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8"/>
  </p:notesMasterIdLst>
  <p:sldIdLst>
    <p:sldId id="256" r:id="rId2"/>
    <p:sldId id="379" r:id="rId3"/>
    <p:sldId id="291" r:id="rId4"/>
    <p:sldId id="292" r:id="rId5"/>
    <p:sldId id="293" r:id="rId6"/>
    <p:sldId id="294" r:id="rId7"/>
    <p:sldId id="295" r:id="rId8"/>
    <p:sldId id="296" r:id="rId9"/>
    <p:sldId id="297" r:id="rId10"/>
    <p:sldId id="298" r:id="rId11"/>
    <p:sldId id="299" r:id="rId12"/>
    <p:sldId id="300" r:id="rId13"/>
    <p:sldId id="284" r:id="rId14"/>
    <p:sldId id="301" r:id="rId15"/>
    <p:sldId id="302" r:id="rId16"/>
    <p:sldId id="314" r:id="rId17"/>
    <p:sldId id="304" r:id="rId18"/>
    <p:sldId id="305" r:id="rId19"/>
    <p:sldId id="290" r:id="rId20"/>
    <p:sldId id="307" r:id="rId21"/>
    <p:sldId id="308" r:id="rId22"/>
    <p:sldId id="258" r:id="rId23"/>
    <p:sldId id="264" r:id="rId24"/>
    <p:sldId id="309" r:id="rId25"/>
    <p:sldId id="310" r:id="rId26"/>
    <p:sldId id="330" r:id="rId27"/>
    <p:sldId id="407" r:id="rId28"/>
    <p:sldId id="408" r:id="rId29"/>
    <p:sldId id="380" r:id="rId30"/>
    <p:sldId id="381" r:id="rId31"/>
    <p:sldId id="382" r:id="rId32"/>
    <p:sldId id="383" r:id="rId33"/>
    <p:sldId id="384" r:id="rId34"/>
    <p:sldId id="385" r:id="rId35"/>
    <p:sldId id="386" r:id="rId36"/>
    <p:sldId id="387" r:id="rId37"/>
    <p:sldId id="388" r:id="rId38"/>
    <p:sldId id="389" r:id="rId39"/>
    <p:sldId id="390" r:id="rId40"/>
    <p:sldId id="391" r:id="rId41"/>
    <p:sldId id="392" r:id="rId42"/>
    <p:sldId id="393" r:id="rId43"/>
    <p:sldId id="394" r:id="rId44"/>
    <p:sldId id="395" r:id="rId45"/>
    <p:sldId id="396" r:id="rId46"/>
    <p:sldId id="397" r:id="rId47"/>
    <p:sldId id="398" r:id="rId48"/>
    <p:sldId id="399" r:id="rId49"/>
    <p:sldId id="400" r:id="rId50"/>
    <p:sldId id="401" r:id="rId51"/>
    <p:sldId id="402" r:id="rId52"/>
    <p:sldId id="403" r:id="rId53"/>
    <p:sldId id="404" r:id="rId54"/>
    <p:sldId id="405" r:id="rId55"/>
    <p:sldId id="285" r:id="rId56"/>
    <p:sldId id="312" r:id="rId57"/>
    <p:sldId id="306" r:id="rId58"/>
    <p:sldId id="257" r:id="rId59"/>
    <p:sldId id="259" r:id="rId60"/>
    <p:sldId id="265" r:id="rId61"/>
    <p:sldId id="275" r:id="rId62"/>
    <p:sldId id="276" r:id="rId63"/>
    <p:sldId id="277" r:id="rId64"/>
    <p:sldId id="278" r:id="rId65"/>
    <p:sldId id="279" r:id="rId66"/>
    <p:sldId id="280" r:id="rId67"/>
    <p:sldId id="281" r:id="rId68"/>
    <p:sldId id="282" r:id="rId69"/>
    <p:sldId id="266" r:id="rId70"/>
    <p:sldId id="267" r:id="rId71"/>
    <p:sldId id="283" r:id="rId72"/>
    <p:sldId id="409" r:id="rId73"/>
    <p:sldId id="331" r:id="rId74"/>
    <p:sldId id="369" r:id="rId75"/>
    <p:sldId id="370" r:id="rId76"/>
    <p:sldId id="289"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03" r:id="rId90"/>
    <p:sldId id="372" r:id="rId91"/>
    <p:sldId id="371" r:id="rId92"/>
    <p:sldId id="410" r:id="rId93"/>
    <p:sldId id="411" r:id="rId94"/>
    <p:sldId id="412" r:id="rId95"/>
    <p:sldId id="413" r:id="rId96"/>
    <p:sldId id="414" r:id="rId97"/>
    <p:sldId id="415" r:id="rId98"/>
    <p:sldId id="416" r:id="rId99"/>
    <p:sldId id="417" r:id="rId100"/>
    <p:sldId id="418" r:id="rId101"/>
    <p:sldId id="419" r:id="rId102"/>
    <p:sldId id="420" r:id="rId103"/>
    <p:sldId id="421" r:id="rId104"/>
    <p:sldId id="315" r:id="rId105"/>
    <p:sldId id="313" r:id="rId106"/>
    <p:sldId id="373" r:id="rId107"/>
    <p:sldId id="287" r:id="rId108"/>
    <p:sldId id="374" r:id="rId109"/>
    <p:sldId id="375" r:id="rId110"/>
    <p:sldId id="376" r:id="rId111"/>
    <p:sldId id="377" r:id="rId112"/>
    <p:sldId id="378" r:id="rId113"/>
    <p:sldId id="288" r:id="rId114"/>
    <p:sldId id="316" r:id="rId115"/>
    <p:sldId id="317" r:id="rId116"/>
    <p:sldId id="318" r:id="rId117"/>
    <p:sldId id="319" r:id="rId118"/>
    <p:sldId id="320" r:id="rId119"/>
    <p:sldId id="321" r:id="rId120"/>
    <p:sldId id="322" r:id="rId121"/>
    <p:sldId id="323" r:id="rId122"/>
    <p:sldId id="324" r:id="rId123"/>
    <p:sldId id="325" r:id="rId124"/>
    <p:sldId id="326" r:id="rId125"/>
    <p:sldId id="328" r:id="rId126"/>
    <p:sldId id="422" r:id="rId127"/>
    <p:sldId id="269" r:id="rId128"/>
    <p:sldId id="270" r:id="rId129"/>
    <p:sldId id="271" r:id="rId130"/>
    <p:sldId id="261" r:id="rId131"/>
    <p:sldId id="262" r:id="rId132"/>
    <p:sldId id="268" r:id="rId133"/>
    <p:sldId id="272" r:id="rId134"/>
    <p:sldId id="273" r:id="rId135"/>
    <p:sldId id="274" r:id="rId136"/>
    <p:sldId id="260" r:id="rId1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78203"/>
    <a:srgbClr val="3D4144"/>
    <a:srgbClr val="1A3866"/>
    <a:srgbClr val="111E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81407" autoAdjust="0"/>
  </p:normalViewPr>
  <p:slideViewPr>
    <p:cSldViewPr snapToGrid="0">
      <p:cViewPr varScale="1">
        <p:scale>
          <a:sx n="70" d="100"/>
          <a:sy n="70" d="100"/>
        </p:scale>
        <p:origin x="1075"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92825896762905E-2"/>
          <c:y val="7.407407407407407E-2"/>
          <c:w val="0.85862729658792647"/>
          <c:h val="0.8416746864975212"/>
        </c:manualLayout>
      </c:layout>
      <c:barChart>
        <c:barDir val="col"/>
        <c:grouping val="clustered"/>
        <c:varyColors val="0"/>
        <c:ser>
          <c:idx val="0"/>
          <c:order val="0"/>
          <c:spPr>
            <a:solidFill>
              <a:schemeClr val="accent1"/>
            </a:solidFill>
            <a:ln>
              <a:noFill/>
            </a:ln>
            <a:effectLst/>
          </c:spPr>
          <c:invertIfNegative val="0"/>
          <c:cat>
            <c:strRef>
              <c:f>Sheet1!$A$1:$A$3</c:f>
              <c:strCache>
                <c:ptCount val="3"/>
                <c:pt idx="0">
                  <c:v>May</c:v>
                </c:pt>
                <c:pt idx="1">
                  <c:v>June</c:v>
                </c:pt>
                <c:pt idx="2">
                  <c:v>July</c:v>
                </c:pt>
              </c:strCache>
            </c:strRef>
          </c:cat>
          <c:val>
            <c:numRef>
              <c:f>Sheet1!$B$1:$B$3</c:f>
              <c:numCache>
                <c:formatCode>General</c:formatCode>
                <c:ptCount val="3"/>
                <c:pt idx="0" formatCode="#,##0">
                  <c:v>12345</c:v>
                </c:pt>
                <c:pt idx="1">
                  <c:v>25395</c:v>
                </c:pt>
                <c:pt idx="2">
                  <c:v>49201</c:v>
                </c:pt>
              </c:numCache>
            </c:numRef>
          </c:val>
          <c:extLst>
            <c:ext xmlns:c16="http://schemas.microsoft.com/office/drawing/2014/chart" uri="{C3380CC4-5D6E-409C-BE32-E72D297353CC}">
              <c16:uniqueId val="{00000000-B5CA-4889-AB72-DF98D339250F}"/>
            </c:ext>
          </c:extLst>
        </c:ser>
        <c:dLbls>
          <c:showLegendKey val="0"/>
          <c:showVal val="0"/>
          <c:showCatName val="0"/>
          <c:showSerName val="0"/>
          <c:showPercent val="0"/>
          <c:showBubbleSize val="0"/>
        </c:dLbls>
        <c:gapWidth val="219"/>
        <c:overlap val="-27"/>
        <c:axId val="388024056"/>
        <c:axId val="388024384"/>
      </c:barChart>
      <c:catAx>
        <c:axId val="3880240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8024384"/>
        <c:crosses val="autoZero"/>
        <c:auto val="1"/>
        <c:lblAlgn val="ctr"/>
        <c:lblOffset val="100"/>
        <c:noMultiLvlLbl val="0"/>
      </c:catAx>
      <c:valAx>
        <c:axId val="38802438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88024056"/>
        <c:crosses val="autoZero"/>
        <c:crossBetween val="between"/>
      </c:valAx>
      <c:spPr>
        <a:noFill/>
        <a:ln>
          <a:noFill/>
        </a:ln>
        <a:effectLst/>
      </c:spPr>
    </c:plotArea>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F1C6AA-26A4-48FF-83FF-51FA30F64C8C}" type="doc">
      <dgm:prSet loTypeId="urn:microsoft.com/office/officeart/2005/8/layout/cycle3" loCatId="cycle" qsTypeId="urn:microsoft.com/office/officeart/2005/8/quickstyle/simple1" qsCatId="simple" csTypeId="urn:microsoft.com/office/officeart/2005/8/colors/accent0_3" csCatId="mainScheme" phldr="1"/>
      <dgm:spPr/>
      <dgm:t>
        <a:bodyPr/>
        <a:lstStyle/>
        <a:p>
          <a:endParaRPr lang="en-US"/>
        </a:p>
      </dgm:t>
    </dgm:pt>
    <dgm:pt modelId="{C3409799-4912-498C-9D20-4067D9C84BA5}">
      <dgm:prSet phldrT="[Text]" custT="1"/>
      <dgm:spPr>
        <a:solidFill>
          <a:srgbClr val="5E3076"/>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i="0" u="none" dirty="0">
              <a:effectLst>
                <a:outerShdw blurRad="38100" dist="38100" dir="2700000" algn="tl">
                  <a:srgbClr val="000000">
                    <a:alpha val="43137"/>
                  </a:srgbClr>
                </a:outerShdw>
              </a:effectLst>
              <a:latin typeface="+mn-lt"/>
            </a:rPr>
            <a:t>Dec.</a:t>
          </a:r>
        </a:p>
        <a:p>
          <a:pPr>
            <a:lnSpc>
              <a:spcPct val="100000"/>
            </a:lnSpc>
            <a:spcAft>
              <a:spcPts val="0"/>
            </a:spcAft>
          </a:pPr>
          <a:r>
            <a:rPr lang="en-US" sz="1800" dirty="0">
              <a:effectLst>
                <a:outerShdw blurRad="38100" dist="38100" dir="2700000" algn="tl">
                  <a:srgbClr val="000000">
                    <a:alpha val="43137"/>
                  </a:srgbClr>
                </a:outerShdw>
              </a:effectLst>
              <a:latin typeface="+mn-lt"/>
            </a:rPr>
            <a:t>States Draft</a:t>
          </a:r>
        </a:p>
      </dgm:t>
    </dgm:pt>
    <dgm:pt modelId="{B0815A83-49FD-4204-9717-0DC9C6D4C925}" type="parTrans" cxnId="{55B6BF15-79BE-4834-BF56-29C8A86857E3}">
      <dgm:prSet/>
      <dgm:spPr/>
      <dgm:t>
        <a:bodyPr/>
        <a:lstStyle/>
        <a:p>
          <a:endParaRPr lang="en-US" sz="2000">
            <a:latin typeface="+mn-lt"/>
          </a:endParaRPr>
        </a:p>
      </dgm:t>
    </dgm:pt>
    <dgm:pt modelId="{43A6E48A-D846-47B4-B8A2-3A850D19D532}" type="sibTrans" cxnId="{55B6BF15-79BE-4834-BF56-29C8A86857E3}">
      <dgm:prSet/>
      <dgm:spPr/>
      <dgm:t>
        <a:bodyPr/>
        <a:lstStyle/>
        <a:p>
          <a:endParaRPr lang="en-US" sz="2000">
            <a:latin typeface="+mn-lt"/>
          </a:endParaRPr>
        </a:p>
      </dgm:t>
    </dgm:pt>
    <dgm:pt modelId="{50EEEAE8-58CF-4345-8FFC-83E217EC46D7}">
      <dgm:prSet phldrT="[Text]" custT="1"/>
      <dgm:spPr>
        <a:solidFill>
          <a:srgbClr val="5E3076"/>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Jun.-July</a:t>
          </a:r>
        </a:p>
        <a:p>
          <a:pPr>
            <a:lnSpc>
              <a:spcPct val="100000"/>
            </a:lnSpc>
            <a:spcAft>
              <a:spcPts val="0"/>
            </a:spcAft>
          </a:pPr>
          <a:r>
            <a:rPr lang="en-US" sz="1800" dirty="0">
              <a:effectLst>
                <a:outerShdw blurRad="38100" dist="38100" dir="2700000" algn="tl">
                  <a:srgbClr val="000000">
                    <a:alpha val="43137"/>
                  </a:srgbClr>
                </a:outerShdw>
              </a:effectLst>
              <a:latin typeface="+mn-lt"/>
            </a:rPr>
            <a:t>NGAUS Review</a:t>
          </a:r>
        </a:p>
      </dgm:t>
    </dgm:pt>
    <dgm:pt modelId="{82894B52-4232-4C81-88C3-8310568FA9BC}" type="parTrans" cxnId="{1985CC1F-BF8C-4641-806E-CFD8E4A3B178}">
      <dgm:prSet/>
      <dgm:spPr/>
      <dgm:t>
        <a:bodyPr/>
        <a:lstStyle/>
        <a:p>
          <a:endParaRPr lang="en-US" sz="2000">
            <a:latin typeface="+mn-lt"/>
          </a:endParaRPr>
        </a:p>
      </dgm:t>
    </dgm:pt>
    <dgm:pt modelId="{44DE63EA-2034-45ED-9F15-EFC00C5BEB2E}" type="sibTrans" cxnId="{1985CC1F-BF8C-4641-806E-CFD8E4A3B178}">
      <dgm:prSet/>
      <dgm:spPr/>
      <dgm:t>
        <a:bodyPr/>
        <a:lstStyle/>
        <a:p>
          <a:endParaRPr lang="en-US" sz="2000">
            <a:latin typeface="+mn-lt"/>
          </a:endParaRPr>
        </a:p>
      </dgm:t>
    </dgm:pt>
    <dgm:pt modelId="{518DF98F-088E-408C-80C6-B3FA364AC591}">
      <dgm:prSet phldrT="[Text]" custT="1"/>
      <dgm:spPr>
        <a:solidFill>
          <a:srgbClr val="4376B8"/>
        </a:solidFill>
        <a:ln w="57150">
          <a:solidFill>
            <a:srgbClr val="C09435"/>
          </a:solid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July*</a:t>
          </a:r>
          <a:endParaRPr lang="en-US" sz="2000" b="1" u="sng" dirty="0">
            <a:effectLst>
              <a:outerShdw blurRad="38100" dist="38100" dir="2700000" algn="tl">
                <a:srgbClr val="000000">
                  <a:alpha val="43137"/>
                </a:srgbClr>
              </a:outerShdw>
            </a:effectLst>
            <a:latin typeface="+mn-lt"/>
          </a:endParaRPr>
        </a:p>
        <a:p>
          <a:pPr>
            <a:lnSpc>
              <a:spcPct val="100000"/>
            </a:lnSpc>
            <a:spcAft>
              <a:spcPts val="0"/>
            </a:spcAft>
          </a:pPr>
          <a:r>
            <a:rPr lang="en-US" sz="1800" u="none" dirty="0">
              <a:effectLst>
                <a:outerShdw blurRad="38100" dist="38100" dir="2700000" algn="tl">
                  <a:srgbClr val="000000">
                    <a:alpha val="43137"/>
                  </a:srgbClr>
                </a:outerShdw>
              </a:effectLst>
              <a:latin typeface="+mn-lt"/>
            </a:rPr>
            <a:t>NGAUS</a:t>
          </a:r>
          <a:r>
            <a:rPr lang="en-US" sz="1800" dirty="0">
              <a:effectLst>
                <a:outerShdw blurRad="38100" dist="38100" dir="2700000" algn="tl">
                  <a:srgbClr val="000000">
                    <a:alpha val="43137"/>
                  </a:srgbClr>
                </a:outerShdw>
              </a:effectLst>
              <a:latin typeface="+mn-lt"/>
            </a:rPr>
            <a:t> </a:t>
          </a:r>
          <a:r>
            <a:rPr lang="en-US" sz="1800" dirty="0" err="1">
              <a:effectLst>
                <a:outerShdw blurRad="38100" dist="38100" dir="2700000" algn="tl">
                  <a:srgbClr val="000000">
                    <a:alpha val="43137"/>
                  </a:srgbClr>
                </a:outerShdw>
              </a:effectLst>
              <a:latin typeface="+mn-lt"/>
            </a:rPr>
            <a:t>BoD</a:t>
          </a:r>
          <a:r>
            <a:rPr lang="en-US" sz="1800" dirty="0">
              <a:effectLst>
                <a:outerShdw blurRad="38100" dist="38100" dir="2700000" algn="tl">
                  <a:srgbClr val="000000">
                    <a:alpha val="43137"/>
                  </a:srgbClr>
                </a:outerShdw>
              </a:effectLst>
              <a:latin typeface="+mn-lt"/>
            </a:rPr>
            <a:t> Review</a:t>
          </a:r>
        </a:p>
      </dgm:t>
    </dgm:pt>
    <dgm:pt modelId="{F7C74BFE-EE90-46BE-A2D1-D5304574D007}" type="parTrans" cxnId="{66135781-EFE3-4467-8911-762F6B9B4A9C}">
      <dgm:prSet/>
      <dgm:spPr/>
      <dgm:t>
        <a:bodyPr/>
        <a:lstStyle/>
        <a:p>
          <a:endParaRPr lang="en-US" sz="2000">
            <a:latin typeface="+mn-lt"/>
          </a:endParaRPr>
        </a:p>
      </dgm:t>
    </dgm:pt>
    <dgm:pt modelId="{29B1B324-2B66-4238-8756-0E1D039BA407}" type="sibTrans" cxnId="{66135781-EFE3-4467-8911-762F6B9B4A9C}">
      <dgm:prSet/>
      <dgm:spPr/>
      <dgm:t>
        <a:bodyPr/>
        <a:lstStyle/>
        <a:p>
          <a:endParaRPr lang="en-US" sz="2000">
            <a:latin typeface="+mn-lt"/>
          </a:endParaRPr>
        </a:p>
      </dgm:t>
    </dgm:pt>
    <dgm:pt modelId="{5A8FC73D-EACA-4B7E-BCA1-6B19E005601B}">
      <dgm:prSet phldrT="[Text]" custT="1"/>
      <dgm:spPr>
        <a:solidFill>
          <a:srgbClr val="5E3076"/>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Aug./Sep.</a:t>
          </a:r>
        </a:p>
        <a:p>
          <a:pPr>
            <a:lnSpc>
              <a:spcPct val="100000"/>
            </a:lnSpc>
            <a:spcAft>
              <a:spcPts val="0"/>
            </a:spcAft>
          </a:pPr>
          <a:r>
            <a:rPr lang="en-US" sz="1800" u="none" dirty="0">
              <a:effectLst>
                <a:outerShdw blurRad="38100" dist="38100" dir="2700000" algn="tl">
                  <a:srgbClr val="000000">
                    <a:alpha val="43137"/>
                  </a:srgbClr>
                </a:outerShdw>
              </a:effectLst>
              <a:latin typeface="+mn-lt"/>
            </a:rPr>
            <a:t>NGAUS Conf. Consideration</a:t>
          </a:r>
          <a:endParaRPr lang="en-US" sz="1800" u="sng" dirty="0">
            <a:effectLst>
              <a:outerShdw blurRad="38100" dist="38100" dir="2700000" algn="tl">
                <a:srgbClr val="000000">
                  <a:alpha val="43137"/>
                </a:srgbClr>
              </a:outerShdw>
            </a:effectLst>
            <a:latin typeface="+mn-lt"/>
          </a:endParaRPr>
        </a:p>
      </dgm:t>
    </dgm:pt>
    <dgm:pt modelId="{4233BAC2-8EC1-4E61-8EE4-83A41DDEC4E3}" type="parTrans" cxnId="{95377753-2A79-4474-9F4D-0B962C025D5C}">
      <dgm:prSet/>
      <dgm:spPr/>
      <dgm:t>
        <a:bodyPr/>
        <a:lstStyle/>
        <a:p>
          <a:endParaRPr lang="en-US" sz="2000">
            <a:latin typeface="+mn-lt"/>
          </a:endParaRPr>
        </a:p>
      </dgm:t>
    </dgm:pt>
    <dgm:pt modelId="{52AAF1A9-E6B0-4FD3-8FBF-060DBB371161}" type="sibTrans" cxnId="{95377753-2A79-4474-9F4D-0B962C025D5C}">
      <dgm:prSet/>
      <dgm:spPr/>
      <dgm:t>
        <a:bodyPr/>
        <a:lstStyle/>
        <a:p>
          <a:endParaRPr lang="en-US" sz="2000">
            <a:latin typeface="+mn-lt"/>
          </a:endParaRPr>
        </a:p>
      </dgm:t>
    </dgm:pt>
    <dgm:pt modelId="{0480FCE1-2E11-4427-B516-478EAB73363A}">
      <dgm:prSet phldrT="[Text]" custT="1"/>
      <dgm:spPr>
        <a:solidFill>
          <a:srgbClr val="4376B8"/>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Oct.-Nov.</a:t>
          </a:r>
        </a:p>
        <a:p>
          <a:pPr>
            <a:lnSpc>
              <a:spcPct val="100000"/>
            </a:lnSpc>
            <a:spcAft>
              <a:spcPts val="0"/>
            </a:spcAft>
          </a:pPr>
          <a:r>
            <a:rPr lang="en-US" sz="1800" dirty="0">
              <a:effectLst>
                <a:outerShdw blurRad="38100" dist="38100" dir="2700000" algn="tl">
                  <a:srgbClr val="000000">
                    <a:alpha val="43137"/>
                  </a:srgbClr>
                </a:outerShdw>
              </a:effectLst>
              <a:latin typeface="+mn-lt"/>
            </a:rPr>
            <a:t>Prioritization/ Leg. Action Plan</a:t>
          </a:r>
        </a:p>
      </dgm:t>
    </dgm:pt>
    <dgm:pt modelId="{66699DB7-2AC9-4E98-97DF-2AA62BD54A2C}" type="parTrans" cxnId="{309994A9-1DD8-4C7A-AEA4-34A3A1EF4E98}">
      <dgm:prSet/>
      <dgm:spPr/>
      <dgm:t>
        <a:bodyPr/>
        <a:lstStyle/>
        <a:p>
          <a:endParaRPr lang="en-US" sz="2000">
            <a:latin typeface="+mn-lt"/>
          </a:endParaRPr>
        </a:p>
      </dgm:t>
    </dgm:pt>
    <dgm:pt modelId="{551BF9A1-0DA4-45EE-A168-305257A8782F}" type="sibTrans" cxnId="{309994A9-1DD8-4C7A-AEA4-34A3A1EF4E98}">
      <dgm:prSet/>
      <dgm:spPr/>
      <dgm:t>
        <a:bodyPr/>
        <a:lstStyle/>
        <a:p>
          <a:endParaRPr lang="en-US" sz="2000">
            <a:latin typeface="+mn-lt"/>
          </a:endParaRPr>
        </a:p>
      </dgm:t>
    </dgm:pt>
    <dgm:pt modelId="{3DBD93A3-A233-43ED-B292-45828B98E8A3}">
      <dgm:prSet custT="1"/>
      <dgm:spPr>
        <a:solidFill>
          <a:srgbClr val="4376B8"/>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Jan.-May</a:t>
          </a:r>
        </a:p>
        <a:p>
          <a:pPr>
            <a:lnSpc>
              <a:spcPct val="100000"/>
            </a:lnSpc>
            <a:spcAft>
              <a:spcPts val="0"/>
            </a:spcAft>
          </a:pPr>
          <a:r>
            <a:rPr lang="en-US" sz="1800" dirty="0">
              <a:effectLst>
                <a:outerShdw blurRad="38100" dist="38100" dir="2700000" algn="tl">
                  <a:srgbClr val="000000">
                    <a:alpha val="43137"/>
                  </a:srgbClr>
                </a:outerShdw>
              </a:effectLst>
              <a:latin typeface="+mn-lt"/>
            </a:rPr>
            <a:t>States Approve</a:t>
          </a:r>
        </a:p>
      </dgm:t>
    </dgm:pt>
    <dgm:pt modelId="{93710CD9-F16C-453E-A180-514A6918C4FA}" type="parTrans" cxnId="{D455723D-638B-4EDC-909C-7CE14ED396C6}">
      <dgm:prSet/>
      <dgm:spPr/>
      <dgm:t>
        <a:bodyPr/>
        <a:lstStyle/>
        <a:p>
          <a:endParaRPr lang="en-US" sz="2000">
            <a:latin typeface="+mn-lt"/>
          </a:endParaRPr>
        </a:p>
      </dgm:t>
    </dgm:pt>
    <dgm:pt modelId="{6E9E8DC9-2DE8-4BC6-BDB7-BD38B04635CF}" type="sibTrans" cxnId="{D455723D-638B-4EDC-909C-7CE14ED396C6}">
      <dgm:prSet/>
      <dgm:spPr/>
      <dgm:t>
        <a:bodyPr/>
        <a:lstStyle/>
        <a:p>
          <a:endParaRPr lang="en-US" sz="2000">
            <a:latin typeface="+mn-lt"/>
          </a:endParaRPr>
        </a:p>
      </dgm:t>
    </dgm:pt>
    <dgm:pt modelId="{4FD4AA35-25EC-4E09-B7B0-9842EA4543D8}">
      <dgm:prSet custT="1"/>
      <dgm:spPr>
        <a:solidFill>
          <a:srgbClr val="4376B8"/>
        </a:solidFill>
        <a:ln>
          <a:noFill/>
        </a:ln>
        <a:effectLst>
          <a:outerShdw blurRad="50800" dist="38100" dir="2700000" algn="tl" rotWithShape="0">
            <a:prstClr val="black">
              <a:alpha val="40000"/>
            </a:prstClr>
          </a:outerShdw>
        </a:effectLst>
      </dgm:spPr>
      <dgm:t>
        <a:bodyPr anchor="ctr" anchorCtr="1"/>
        <a:lstStyle/>
        <a:p>
          <a:pPr>
            <a:lnSpc>
              <a:spcPct val="100000"/>
            </a:lnSpc>
            <a:spcAft>
              <a:spcPts val="0"/>
            </a:spcAft>
          </a:pPr>
          <a:r>
            <a:rPr lang="en-US" sz="2000" b="1" u="none" dirty="0">
              <a:effectLst>
                <a:outerShdw blurRad="38100" dist="38100" dir="2700000" algn="tl">
                  <a:srgbClr val="000000">
                    <a:alpha val="43137"/>
                  </a:srgbClr>
                </a:outerShdw>
              </a:effectLst>
              <a:latin typeface="+mn-lt"/>
            </a:rPr>
            <a:t>Aug.</a:t>
          </a:r>
        </a:p>
        <a:p>
          <a:pPr>
            <a:lnSpc>
              <a:spcPct val="100000"/>
            </a:lnSpc>
            <a:spcAft>
              <a:spcPts val="0"/>
            </a:spcAft>
          </a:pPr>
          <a:r>
            <a:rPr lang="en-US" sz="1800" dirty="0">
              <a:effectLst>
                <a:outerShdw blurRad="38100" dist="38100" dir="2700000" algn="tl">
                  <a:srgbClr val="000000">
                    <a:alpha val="43137"/>
                  </a:srgbClr>
                </a:outerShdw>
              </a:effectLst>
              <a:latin typeface="+mn-lt"/>
            </a:rPr>
            <a:t>NGAUS Preps Drafts</a:t>
          </a:r>
        </a:p>
      </dgm:t>
    </dgm:pt>
    <dgm:pt modelId="{70082D69-DB06-4C9C-90CA-4D2C35A78E62}" type="parTrans" cxnId="{4088D726-0E59-48B6-A0AC-7CABE0AAAE1B}">
      <dgm:prSet/>
      <dgm:spPr/>
      <dgm:t>
        <a:bodyPr/>
        <a:lstStyle/>
        <a:p>
          <a:endParaRPr lang="en-US" sz="2000">
            <a:latin typeface="+mn-lt"/>
          </a:endParaRPr>
        </a:p>
      </dgm:t>
    </dgm:pt>
    <dgm:pt modelId="{0C844D41-38E9-4803-94FC-1760734B4021}" type="sibTrans" cxnId="{4088D726-0E59-48B6-A0AC-7CABE0AAAE1B}">
      <dgm:prSet/>
      <dgm:spPr/>
      <dgm:t>
        <a:bodyPr/>
        <a:lstStyle/>
        <a:p>
          <a:endParaRPr lang="en-US" sz="2000">
            <a:latin typeface="+mn-lt"/>
          </a:endParaRPr>
        </a:p>
      </dgm:t>
    </dgm:pt>
    <dgm:pt modelId="{7B8CA52B-FDB2-4624-9986-7C2D78170D0A}" type="pres">
      <dgm:prSet presAssocID="{01F1C6AA-26A4-48FF-83FF-51FA30F64C8C}" presName="Name0" presStyleCnt="0">
        <dgm:presLayoutVars>
          <dgm:dir/>
          <dgm:resizeHandles val="exact"/>
        </dgm:presLayoutVars>
      </dgm:prSet>
      <dgm:spPr/>
    </dgm:pt>
    <dgm:pt modelId="{88BB349A-3F63-4D10-AEB1-291E19358BF7}" type="pres">
      <dgm:prSet presAssocID="{01F1C6AA-26A4-48FF-83FF-51FA30F64C8C}" presName="cycle" presStyleCnt="0"/>
      <dgm:spPr/>
    </dgm:pt>
    <dgm:pt modelId="{EFFC5EB7-A4FE-4E91-8D26-53517A428DB7}" type="pres">
      <dgm:prSet presAssocID="{C3409799-4912-498C-9D20-4067D9C84BA5}" presName="nodeFirstNode" presStyleLbl="node1" presStyleIdx="0" presStyleCnt="7" custScaleX="114216">
        <dgm:presLayoutVars>
          <dgm:bulletEnabled val="1"/>
        </dgm:presLayoutVars>
      </dgm:prSet>
      <dgm:spPr/>
    </dgm:pt>
    <dgm:pt modelId="{BA2F85D3-A787-49D0-9D79-E664B1671025}" type="pres">
      <dgm:prSet presAssocID="{43A6E48A-D846-47B4-B8A2-3A850D19D532}" presName="sibTransFirstNode" presStyleLbl="bgShp" presStyleIdx="0" presStyleCnt="1"/>
      <dgm:spPr/>
    </dgm:pt>
    <dgm:pt modelId="{087B421B-7A75-4699-9B7E-27B6F5717C6D}" type="pres">
      <dgm:prSet presAssocID="{3DBD93A3-A233-43ED-B292-45828B98E8A3}" presName="nodeFollowingNodes" presStyleLbl="node1" presStyleIdx="1" presStyleCnt="7" custScaleX="114216">
        <dgm:presLayoutVars>
          <dgm:bulletEnabled val="1"/>
        </dgm:presLayoutVars>
      </dgm:prSet>
      <dgm:spPr/>
    </dgm:pt>
    <dgm:pt modelId="{FAC1C2B0-0457-4A9F-AE21-80B32292F9B2}" type="pres">
      <dgm:prSet presAssocID="{50EEEAE8-58CF-4345-8FFC-83E217EC46D7}" presName="nodeFollowingNodes" presStyleLbl="node1" presStyleIdx="2" presStyleCnt="7" custScaleX="114216">
        <dgm:presLayoutVars>
          <dgm:bulletEnabled val="1"/>
        </dgm:presLayoutVars>
      </dgm:prSet>
      <dgm:spPr/>
    </dgm:pt>
    <dgm:pt modelId="{75A415E0-A84A-40BF-97FF-343608D31D94}" type="pres">
      <dgm:prSet presAssocID="{518DF98F-088E-408C-80C6-B3FA364AC591}" presName="nodeFollowingNodes" presStyleLbl="node1" presStyleIdx="3" presStyleCnt="7" custScaleX="114216">
        <dgm:presLayoutVars>
          <dgm:bulletEnabled val="1"/>
        </dgm:presLayoutVars>
      </dgm:prSet>
      <dgm:spPr/>
    </dgm:pt>
    <dgm:pt modelId="{29096B42-48EF-4DD6-9B7D-302C2FBA1315}" type="pres">
      <dgm:prSet presAssocID="{4FD4AA35-25EC-4E09-B7B0-9842EA4543D8}" presName="nodeFollowingNodes" presStyleLbl="node1" presStyleIdx="4" presStyleCnt="7" custScaleX="114216">
        <dgm:presLayoutVars>
          <dgm:bulletEnabled val="1"/>
        </dgm:presLayoutVars>
      </dgm:prSet>
      <dgm:spPr/>
    </dgm:pt>
    <dgm:pt modelId="{8D775670-031E-4CB0-8272-09E4FED87475}" type="pres">
      <dgm:prSet presAssocID="{5A8FC73D-EACA-4B7E-BCA1-6B19E005601B}" presName="nodeFollowingNodes" presStyleLbl="node1" presStyleIdx="5" presStyleCnt="7" custScaleX="114216">
        <dgm:presLayoutVars>
          <dgm:bulletEnabled val="1"/>
        </dgm:presLayoutVars>
      </dgm:prSet>
      <dgm:spPr/>
    </dgm:pt>
    <dgm:pt modelId="{6B3236B8-CC27-42EA-9C88-932E9A6E72E6}" type="pres">
      <dgm:prSet presAssocID="{0480FCE1-2E11-4427-B516-478EAB73363A}" presName="nodeFollowingNodes" presStyleLbl="node1" presStyleIdx="6" presStyleCnt="7" custScaleX="114216">
        <dgm:presLayoutVars>
          <dgm:bulletEnabled val="1"/>
        </dgm:presLayoutVars>
      </dgm:prSet>
      <dgm:spPr/>
    </dgm:pt>
  </dgm:ptLst>
  <dgm:cxnLst>
    <dgm:cxn modelId="{4089FA0E-2C77-4944-8CE8-028D6B928D75}" type="presOf" srcId="{518DF98F-088E-408C-80C6-B3FA364AC591}" destId="{75A415E0-A84A-40BF-97FF-343608D31D94}" srcOrd="0" destOrd="0" presId="urn:microsoft.com/office/officeart/2005/8/layout/cycle3"/>
    <dgm:cxn modelId="{8900D912-CF5B-40B2-88B1-3751CBC0E611}" type="presOf" srcId="{C3409799-4912-498C-9D20-4067D9C84BA5}" destId="{EFFC5EB7-A4FE-4E91-8D26-53517A428DB7}" srcOrd="0" destOrd="0" presId="urn:microsoft.com/office/officeart/2005/8/layout/cycle3"/>
    <dgm:cxn modelId="{55B6BF15-79BE-4834-BF56-29C8A86857E3}" srcId="{01F1C6AA-26A4-48FF-83FF-51FA30F64C8C}" destId="{C3409799-4912-498C-9D20-4067D9C84BA5}" srcOrd="0" destOrd="0" parTransId="{B0815A83-49FD-4204-9717-0DC9C6D4C925}" sibTransId="{43A6E48A-D846-47B4-B8A2-3A850D19D532}"/>
    <dgm:cxn modelId="{F3BB491A-2BF4-44C5-A42C-24A5CD6D6E87}" type="presOf" srcId="{50EEEAE8-58CF-4345-8FFC-83E217EC46D7}" destId="{FAC1C2B0-0457-4A9F-AE21-80B32292F9B2}" srcOrd="0" destOrd="0" presId="urn:microsoft.com/office/officeart/2005/8/layout/cycle3"/>
    <dgm:cxn modelId="{1985CC1F-BF8C-4641-806E-CFD8E4A3B178}" srcId="{01F1C6AA-26A4-48FF-83FF-51FA30F64C8C}" destId="{50EEEAE8-58CF-4345-8FFC-83E217EC46D7}" srcOrd="2" destOrd="0" parTransId="{82894B52-4232-4C81-88C3-8310568FA9BC}" sibTransId="{44DE63EA-2034-45ED-9F15-EFC00C5BEB2E}"/>
    <dgm:cxn modelId="{4088D726-0E59-48B6-A0AC-7CABE0AAAE1B}" srcId="{01F1C6AA-26A4-48FF-83FF-51FA30F64C8C}" destId="{4FD4AA35-25EC-4E09-B7B0-9842EA4543D8}" srcOrd="4" destOrd="0" parTransId="{70082D69-DB06-4C9C-90CA-4D2C35A78E62}" sibTransId="{0C844D41-38E9-4803-94FC-1760734B4021}"/>
    <dgm:cxn modelId="{D455723D-638B-4EDC-909C-7CE14ED396C6}" srcId="{01F1C6AA-26A4-48FF-83FF-51FA30F64C8C}" destId="{3DBD93A3-A233-43ED-B292-45828B98E8A3}" srcOrd="1" destOrd="0" parTransId="{93710CD9-F16C-453E-A180-514A6918C4FA}" sibTransId="{6E9E8DC9-2DE8-4BC6-BDB7-BD38B04635CF}"/>
    <dgm:cxn modelId="{86E8C745-AEB1-4D54-9E14-3098F46E595E}" type="presOf" srcId="{3DBD93A3-A233-43ED-B292-45828B98E8A3}" destId="{087B421B-7A75-4699-9B7E-27B6F5717C6D}" srcOrd="0" destOrd="0" presId="urn:microsoft.com/office/officeart/2005/8/layout/cycle3"/>
    <dgm:cxn modelId="{34398D72-37DD-4104-92DA-E36BFCCB4507}" type="presOf" srcId="{01F1C6AA-26A4-48FF-83FF-51FA30F64C8C}" destId="{7B8CA52B-FDB2-4624-9986-7C2D78170D0A}" srcOrd="0" destOrd="0" presId="urn:microsoft.com/office/officeart/2005/8/layout/cycle3"/>
    <dgm:cxn modelId="{95377753-2A79-4474-9F4D-0B962C025D5C}" srcId="{01F1C6AA-26A4-48FF-83FF-51FA30F64C8C}" destId="{5A8FC73D-EACA-4B7E-BCA1-6B19E005601B}" srcOrd="5" destOrd="0" parTransId="{4233BAC2-8EC1-4E61-8EE4-83A41DDEC4E3}" sibTransId="{52AAF1A9-E6B0-4FD3-8FBF-060DBB371161}"/>
    <dgm:cxn modelId="{2509A474-B3FC-4E24-8F7E-12B15237A482}" type="presOf" srcId="{43A6E48A-D846-47B4-B8A2-3A850D19D532}" destId="{BA2F85D3-A787-49D0-9D79-E664B1671025}" srcOrd="0" destOrd="0" presId="urn:microsoft.com/office/officeart/2005/8/layout/cycle3"/>
    <dgm:cxn modelId="{2024E078-2E8A-4574-994C-6C94274C0767}" type="presOf" srcId="{4FD4AA35-25EC-4E09-B7B0-9842EA4543D8}" destId="{29096B42-48EF-4DD6-9B7D-302C2FBA1315}" srcOrd="0" destOrd="0" presId="urn:microsoft.com/office/officeart/2005/8/layout/cycle3"/>
    <dgm:cxn modelId="{66135781-EFE3-4467-8911-762F6B9B4A9C}" srcId="{01F1C6AA-26A4-48FF-83FF-51FA30F64C8C}" destId="{518DF98F-088E-408C-80C6-B3FA364AC591}" srcOrd="3" destOrd="0" parTransId="{F7C74BFE-EE90-46BE-A2D1-D5304574D007}" sibTransId="{29B1B324-2B66-4238-8756-0E1D039BA407}"/>
    <dgm:cxn modelId="{309994A9-1DD8-4C7A-AEA4-34A3A1EF4E98}" srcId="{01F1C6AA-26A4-48FF-83FF-51FA30F64C8C}" destId="{0480FCE1-2E11-4427-B516-478EAB73363A}" srcOrd="6" destOrd="0" parTransId="{66699DB7-2AC9-4E98-97DF-2AA62BD54A2C}" sibTransId="{551BF9A1-0DA4-45EE-A168-305257A8782F}"/>
    <dgm:cxn modelId="{6D1C3EB3-D4C7-4B4C-90D1-687437048A1E}" type="presOf" srcId="{0480FCE1-2E11-4427-B516-478EAB73363A}" destId="{6B3236B8-CC27-42EA-9C88-932E9A6E72E6}" srcOrd="0" destOrd="0" presId="urn:microsoft.com/office/officeart/2005/8/layout/cycle3"/>
    <dgm:cxn modelId="{B13475BA-B0AD-4E51-9B98-D64A8583917F}" type="presOf" srcId="{5A8FC73D-EACA-4B7E-BCA1-6B19E005601B}" destId="{8D775670-031E-4CB0-8272-09E4FED87475}" srcOrd="0" destOrd="0" presId="urn:microsoft.com/office/officeart/2005/8/layout/cycle3"/>
    <dgm:cxn modelId="{F8231519-C6BE-4525-ADDD-5BDC5A0758C4}" type="presParOf" srcId="{7B8CA52B-FDB2-4624-9986-7C2D78170D0A}" destId="{88BB349A-3F63-4D10-AEB1-291E19358BF7}" srcOrd="0" destOrd="0" presId="urn:microsoft.com/office/officeart/2005/8/layout/cycle3"/>
    <dgm:cxn modelId="{9D89D4B3-3256-43E4-AF08-5CEE68385F27}" type="presParOf" srcId="{88BB349A-3F63-4D10-AEB1-291E19358BF7}" destId="{EFFC5EB7-A4FE-4E91-8D26-53517A428DB7}" srcOrd="0" destOrd="0" presId="urn:microsoft.com/office/officeart/2005/8/layout/cycle3"/>
    <dgm:cxn modelId="{3352561C-DD94-4759-AEE5-10AD667797D4}" type="presParOf" srcId="{88BB349A-3F63-4D10-AEB1-291E19358BF7}" destId="{BA2F85D3-A787-49D0-9D79-E664B1671025}" srcOrd="1" destOrd="0" presId="urn:microsoft.com/office/officeart/2005/8/layout/cycle3"/>
    <dgm:cxn modelId="{9243B931-0F5B-41FD-AB5D-B27B43DAD563}" type="presParOf" srcId="{88BB349A-3F63-4D10-AEB1-291E19358BF7}" destId="{087B421B-7A75-4699-9B7E-27B6F5717C6D}" srcOrd="2" destOrd="0" presId="urn:microsoft.com/office/officeart/2005/8/layout/cycle3"/>
    <dgm:cxn modelId="{57297551-ADE1-4B40-A3F4-BEAA3ECF0367}" type="presParOf" srcId="{88BB349A-3F63-4D10-AEB1-291E19358BF7}" destId="{FAC1C2B0-0457-4A9F-AE21-80B32292F9B2}" srcOrd="3" destOrd="0" presId="urn:microsoft.com/office/officeart/2005/8/layout/cycle3"/>
    <dgm:cxn modelId="{2D3560F0-B168-47C4-84F8-5DAA44715B4B}" type="presParOf" srcId="{88BB349A-3F63-4D10-AEB1-291E19358BF7}" destId="{75A415E0-A84A-40BF-97FF-343608D31D94}" srcOrd="4" destOrd="0" presId="urn:microsoft.com/office/officeart/2005/8/layout/cycle3"/>
    <dgm:cxn modelId="{2FB9227A-FB67-49AF-B7EE-C7ADCA086D45}" type="presParOf" srcId="{88BB349A-3F63-4D10-AEB1-291E19358BF7}" destId="{29096B42-48EF-4DD6-9B7D-302C2FBA1315}" srcOrd="5" destOrd="0" presId="urn:microsoft.com/office/officeart/2005/8/layout/cycle3"/>
    <dgm:cxn modelId="{14F218A4-43F8-40FC-A3D4-BE705F9122B1}" type="presParOf" srcId="{88BB349A-3F63-4D10-AEB1-291E19358BF7}" destId="{8D775670-031E-4CB0-8272-09E4FED87475}" srcOrd="6" destOrd="0" presId="urn:microsoft.com/office/officeart/2005/8/layout/cycle3"/>
    <dgm:cxn modelId="{E373A80F-93AF-491B-8268-1FFCE4A1FC65}" type="presParOf" srcId="{88BB349A-3F63-4D10-AEB1-291E19358BF7}" destId="{6B3236B8-CC27-42EA-9C88-932E9A6E72E6}"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2F85D3-A787-49D0-9D79-E664B1671025}">
      <dsp:nvSpPr>
        <dsp:cNvPr id="0" name=""/>
        <dsp:cNvSpPr/>
      </dsp:nvSpPr>
      <dsp:spPr>
        <a:xfrm>
          <a:off x="1110986" y="-77959"/>
          <a:ext cx="4991090" cy="4991090"/>
        </a:xfrm>
        <a:prstGeom prst="circularArrow">
          <a:avLst>
            <a:gd name="adj1" fmla="val 5544"/>
            <a:gd name="adj2" fmla="val 330680"/>
            <a:gd name="adj3" fmla="val 14310454"/>
            <a:gd name="adj4" fmla="val 17068520"/>
            <a:gd name="adj5" fmla="val 5757"/>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FFC5EB7-A4FE-4E91-8D26-53517A428DB7}">
      <dsp:nvSpPr>
        <dsp:cNvPr id="0" name=""/>
        <dsp:cNvSpPr/>
      </dsp:nvSpPr>
      <dsp:spPr>
        <a:xfrm>
          <a:off x="2717517" y="1244"/>
          <a:ext cx="1778029" cy="778362"/>
        </a:xfrm>
        <a:prstGeom prst="roundRect">
          <a:avLst/>
        </a:prstGeom>
        <a:solidFill>
          <a:srgbClr val="5E307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i="0" u="none" kern="1200" dirty="0">
              <a:effectLst>
                <a:outerShdw blurRad="38100" dist="38100" dir="2700000" algn="tl">
                  <a:srgbClr val="000000">
                    <a:alpha val="43137"/>
                  </a:srgbClr>
                </a:outerShdw>
              </a:effectLst>
              <a:latin typeface="+mn-lt"/>
            </a:rPr>
            <a:t>Dec.</a:t>
          </a:r>
        </a:p>
        <a:p>
          <a:pPr marL="0" lvl="0" indent="0" algn="ctr" defTabSz="889000">
            <a:lnSpc>
              <a:spcPct val="100000"/>
            </a:lnSpc>
            <a:spcBef>
              <a:spcPct val="0"/>
            </a:spcBef>
            <a:spcAft>
              <a:spcPts val="0"/>
            </a:spcAft>
            <a:buNone/>
          </a:pPr>
          <a:r>
            <a:rPr lang="en-US" sz="1800" kern="1200" dirty="0">
              <a:effectLst>
                <a:outerShdw blurRad="38100" dist="38100" dir="2700000" algn="tl">
                  <a:srgbClr val="000000">
                    <a:alpha val="43137"/>
                  </a:srgbClr>
                </a:outerShdw>
              </a:effectLst>
              <a:latin typeface="+mn-lt"/>
            </a:rPr>
            <a:t>States Draft</a:t>
          </a:r>
        </a:p>
      </dsp:txBody>
      <dsp:txXfrm>
        <a:off x="2755514" y="39241"/>
        <a:ext cx="1702035" cy="702368"/>
      </dsp:txXfrm>
    </dsp:sp>
    <dsp:sp modelId="{087B421B-7A75-4699-9B7E-27B6F5717C6D}">
      <dsp:nvSpPr>
        <dsp:cNvPr id="0" name=""/>
        <dsp:cNvSpPr/>
      </dsp:nvSpPr>
      <dsp:spPr>
        <a:xfrm>
          <a:off x="4381564" y="802607"/>
          <a:ext cx="1778029" cy="778362"/>
        </a:xfrm>
        <a:prstGeom prst="roundRect">
          <a:avLst/>
        </a:prstGeom>
        <a:solidFill>
          <a:srgbClr val="4376B8"/>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Jan.-May</a:t>
          </a:r>
        </a:p>
        <a:p>
          <a:pPr marL="0" lvl="0" indent="0" algn="ctr" defTabSz="889000">
            <a:lnSpc>
              <a:spcPct val="100000"/>
            </a:lnSpc>
            <a:spcBef>
              <a:spcPct val="0"/>
            </a:spcBef>
            <a:spcAft>
              <a:spcPts val="0"/>
            </a:spcAft>
            <a:buNone/>
          </a:pPr>
          <a:r>
            <a:rPr lang="en-US" sz="1800" kern="1200" dirty="0">
              <a:effectLst>
                <a:outerShdw blurRad="38100" dist="38100" dir="2700000" algn="tl">
                  <a:srgbClr val="000000">
                    <a:alpha val="43137"/>
                  </a:srgbClr>
                </a:outerShdw>
              </a:effectLst>
              <a:latin typeface="+mn-lt"/>
            </a:rPr>
            <a:t>States Approve</a:t>
          </a:r>
        </a:p>
      </dsp:txBody>
      <dsp:txXfrm>
        <a:off x="4419561" y="840604"/>
        <a:ext cx="1702035" cy="702368"/>
      </dsp:txXfrm>
    </dsp:sp>
    <dsp:sp modelId="{FAC1C2B0-0457-4A9F-AE21-80B32292F9B2}">
      <dsp:nvSpPr>
        <dsp:cNvPr id="0" name=""/>
        <dsp:cNvSpPr/>
      </dsp:nvSpPr>
      <dsp:spPr>
        <a:xfrm>
          <a:off x="4792550" y="2603253"/>
          <a:ext cx="1778029" cy="778362"/>
        </a:xfrm>
        <a:prstGeom prst="roundRect">
          <a:avLst/>
        </a:prstGeom>
        <a:solidFill>
          <a:srgbClr val="5E307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Jun.-July</a:t>
          </a:r>
        </a:p>
        <a:p>
          <a:pPr marL="0" lvl="0" indent="0" algn="ctr" defTabSz="889000">
            <a:lnSpc>
              <a:spcPct val="100000"/>
            </a:lnSpc>
            <a:spcBef>
              <a:spcPct val="0"/>
            </a:spcBef>
            <a:spcAft>
              <a:spcPts val="0"/>
            </a:spcAft>
            <a:buNone/>
          </a:pPr>
          <a:r>
            <a:rPr lang="en-US" sz="1800" kern="1200" dirty="0">
              <a:effectLst>
                <a:outerShdw blurRad="38100" dist="38100" dir="2700000" algn="tl">
                  <a:srgbClr val="000000">
                    <a:alpha val="43137"/>
                  </a:srgbClr>
                </a:outerShdw>
              </a:effectLst>
              <a:latin typeface="+mn-lt"/>
            </a:rPr>
            <a:t>NGAUS Review</a:t>
          </a:r>
        </a:p>
      </dsp:txBody>
      <dsp:txXfrm>
        <a:off x="4830547" y="2641250"/>
        <a:ext cx="1702035" cy="702368"/>
      </dsp:txXfrm>
    </dsp:sp>
    <dsp:sp modelId="{75A415E0-A84A-40BF-97FF-343608D31D94}">
      <dsp:nvSpPr>
        <dsp:cNvPr id="0" name=""/>
        <dsp:cNvSpPr/>
      </dsp:nvSpPr>
      <dsp:spPr>
        <a:xfrm>
          <a:off x="3640993" y="4047259"/>
          <a:ext cx="1778029" cy="778362"/>
        </a:xfrm>
        <a:prstGeom prst="roundRect">
          <a:avLst/>
        </a:prstGeom>
        <a:solidFill>
          <a:srgbClr val="4376B8"/>
        </a:solidFill>
        <a:ln w="57150" cap="flat" cmpd="sng" algn="ctr">
          <a:solidFill>
            <a:srgbClr val="C09435"/>
          </a:solid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July*</a:t>
          </a:r>
          <a:endParaRPr lang="en-US" sz="2000" b="1" u="sng" kern="1200" dirty="0">
            <a:effectLst>
              <a:outerShdw blurRad="38100" dist="38100" dir="2700000" algn="tl">
                <a:srgbClr val="000000">
                  <a:alpha val="43137"/>
                </a:srgbClr>
              </a:outerShdw>
            </a:effectLst>
            <a:latin typeface="+mn-lt"/>
          </a:endParaRPr>
        </a:p>
        <a:p>
          <a:pPr marL="0" lvl="0" indent="0" algn="ctr" defTabSz="889000">
            <a:lnSpc>
              <a:spcPct val="100000"/>
            </a:lnSpc>
            <a:spcBef>
              <a:spcPct val="0"/>
            </a:spcBef>
            <a:spcAft>
              <a:spcPts val="0"/>
            </a:spcAft>
            <a:buNone/>
          </a:pPr>
          <a:r>
            <a:rPr lang="en-US" sz="1800" u="none" kern="1200" dirty="0">
              <a:effectLst>
                <a:outerShdw blurRad="38100" dist="38100" dir="2700000" algn="tl">
                  <a:srgbClr val="000000">
                    <a:alpha val="43137"/>
                  </a:srgbClr>
                </a:outerShdw>
              </a:effectLst>
              <a:latin typeface="+mn-lt"/>
            </a:rPr>
            <a:t>NGAUS</a:t>
          </a:r>
          <a:r>
            <a:rPr lang="en-US" sz="1800" kern="1200" dirty="0">
              <a:effectLst>
                <a:outerShdw blurRad="38100" dist="38100" dir="2700000" algn="tl">
                  <a:srgbClr val="000000">
                    <a:alpha val="43137"/>
                  </a:srgbClr>
                </a:outerShdw>
              </a:effectLst>
              <a:latin typeface="+mn-lt"/>
            </a:rPr>
            <a:t> </a:t>
          </a:r>
          <a:r>
            <a:rPr lang="en-US" sz="1800" kern="1200" dirty="0" err="1">
              <a:effectLst>
                <a:outerShdw blurRad="38100" dist="38100" dir="2700000" algn="tl">
                  <a:srgbClr val="000000">
                    <a:alpha val="43137"/>
                  </a:srgbClr>
                </a:outerShdw>
              </a:effectLst>
              <a:latin typeface="+mn-lt"/>
            </a:rPr>
            <a:t>BoD</a:t>
          </a:r>
          <a:r>
            <a:rPr lang="en-US" sz="1800" kern="1200" dirty="0">
              <a:effectLst>
                <a:outerShdw blurRad="38100" dist="38100" dir="2700000" algn="tl">
                  <a:srgbClr val="000000">
                    <a:alpha val="43137"/>
                  </a:srgbClr>
                </a:outerShdw>
              </a:effectLst>
              <a:latin typeface="+mn-lt"/>
            </a:rPr>
            <a:t> Review</a:t>
          </a:r>
        </a:p>
      </dsp:txBody>
      <dsp:txXfrm>
        <a:off x="3678990" y="4085256"/>
        <a:ext cx="1702035" cy="702368"/>
      </dsp:txXfrm>
    </dsp:sp>
    <dsp:sp modelId="{29096B42-48EF-4DD6-9B7D-302C2FBA1315}">
      <dsp:nvSpPr>
        <dsp:cNvPr id="0" name=""/>
        <dsp:cNvSpPr/>
      </dsp:nvSpPr>
      <dsp:spPr>
        <a:xfrm>
          <a:off x="1794040" y="4047259"/>
          <a:ext cx="1778029" cy="778362"/>
        </a:xfrm>
        <a:prstGeom prst="roundRect">
          <a:avLst/>
        </a:prstGeom>
        <a:solidFill>
          <a:srgbClr val="4376B8"/>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Aug.</a:t>
          </a:r>
        </a:p>
        <a:p>
          <a:pPr marL="0" lvl="0" indent="0" algn="ctr" defTabSz="889000">
            <a:lnSpc>
              <a:spcPct val="100000"/>
            </a:lnSpc>
            <a:spcBef>
              <a:spcPct val="0"/>
            </a:spcBef>
            <a:spcAft>
              <a:spcPts val="0"/>
            </a:spcAft>
            <a:buNone/>
          </a:pPr>
          <a:r>
            <a:rPr lang="en-US" sz="1800" kern="1200" dirty="0">
              <a:effectLst>
                <a:outerShdw blurRad="38100" dist="38100" dir="2700000" algn="tl">
                  <a:srgbClr val="000000">
                    <a:alpha val="43137"/>
                  </a:srgbClr>
                </a:outerShdw>
              </a:effectLst>
              <a:latin typeface="+mn-lt"/>
            </a:rPr>
            <a:t>NGAUS Preps Drafts</a:t>
          </a:r>
        </a:p>
      </dsp:txBody>
      <dsp:txXfrm>
        <a:off x="1832037" y="4085256"/>
        <a:ext cx="1702035" cy="702368"/>
      </dsp:txXfrm>
    </dsp:sp>
    <dsp:sp modelId="{8D775670-031E-4CB0-8272-09E4FED87475}">
      <dsp:nvSpPr>
        <dsp:cNvPr id="0" name=""/>
        <dsp:cNvSpPr/>
      </dsp:nvSpPr>
      <dsp:spPr>
        <a:xfrm>
          <a:off x="642483" y="2603253"/>
          <a:ext cx="1778029" cy="778362"/>
        </a:xfrm>
        <a:prstGeom prst="roundRect">
          <a:avLst/>
        </a:prstGeom>
        <a:solidFill>
          <a:srgbClr val="5E3076"/>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Aug./Sep.</a:t>
          </a:r>
        </a:p>
        <a:p>
          <a:pPr marL="0" lvl="0" indent="0" algn="ctr" defTabSz="889000">
            <a:lnSpc>
              <a:spcPct val="100000"/>
            </a:lnSpc>
            <a:spcBef>
              <a:spcPct val="0"/>
            </a:spcBef>
            <a:spcAft>
              <a:spcPts val="0"/>
            </a:spcAft>
            <a:buNone/>
          </a:pPr>
          <a:r>
            <a:rPr lang="en-US" sz="1800" u="none" kern="1200" dirty="0">
              <a:effectLst>
                <a:outerShdw blurRad="38100" dist="38100" dir="2700000" algn="tl">
                  <a:srgbClr val="000000">
                    <a:alpha val="43137"/>
                  </a:srgbClr>
                </a:outerShdw>
              </a:effectLst>
              <a:latin typeface="+mn-lt"/>
            </a:rPr>
            <a:t>NGAUS Conf. Consideration</a:t>
          </a:r>
          <a:endParaRPr lang="en-US" sz="1800" u="sng" kern="1200" dirty="0">
            <a:effectLst>
              <a:outerShdw blurRad="38100" dist="38100" dir="2700000" algn="tl">
                <a:srgbClr val="000000">
                  <a:alpha val="43137"/>
                </a:srgbClr>
              </a:outerShdw>
            </a:effectLst>
            <a:latin typeface="+mn-lt"/>
          </a:endParaRPr>
        </a:p>
      </dsp:txBody>
      <dsp:txXfrm>
        <a:off x="680480" y="2641250"/>
        <a:ext cx="1702035" cy="702368"/>
      </dsp:txXfrm>
    </dsp:sp>
    <dsp:sp modelId="{6B3236B8-CC27-42EA-9C88-932E9A6E72E6}">
      <dsp:nvSpPr>
        <dsp:cNvPr id="0" name=""/>
        <dsp:cNvSpPr/>
      </dsp:nvSpPr>
      <dsp:spPr>
        <a:xfrm>
          <a:off x="1053469" y="802607"/>
          <a:ext cx="1778029" cy="778362"/>
        </a:xfrm>
        <a:prstGeom prst="roundRect">
          <a:avLst/>
        </a:prstGeom>
        <a:solidFill>
          <a:srgbClr val="4376B8"/>
        </a:soli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1">
          <a:noAutofit/>
        </a:bodyPr>
        <a:lstStyle/>
        <a:p>
          <a:pPr marL="0" lvl="0" indent="0" algn="ctr" defTabSz="889000">
            <a:lnSpc>
              <a:spcPct val="100000"/>
            </a:lnSpc>
            <a:spcBef>
              <a:spcPct val="0"/>
            </a:spcBef>
            <a:spcAft>
              <a:spcPts val="0"/>
            </a:spcAft>
            <a:buNone/>
          </a:pPr>
          <a:r>
            <a:rPr lang="en-US" sz="2000" b="1" u="none" kern="1200" dirty="0">
              <a:effectLst>
                <a:outerShdw blurRad="38100" dist="38100" dir="2700000" algn="tl">
                  <a:srgbClr val="000000">
                    <a:alpha val="43137"/>
                  </a:srgbClr>
                </a:outerShdw>
              </a:effectLst>
              <a:latin typeface="+mn-lt"/>
            </a:rPr>
            <a:t>Oct.-Nov.</a:t>
          </a:r>
        </a:p>
        <a:p>
          <a:pPr marL="0" lvl="0" indent="0" algn="ctr" defTabSz="889000">
            <a:lnSpc>
              <a:spcPct val="100000"/>
            </a:lnSpc>
            <a:spcBef>
              <a:spcPct val="0"/>
            </a:spcBef>
            <a:spcAft>
              <a:spcPts val="0"/>
            </a:spcAft>
            <a:buNone/>
          </a:pPr>
          <a:r>
            <a:rPr lang="en-US" sz="1800" kern="1200" dirty="0">
              <a:effectLst>
                <a:outerShdw blurRad="38100" dist="38100" dir="2700000" algn="tl">
                  <a:srgbClr val="000000">
                    <a:alpha val="43137"/>
                  </a:srgbClr>
                </a:outerShdw>
              </a:effectLst>
              <a:latin typeface="+mn-lt"/>
            </a:rPr>
            <a:t>Prioritization/ Leg. Action Plan</a:t>
          </a:r>
        </a:p>
      </dsp:txBody>
      <dsp:txXfrm>
        <a:off x="1091466" y="840604"/>
        <a:ext cx="1702035" cy="70236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F87C3A-E760-4689-8B21-5FD544A30452}" type="datetimeFigureOut">
              <a:rPr lang="en-US" smtClean="0"/>
              <a:t>1/16/2022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CE6EF1-F883-47D2-A129-0328A2AAA912}" type="slidenum">
              <a:rPr lang="en-US" smtClean="0"/>
              <a:t>‹#›</a:t>
            </a:fld>
            <a:endParaRPr lang="en-US"/>
          </a:p>
        </p:txBody>
      </p:sp>
    </p:spTree>
    <p:extLst>
      <p:ext uri="{BB962C8B-B14F-4D97-AF65-F5344CB8AC3E}">
        <p14:creationId xmlns:p14="http://schemas.microsoft.com/office/powerpoint/2010/main" val="37606590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ngaus.or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C6A044-3667-4511-ABA4-54836C673D09}" type="slidenum">
              <a:rPr lang="en-US" smtClean="0"/>
              <a:t>5</a:t>
            </a:fld>
            <a:endParaRPr lang="en-US"/>
          </a:p>
        </p:txBody>
      </p:sp>
    </p:spTree>
    <p:extLst>
      <p:ext uri="{BB962C8B-B14F-4D97-AF65-F5344CB8AC3E}">
        <p14:creationId xmlns:p14="http://schemas.microsoft.com/office/powerpoint/2010/main" val="3719642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a:buChar char="•"/>
            </a:pPr>
            <a:r>
              <a:rPr lang="en-US" dirty="0"/>
              <a:t>- The NGAUS AFBA Active Life Member Scholarship awards two $5,000 scholarships every July to Active Life members of NGAUS or dependents of Active Life members seeking an undergraduate, graduate  or post-graduate degrees. Applicant must be  full-time students. The application period runs from March 1 through May 31 and will be available at </a:t>
            </a:r>
            <a:r>
              <a:rPr lang="en-US" dirty="0">
                <a:hlinkClick r:id="rId3"/>
              </a:rPr>
              <a:t>www.ngaus.org</a:t>
            </a:r>
            <a:r>
              <a:rPr lang="en-US" dirty="0"/>
              <a:t> </a:t>
            </a:r>
          </a:p>
          <a:p>
            <a:pPr marL="174708" indent="-174708">
              <a:buFont typeface="Arial"/>
              <a:buChar char="•"/>
            </a:pPr>
            <a:r>
              <a:rPr lang="en-US" dirty="0">
                <a:cs typeface="Calibri"/>
              </a:rPr>
              <a:t>- </a:t>
            </a:r>
            <a:r>
              <a:rPr lang="en-US" dirty="0"/>
              <a:t>NGAUS and Grantham University award two full tuition graduate scholarships annually. One scholarship is for an active NGAUS member and current Guardsman who is a commissioned or warrant officer ranked 0-5 and below. The second scholarship is for a spouse of an active member. Each scholarship is valued up to $14,200, and covers tuition costs, required textbooks, software and fees. Scholarship value depends on degree selected and credits transferred.</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40</a:t>
            </a:fld>
            <a:endParaRPr lang="en-US"/>
          </a:p>
        </p:txBody>
      </p:sp>
    </p:spTree>
    <p:extLst>
      <p:ext uri="{BB962C8B-B14F-4D97-AF65-F5344CB8AC3E}">
        <p14:creationId xmlns:p14="http://schemas.microsoft.com/office/powerpoint/2010/main" val="38657025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0" i="0" dirty="0">
                <a:solidFill>
                  <a:srgbClr val="4A515A"/>
                </a:solidFill>
                <a:effectLst/>
                <a:latin typeface="proxima-nova"/>
              </a:rPr>
              <a:t>From thrilling adventures to moving artistic performances, family play dates and magnetic nightlife, Charlotte holds something for everyone. As we gather to conduct association business and make decisions on the efforts of NGAUS for FY23, we get the opportunity to learn from senior leaders and connect with old friends. Join us in Charlotte for the 143rd General Conference &amp; Exhibition.</a:t>
            </a:r>
            <a:endParaRPr lang="en-US" dirty="0"/>
          </a:p>
          <a:p>
            <a:pPr marL="174708" indent="-174708">
              <a:buFont typeface="Arial" panose="020B0604020202020204" pitchFamily="34" charset="0"/>
              <a:buChar char="•"/>
            </a:pPr>
            <a:r>
              <a:rPr lang="en-US" dirty="0"/>
              <a:t>Industry Day is a networking event aimed at connecting defense industry representatives with leaders of the Army and Air National Guard. Attended by over 230 people ranging from representatives of some the nation’s leading defense organizations to the owners of emerging small businesses with the intention of building a stronger bond between Guard leaders and industry. The primary goal of the event is to provide attendees with requirements and strategic planning of the National Guard.</a:t>
            </a:r>
          </a:p>
        </p:txBody>
      </p:sp>
      <p:sp>
        <p:nvSpPr>
          <p:cNvPr id="4" name="Slide Number Placeholder 3"/>
          <p:cNvSpPr>
            <a:spLocks noGrp="1"/>
          </p:cNvSpPr>
          <p:nvPr>
            <p:ph type="sldNum" sz="quarter" idx="5"/>
          </p:nvPr>
        </p:nvSpPr>
        <p:spPr/>
        <p:txBody>
          <a:bodyPr/>
          <a:lstStyle/>
          <a:p>
            <a:fld id="{96C776E4-5E35-4623-BE77-E4AC9BA148A3}" type="slidenum">
              <a:rPr lang="en-US" smtClean="0"/>
              <a:t>41</a:t>
            </a:fld>
            <a:endParaRPr lang="en-US"/>
          </a:p>
        </p:txBody>
      </p:sp>
    </p:spTree>
    <p:extLst>
      <p:ext uri="{BB962C8B-B14F-4D97-AF65-F5344CB8AC3E}">
        <p14:creationId xmlns:p14="http://schemas.microsoft.com/office/powerpoint/2010/main" val="2202864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defTabSz="931774">
              <a:lnSpc>
                <a:spcPct val="107000"/>
              </a:lnSpc>
              <a:spcAft>
                <a:spcPts val="1223"/>
              </a:spcAft>
              <a:buFont typeface="Arial" panose="020B0604020202020204" pitchFamily="34" charset="0"/>
              <a:buChar char="•"/>
              <a:defRPr/>
            </a:pPr>
            <a:r>
              <a:rPr lang="en-US" dirty="0">
                <a:solidFill>
                  <a:prstClr val="black"/>
                </a:solidFill>
                <a:latin typeface="Calibri" panose="020F0502020204030204"/>
              </a:rPr>
              <a:t>The fly-ins to Washington, D.C., is one of three officer professional-development programs NGAUS currently offers Army and Air National Guard company-grade officers. The program brings Guardsmen from each state and territory to the nation’s capital for a close look at how the government works and the role NGAUS plays in the legislative process. Interested officers should contact their state or territory association executive director or president</a:t>
            </a:r>
            <a:r>
              <a:rPr lang="en-US" sz="1100" dirty="0">
                <a:solidFill>
                  <a:prstClr val="black"/>
                </a:solidFill>
                <a:latin typeface="Calibri" panose="020F0502020204030204"/>
              </a:rPr>
              <a:t>.</a:t>
            </a:r>
            <a:endParaRPr lang="en-US"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174708" indent="-174708">
              <a:buFont typeface="Arial"/>
              <a:buChar char="•"/>
            </a:pPr>
            <a:endParaRPr lang="en-US" dirty="0"/>
          </a:p>
          <a:p>
            <a:pPr marL="174708" indent="-174708">
              <a:buFont typeface="Arial"/>
              <a:buChar char="•"/>
            </a:pPr>
            <a:r>
              <a:rPr lang="en-US" dirty="0"/>
              <a:t>The NGAUS Legislative Workshop is an annual professional development event to educate Guardsmen, Congressional Action Contact Officers (CACOs), and National Guard State Association POCs on National Guard issues in Congress and the Department of Defense. Attendees hear from Members of Congress, senior Guard leaders, and Congressional staffers on National Guard issues in Washington, D.C., and how best to inform key stakeholders of the Guard’s most pressing requirements.</a:t>
            </a:r>
          </a:p>
        </p:txBody>
      </p:sp>
      <p:sp>
        <p:nvSpPr>
          <p:cNvPr id="4" name="Slide Number Placeholder 3"/>
          <p:cNvSpPr>
            <a:spLocks noGrp="1"/>
          </p:cNvSpPr>
          <p:nvPr>
            <p:ph type="sldNum" sz="quarter" idx="5"/>
          </p:nvPr>
        </p:nvSpPr>
        <p:spPr/>
        <p:txBody>
          <a:bodyPr/>
          <a:lstStyle/>
          <a:p>
            <a:fld id="{96C776E4-5E35-4623-BE77-E4AC9BA148A3}" type="slidenum">
              <a:rPr lang="en-US" smtClean="0"/>
              <a:t>42</a:t>
            </a:fld>
            <a:endParaRPr lang="en-US"/>
          </a:p>
        </p:txBody>
      </p:sp>
    </p:spTree>
    <p:extLst>
      <p:ext uri="{BB962C8B-B14F-4D97-AF65-F5344CB8AC3E}">
        <p14:creationId xmlns:p14="http://schemas.microsoft.com/office/powerpoint/2010/main" val="967203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highly encourage members to provide us with a civilian email address to ensure they receive the Washington Report a weekly e-newsletter that provides the latest developments on NGAUS legislative efforts.</a:t>
            </a:r>
          </a:p>
        </p:txBody>
      </p:sp>
      <p:sp>
        <p:nvSpPr>
          <p:cNvPr id="4" name="Slide Number Placeholder 3"/>
          <p:cNvSpPr>
            <a:spLocks noGrp="1"/>
          </p:cNvSpPr>
          <p:nvPr>
            <p:ph type="sldNum" sz="quarter" idx="5"/>
          </p:nvPr>
        </p:nvSpPr>
        <p:spPr/>
        <p:txBody>
          <a:bodyPr/>
          <a:lstStyle/>
          <a:p>
            <a:fld id="{96C776E4-5E35-4623-BE77-E4AC9BA148A3}" type="slidenum">
              <a:rPr lang="en-US" smtClean="0"/>
              <a:t>43</a:t>
            </a:fld>
            <a:endParaRPr lang="en-US"/>
          </a:p>
        </p:txBody>
      </p:sp>
    </p:spTree>
    <p:extLst>
      <p:ext uri="{BB962C8B-B14F-4D97-AF65-F5344CB8AC3E}">
        <p14:creationId xmlns:p14="http://schemas.microsoft.com/office/powerpoint/2010/main" val="421543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Instagram, Twitter, Facebook, You Tube, Linked In, Flicker</a:t>
            </a:r>
          </a:p>
        </p:txBody>
      </p:sp>
      <p:sp>
        <p:nvSpPr>
          <p:cNvPr id="4" name="Slide Number Placeholder 3"/>
          <p:cNvSpPr>
            <a:spLocks noGrp="1"/>
          </p:cNvSpPr>
          <p:nvPr>
            <p:ph type="sldNum" sz="quarter" idx="5"/>
          </p:nvPr>
        </p:nvSpPr>
        <p:spPr/>
        <p:txBody>
          <a:bodyPr/>
          <a:lstStyle/>
          <a:p>
            <a:fld id="{96C776E4-5E35-4623-BE77-E4AC9BA148A3}" type="slidenum">
              <a:rPr lang="en-US" smtClean="0"/>
              <a:t>44</a:t>
            </a:fld>
            <a:endParaRPr lang="en-US"/>
          </a:p>
        </p:txBody>
      </p:sp>
    </p:spTree>
    <p:extLst>
      <p:ext uri="{BB962C8B-B14F-4D97-AF65-F5344CB8AC3E}">
        <p14:creationId xmlns:p14="http://schemas.microsoft.com/office/powerpoint/2010/main" val="13107237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45</a:t>
            </a:fld>
            <a:endParaRPr lang="en-US"/>
          </a:p>
        </p:txBody>
      </p:sp>
    </p:spTree>
    <p:extLst>
      <p:ext uri="{BB962C8B-B14F-4D97-AF65-F5344CB8AC3E}">
        <p14:creationId xmlns:p14="http://schemas.microsoft.com/office/powerpoint/2010/main" val="860218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776E4-5E35-4623-BE77-E4AC9BA148A3}" type="slidenum">
              <a:rPr lang="en-US" smtClean="0"/>
              <a:t>46</a:t>
            </a:fld>
            <a:endParaRPr lang="en-US"/>
          </a:p>
        </p:txBody>
      </p:sp>
    </p:spTree>
    <p:extLst>
      <p:ext uri="{BB962C8B-B14F-4D97-AF65-F5344CB8AC3E}">
        <p14:creationId xmlns:p14="http://schemas.microsoft.com/office/powerpoint/2010/main" val="615215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23"/>
              </a:spcAft>
            </a:pPr>
            <a:r>
              <a:rPr lang="en-US" sz="2900" b="1" dirty="0">
                <a:solidFill>
                  <a:srgbClr val="406AAF"/>
                </a:solidFill>
                <a:latin typeface="Calibri"/>
                <a:cs typeface="Calibri"/>
              </a:rPr>
              <a:t>Membership Performance Incentive </a:t>
            </a:r>
            <a:r>
              <a:rPr lang="en-US" sz="2200" dirty="0">
                <a:latin typeface="Calibri"/>
                <a:cs typeface="Calibri"/>
              </a:rPr>
              <a:t>(formerly 25% Rebate)</a:t>
            </a:r>
          </a:p>
          <a:p>
            <a:pPr marL="815302" lvl="1" indent="-349415">
              <a:spcAft>
                <a:spcPts val="1223"/>
              </a:spcAft>
              <a:buFont typeface="Arial" panose="020B0604020202020204" pitchFamily="34" charset="0"/>
              <a:buChar char="•"/>
            </a:pPr>
            <a:r>
              <a:rPr lang="en-US" sz="2400" dirty="0">
                <a:latin typeface="Calibri"/>
                <a:cs typeface="Calibri"/>
              </a:rPr>
              <a:t>Any state at or above 50% membership will be eligible for a 25% rebate on all </a:t>
            </a:r>
            <a:r>
              <a:rPr lang="en-US" sz="2400" u="sng" dirty="0">
                <a:latin typeface="Calibri"/>
                <a:cs typeface="Calibri"/>
              </a:rPr>
              <a:t>Active Annual </a:t>
            </a:r>
            <a:r>
              <a:rPr lang="en-US" sz="2400" dirty="0">
                <a:latin typeface="Calibri"/>
                <a:cs typeface="Calibri"/>
              </a:rPr>
              <a:t>and </a:t>
            </a:r>
            <a:r>
              <a:rPr lang="en-US" sz="2400" u="sng" dirty="0">
                <a:latin typeface="Calibri"/>
                <a:cs typeface="Calibri"/>
              </a:rPr>
              <a:t>Active Life </a:t>
            </a:r>
            <a:r>
              <a:rPr lang="en-US" sz="2400" dirty="0">
                <a:latin typeface="Calibri"/>
                <a:cs typeface="Calibri"/>
              </a:rPr>
              <a:t>dues collected, input into the NGAUS database and post-marked to NGAUS by June 30</a:t>
            </a:r>
            <a:r>
              <a:rPr lang="en-US" sz="2400" baseline="30000" dirty="0">
                <a:latin typeface="Calibri"/>
                <a:cs typeface="Calibri"/>
              </a:rPr>
              <a:t>th</a:t>
            </a:r>
          </a:p>
          <a:p>
            <a:pPr marL="815302" lvl="1" indent="-349415">
              <a:spcAft>
                <a:spcPts val="1223"/>
              </a:spcAft>
              <a:buFont typeface="Arial" panose="020B0604020202020204" pitchFamily="34" charset="0"/>
              <a:buChar char="•"/>
            </a:pPr>
            <a:r>
              <a:rPr lang="en-US" sz="2400" dirty="0">
                <a:latin typeface="Calibri"/>
                <a:cs typeface="Calibri"/>
              </a:rPr>
              <a:t>Any state below 50% that increases its membership percentage by at least 1% will be eligible for a 25% rebate on all </a:t>
            </a:r>
            <a:r>
              <a:rPr lang="en-US" sz="2400" u="sng" dirty="0">
                <a:latin typeface="Calibri"/>
                <a:cs typeface="Calibri"/>
              </a:rPr>
              <a:t>Active Annual </a:t>
            </a:r>
            <a:r>
              <a:rPr lang="en-US" sz="2400" dirty="0">
                <a:latin typeface="Calibri"/>
                <a:cs typeface="Calibri"/>
              </a:rPr>
              <a:t>and </a:t>
            </a:r>
            <a:r>
              <a:rPr lang="en-US" sz="2400" u="sng" dirty="0">
                <a:latin typeface="Calibri"/>
                <a:cs typeface="Calibri"/>
              </a:rPr>
              <a:t>Active Life </a:t>
            </a:r>
            <a:r>
              <a:rPr lang="en-US" sz="2400" dirty="0">
                <a:latin typeface="Calibri"/>
                <a:cs typeface="Calibri"/>
              </a:rPr>
              <a:t>dues collected, input into the NGAUS database and post-marked to NGAUS by June 30</a:t>
            </a:r>
            <a:r>
              <a:rPr lang="en-US" sz="2400" baseline="30000" dirty="0">
                <a:latin typeface="Calibri"/>
                <a:cs typeface="Calibri"/>
              </a:rPr>
              <a:t>th</a:t>
            </a:r>
            <a:r>
              <a:rPr lang="en-US" sz="2400" dirty="0">
                <a:latin typeface="Calibri"/>
                <a:cs typeface="Calibri"/>
              </a:rPr>
              <a:t> </a:t>
            </a:r>
          </a:p>
          <a:p>
            <a:pPr marL="815302" lvl="1" indent="-349415">
              <a:spcAft>
                <a:spcPts val="1223"/>
              </a:spcAft>
              <a:buFont typeface="Arial" panose="020B0604020202020204" pitchFamily="34" charset="0"/>
              <a:buChar char="•"/>
            </a:pPr>
            <a:r>
              <a:rPr lang="en-US" sz="2400" dirty="0">
                <a:latin typeface="Calibri"/>
                <a:cs typeface="Calibri"/>
              </a:rPr>
              <a:t>States below 50% that do not improve their membership year over year will not be eligible for the 25% rebate.</a:t>
            </a:r>
          </a:p>
          <a:p>
            <a:pPr lvl="1">
              <a:spcAft>
                <a:spcPts val="1223"/>
              </a:spcAft>
            </a:pPr>
            <a:r>
              <a:rPr lang="en-US" sz="2400" i="1" dirty="0">
                <a:latin typeface="Calibri"/>
                <a:cs typeface="Calibri"/>
              </a:rPr>
              <a:t>*All states, regardless of their membership percentage will receive 25% rebate on all NGAUS Active Life memberships sold.</a:t>
            </a:r>
          </a:p>
        </p:txBody>
      </p:sp>
      <p:sp>
        <p:nvSpPr>
          <p:cNvPr id="4" name="Slide Number Placeholder 3"/>
          <p:cNvSpPr>
            <a:spLocks noGrp="1"/>
          </p:cNvSpPr>
          <p:nvPr>
            <p:ph type="sldNum" sz="quarter" idx="5"/>
          </p:nvPr>
        </p:nvSpPr>
        <p:spPr/>
        <p:txBody>
          <a:bodyPr/>
          <a:lstStyle/>
          <a:p>
            <a:fld id="{96C776E4-5E35-4623-BE77-E4AC9BA148A3}" type="slidenum">
              <a:rPr lang="en-US" smtClean="0"/>
              <a:t>47</a:t>
            </a:fld>
            <a:endParaRPr lang="en-US"/>
          </a:p>
        </p:txBody>
      </p:sp>
    </p:spTree>
    <p:extLst>
      <p:ext uri="{BB962C8B-B14F-4D97-AF65-F5344CB8AC3E}">
        <p14:creationId xmlns:p14="http://schemas.microsoft.com/office/powerpoint/2010/main" val="14557049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776E4-5E35-4623-BE77-E4AC9BA148A3}" type="slidenum">
              <a:rPr lang="en-US" smtClean="0"/>
              <a:t>50</a:t>
            </a:fld>
            <a:endParaRPr lang="en-US"/>
          </a:p>
        </p:txBody>
      </p:sp>
    </p:spTree>
    <p:extLst>
      <p:ext uri="{BB962C8B-B14F-4D97-AF65-F5344CB8AC3E}">
        <p14:creationId xmlns:p14="http://schemas.microsoft.com/office/powerpoint/2010/main" val="1409835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51</a:t>
            </a:fld>
            <a:endParaRPr lang="en-US"/>
          </a:p>
        </p:txBody>
      </p:sp>
    </p:spTree>
    <p:extLst>
      <p:ext uri="{BB962C8B-B14F-4D97-AF65-F5344CB8AC3E}">
        <p14:creationId xmlns:p14="http://schemas.microsoft.com/office/powerpoint/2010/main" val="3905443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C6A044-3667-4511-ABA4-54836C673D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459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52</a:t>
            </a:fld>
            <a:endParaRPr lang="en-US"/>
          </a:p>
        </p:txBody>
      </p:sp>
    </p:spTree>
    <p:extLst>
      <p:ext uri="{BB962C8B-B14F-4D97-AF65-F5344CB8AC3E}">
        <p14:creationId xmlns:p14="http://schemas.microsoft.com/office/powerpoint/2010/main" val="2395532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6C776E4-5E35-4623-BE77-E4AC9BA148A3}" type="slidenum">
              <a:rPr lang="en-US" smtClean="0"/>
              <a:t>53</a:t>
            </a:fld>
            <a:endParaRPr lang="en-US"/>
          </a:p>
        </p:txBody>
      </p:sp>
    </p:spTree>
    <p:extLst>
      <p:ext uri="{BB962C8B-B14F-4D97-AF65-F5344CB8AC3E}">
        <p14:creationId xmlns:p14="http://schemas.microsoft.com/office/powerpoint/2010/main" val="16994938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We rely on or members to volunteer and help with association business in any way they can. Here are a few ways to begin getting involved.</a:t>
            </a:r>
          </a:p>
        </p:txBody>
      </p:sp>
      <p:sp>
        <p:nvSpPr>
          <p:cNvPr id="4" name="Slide Number Placeholder 3"/>
          <p:cNvSpPr>
            <a:spLocks noGrp="1"/>
          </p:cNvSpPr>
          <p:nvPr>
            <p:ph type="sldNum" sz="quarter" idx="5"/>
          </p:nvPr>
        </p:nvSpPr>
        <p:spPr/>
        <p:txBody>
          <a:bodyPr/>
          <a:lstStyle/>
          <a:p>
            <a:fld id="{96C776E4-5E35-4623-BE77-E4AC9BA148A3}" type="slidenum">
              <a:rPr lang="en-US" smtClean="0"/>
              <a:t>54</a:t>
            </a:fld>
            <a:endParaRPr lang="en-US"/>
          </a:p>
        </p:txBody>
      </p:sp>
    </p:spTree>
    <p:extLst>
      <p:ext uri="{BB962C8B-B14F-4D97-AF65-F5344CB8AC3E}">
        <p14:creationId xmlns:p14="http://schemas.microsoft.com/office/powerpoint/2010/main" val="9484070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2D3"/>
                </a:solidFill>
                <a:effectLst/>
                <a:latin typeface="Slack-Lato"/>
              </a:rPr>
              <a:t>For those of you that had units respond to the COVID-19 pandemic, NGAUS was pivotal in ensuring that  Guardsmen got the benefits that they deserved for their response. We in-turn were successful in getting the Guard refunded for the COVID and Washington DC security mission, which allowed Guardsmen to continue drilling for the last 2 months of FY21.</a:t>
            </a:r>
          </a:p>
          <a:p>
            <a:endParaRPr lang="en-US" b="0" i="0" dirty="0">
              <a:solidFill>
                <a:srgbClr val="D1D2D3"/>
              </a:solidFill>
              <a:effectLst/>
              <a:latin typeface="Slack-Lato"/>
            </a:endParaRPr>
          </a:p>
          <a:p>
            <a:r>
              <a:rPr lang="en-US" dirty="0"/>
              <a:t>getting members to apply for comp for free gets us their information and a way to keep in contact with them. Offer digital life membership at $21 per month for two years</a:t>
            </a:r>
          </a:p>
        </p:txBody>
      </p:sp>
      <p:sp>
        <p:nvSpPr>
          <p:cNvPr id="4" name="Slide Number Placeholder 3"/>
          <p:cNvSpPr>
            <a:spLocks noGrp="1"/>
          </p:cNvSpPr>
          <p:nvPr>
            <p:ph type="sldNum" sz="quarter" idx="5"/>
          </p:nvPr>
        </p:nvSpPr>
        <p:spPr/>
        <p:txBody>
          <a:bodyPr/>
          <a:lstStyle/>
          <a:p>
            <a:fld id="{5ACE6EF1-F883-47D2-A129-0328A2AAA912}" type="slidenum">
              <a:rPr lang="en-US" smtClean="0"/>
              <a:t>60</a:t>
            </a:fld>
            <a:endParaRPr lang="en-US"/>
          </a:p>
        </p:txBody>
      </p:sp>
    </p:spTree>
    <p:extLst>
      <p:ext uri="{BB962C8B-B14F-4D97-AF65-F5344CB8AC3E}">
        <p14:creationId xmlns:p14="http://schemas.microsoft.com/office/powerpoint/2010/main" val="1617412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Media – Use social to educate members and others outside the organization about the priorities and accomplishments that your association is working toward</a:t>
            </a:r>
          </a:p>
          <a:p>
            <a:r>
              <a:rPr lang="en-US" dirty="0"/>
              <a:t>Presentations – Graduations</a:t>
            </a:r>
          </a:p>
          <a:p>
            <a:r>
              <a:rPr lang="en-US" dirty="0"/>
              <a:t>Members – Your best marketing tool is your members. It is easier for someone who experienced how NGAUS helped get Guardsmen title 32 status during recent Covid 19 duty to explain the importance of being a part of the National Guard Association. Ask them for testimonials or to get involved in other ways. </a:t>
            </a:r>
          </a:p>
          <a:p>
            <a:endParaRPr lang="en-US" dirty="0"/>
          </a:p>
          <a:p>
            <a:r>
              <a:rPr lang="en-US" dirty="0"/>
              <a:t>Take advantage of QR codes</a:t>
            </a:r>
          </a:p>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61</a:t>
            </a:fld>
            <a:endParaRPr lang="en-US"/>
          </a:p>
        </p:txBody>
      </p:sp>
    </p:spTree>
    <p:extLst>
      <p:ext uri="{BB962C8B-B14F-4D97-AF65-F5344CB8AC3E}">
        <p14:creationId xmlns:p14="http://schemas.microsoft.com/office/powerpoint/2010/main" val="2810092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63</a:t>
            </a:fld>
            <a:endParaRPr lang="en-US"/>
          </a:p>
        </p:txBody>
      </p:sp>
    </p:spTree>
    <p:extLst>
      <p:ext uri="{BB962C8B-B14F-4D97-AF65-F5344CB8AC3E}">
        <p14:creationId xmlns:p14="http://schemas.microsoft.com/office/powerpoint/2010/main" val="196592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Continue communicating with your members even after the welcome emails go out. Send them invitations to events, inform them about your association</a:t>
            </a:r>
          </a:p>
        </p:txBody>
      </p:sp>
      <p:sp>
        <p:nvSpPr>
          <p:cNvPr id="4" name="Slide Number Placeholder 3"/>
          <p:cNvSpPr>
            <a:spLocks noGrp="1"/>
          </p:cNvSpPr>
          <p:nvPr>
            <p:ph type="sldNum" sz="quarter" idx="5"/>
          </p:nvPr>
        </p:nvSpPr>
        <p:spPr/>
        <p:txBody>
          <a:bodyPr/>
          <a:lstStyle/>
          <a:p>
            <a:fld id="{5ACE6EF1-F883-47D2-A129-0328A2AAA912}" type="slidenum">
              <a:rPr lang="en-US" smtClean="0"/>
              <a:t>64</a:t>
            </a:fld>
            <a:endParaRPr lang="en-US"/>
          </a:p>
        </p:txBody>
      </p:sp>
    </p:spTree>
    <p:extLst>
      <p:ext uri="{BB962C8B-B14F-4D97-AF65-F5344CB8AC3E}">
        <p14:creationId xmlns:p14="http://schemas.microsoft.com/office/powerpoint/2010/main" val="42239629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66</a:t>
            </a:fld>
            <a:endParaRPr lang="en-US"/>
          </a:p>
        </p:txBody>
      </p:sp>
    </p:spTree>
    <p:extLst>
      <p:ext uri="{BB962C8B-B14F-4D97-AF65-F5344CB8AC3E}">
        <p14:creationId xmlns:p14="http://schemas.microsoft.com/office/powerpoint/2010/main" val="12635761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67</a:t>
            </a:fld>
            <a:endParaRPr lang="en-US"/>
          </a:p>
        </p:txBody>
      </p:sp>
    </p:spTree>
    <p:extLst>
      <p:ext uri="{BB962C8B-B14F-4D97-AF65-F5344CB8AC3E}">
        <p14:creationId xmlns:p14="http://schemas.microsoft.com/office/powerpoint/2010/main" val="423067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68</a:t>
            </a:fld>
            <a:endParaRPr lang="en-US"/>
          </a:p>
        </p:txBody>
      </p:sp>
    </p:spTree>
    <p:extLst>
      <p:ext uri="{BB962C8B-B14F-4D97-AF65-F5344CB8AC3E}">
        <p14:creationId xmlns:p14="http://schemas.microsoft.com/office/powerpoint/2010/main" val="3226848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7C6A044-3667-4511-ABA4-54836C673D09}" type="slidenum">
              <a:rPr lang="en-US" smtClean="0"/>
              <a:t>14</a:t>
            </a:fld>
            <a:endParaRPr lang="en-US"/>
          </a:p>
        </p:txBody>
      </p:sp>
    </p:spTree>
    <p:extLst>
      <p:ext uri="{BB962C8B-B14F-4D97-AF65-F5344CB8AC3E}">
        <p14:creationId xmlns:p14="http://schemas.microsoft.com/office/powerpoint/2010/main" val="3401817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71</a:t>
            </a:fld>
            <a:endParaRPr lang="en-US"/>
          </a:p>
        </p:txBody>
      </p:sp>
    </p:spTree>
    <p:extLst>
      <p:ext uri="{BB962C8B-B14F-4D97-AF65-F5344CB8AC3E}">
        <p14:creationId xmlns:p14="http://schemas.microsoft.com/office/powerpoint/2010/main" val="387496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2404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3603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9606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47812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311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882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7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1753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41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776E4-5E35-4623-BE77-E4AC9BA148A3}" type="slidenum">
              <a:rPr lang="en-US" smtClean="0"/>
              <a:t>27</a:t>
            </a:fld>
            <a:endParaRPr lang="en-US"/>
          </a:p>
        </p:txBody>
      </p:sp>
    </p:spTree>
    <p:extLst>
      <p:ext uri="{BB962C8B-B14F-4D97-AF65-F5344CB8AC3E}">
        <p14:creationId xmlns:p14="http://schemas.microsoft.com/office/powerpoint/2010/main" val="1909434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7806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0291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7723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766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9918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0CBEC8-E418-48C6-B3B1-E7424372CB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3111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CC1AA726-C6CA-4D0F-A01F-9EB8AD90BDC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a:extLst>
              <a:ext uri="{FF2B5EF4-FFF2-40B4-BE49-F238E27FC236}">
                <a16:creationId xmlns:a16="http://schemas.microsoft.com/office/drawing/2014/main" id="{53A5C199-5254-4060-8A31-C7E807EAF30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4" name="Slide Number Placeholder 3">
            <a:extLst>
              <a:ext uri="{FF2B5EF4-FFF2-40B4-BE49-F238E27FC236}">
                <a16:creationId xmlns:a16="http://schemas.microsoft.com/office/drawing/2014/main" id="{40F31D75-936A-4519-AC0E-8AD560D9F5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C22ED45-DF85-41C5-A0FF-2FBFB75A6843}" type="slidenum">
              <a:rPr lang="en-US" altLang="en-US"/>
              <a:pPr/>
              <a:t>106</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ACE6EF1-F883-47D2-A129-0328A2AAA912}" type="slidenum">
              <a:rPr lang="en-US" smtClean="0"/>
              <a:t>116</a:t>
            </a:fld>
            <a:endParaRPr lang="en-US"/>
          </a:p>
        </p:txBody>
      </p:sp>
    </p:spTree>
    <p:extLst>
      <p:ext uri="{BB962C8B-B14F-4D97-AF65-F5344CB8AC3E}">
        <p14:creationId xmlns:p14="http://schemas.microsoft.com/office/powerpoint/2010/main" val="2385240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CE9717DB-EF8A-4249-B302-0054C4C29D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a:extLst>
              <a:ext uri="{FF2B5EF4-FFF2-40B4-BE49-F238E27FC236}">
                <a16:creationId xmlns:a16="http://schemas.microsoft.com/office/drawing/2014/main" id="{C885D7E4-FC3A-4FB3-AFB8-9009708DD8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2292" name="Slide Number Placeholder 3">
            <a:extLst>
              <a:ext uri="{FF2B5EF4-FFF2-40B4-BE49-F238E27FC236}">
                <a16:creationId xmlns:a16="http://schemas.microsoft.com/office/drawing/2014/main" id="{D4AF173A-958B-4920-B915-CFE341F6A2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76C4CF-A50A-4024-BFC2-B66EBFD22F67}" type="slidenum">
              <a:rPr lang="en-US" altLang="en-US"/>
              <a:pPr/>
              <a:t>121</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776E4-5E35-4623-BE77-E4AC9BA148A3}" type="slidenum">
              <a:rPr lang="en-US" smtClean="0"/>
              <a:t>35</a:t>
            </a:fld>
            <a:endParaRPr lang="en-US"/>
          </a:p>
        </p:txBody>
      </p:sp>
    </p:spTree>
    <p:extLst>
      <p:ext uri="{BB962C8B-B14F-4D97-AF65-F5344CB8AC3E}">
        <p14:creationId xmlns:p14="http://schemas.microsoft.com/office/powerpoint/2010/main" val="3640732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Newly commissioned, warrant officers and those newly assessed to the NG are eligible to receive a Complimentary membership for a period of one full year and any portion of the year in which they are appointed. </a:t>
            </a:r>
          </a:p>
        </p:txBody>
      </p:sp>
      <p:sp>
        <p:nvSpPr>
          <p:cNvPr id="4" name="Slide Number Placeholder 3"/>
          <p:cNvSpPr>
            <a:spLocks noGrp="1"/>
          </p:cNvSpPr>
          <p:nvPr>
            <p:ph type="sldNum" sz="quarter" idx="5"/>
          </p:nvPr>
        </p:nvSpPr>
        <p:spPr/>
        <p:txBody>
          <a:bodyPr/>
          <a:lstStyle/>
          <a:p>
            <a:fld id="{96C776E4-5E35-4623-BE77-E4AC9BA148A3}" type="slidenum">
              <a:rPr lang="en-US" smtClean="0"/>
              <a:t>36</a:t>
            </a:fld>
            <a:endParaRPr lang="en-US"/>
          </a:p>
        </p:txBody>
      </p:sp>
    </p:spTree>
    <p:extLst>
      <p:ext uri="{BB962C8B-B14F-4D97-AF65-F5344CB8AC3E}">
        <p14:creationId xmlns:p14="http://schemas.microsoft.com/office/powerpoint/2010/main" val="677181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Newly commissioned, warrant officers and those newly accessed to the NG are eligible to receive a Complimentary membership for a period of one full year and any portion of the year in which they are appointed. </a:t>
            </a:r>
          </a:p>
        </p:txBody>
      </p:sp>
      <p:sp>
        <p:nvSpPr>
          <p:cNvPr id="4" name="Slide Number Placeholder 3"/>
          <p:cNvSpPr>
            <a:spLocks noGrp="1"/>
          </p:cNvSpPr>
          <p:nvPr>
            <p:ph type="sldNum" sz="quarter" idx="5"/>
          </p:nvPr>
        </p:nvSpPr>
        <p:spPr/>
        <p:txBody>
          <a:bodyPr/>
          <a:lstStyle/>
          <a:p>
            <a:fld id="{96C776E4-5E35-4623-BE77-E4AC9BA148A3}" type="slidenum">
              <a:rPr lang="en-US" smtClean="0"/>
              <a:t>37</a:t>
            </a:fld>
            <a:endParaRPr lang="en-US"/>
          </a:p>
        </p:txBody>
      </p:sp>
    </p:spTree>
    <p:extLst>
      <p:ext uri="{BB962C8B-B14F-4D97-AF65-F5344CB8AC3E}">
        <p14:creationId xmlns:p14="http://schemas.microsoft.com/office/powerpoint/2010/main" val="35219102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Annual membership counts for the full year, Jan-Dec. These dues are based on pay grade. Active life memberships can be paid once in full, $250 ever 6 months or $100 for 10 months. If someone is an Active Life Member, they stay an Active Life Member even after retirement or separation. This means the member counts toward their state’s percentage for the rest of their life.</a:t>
            </a:r>
          </a:p>
        </p:txBody>
      </p:sp>
      <p:sp>
        <p:nvSpPr>
          <p:cNvPr id="4" name="Slide Number Placeholder 3"/>
          <p:cNvSpPr>
            <a:spLocks noGrp="1"/>
          </p:cNvSpPr>
          <p:nvPr>
            <p:ph type="sldNum" sz="quarter" idx="5"/>
          </p:nvPr>
        </p:nvSpPr>
        <p:spPr/>
        <p:txBody>
          <a:bodyPr/>
          <a:lstStyle/>
          <a:p>
            <a:fld id="{96C776E4-5E35-4623-BE77-E4AC9BA148A3}" type="slidenum">
              <a:rPr lang="en-US" smtClean="0"/>
              <a:t>38</a:t>
            </a:fld>
            <a:endParaRPr lang="en-US"/>
          </a:p>
        </p:txBody>
      </p:sp>
    </p:spTree>
    <p:extLst>
      <p:ext uri="{BB962C8B-B14F-4D97-AF65-F5344CB8AC3E}">
        <p14:creationId xmlns:p14="http://schemas.microsoft.com/office/powerpoint/2010/main" val="266987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C776E4-5E35-4623-BE77-E4AC9BA148A3}" type="slidenum">
              <a:rPr lang="en-US" smtClean="0"/>
              <a:t>39</a:t>
            </a:fld>
            <a:endParaRPr lang="en-US"/>
          </a:p>
        </p:txBody>
      </p:sp>
    </p:spTree>
    <p:extLst>
      <p:ext uri="{BB962C8B-B14F-4D97-AF65-F5344CB8AC3E}">
        <p14:creationId xmlns:p14="http://schemas.microsoft.com/office/powerpoint/2010/main" val="2353375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BC17-D2E3-4DFC-9455-4B6D5B7920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C7BBB-49B7-4802-A685-6ED77FCA80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36DA88-6471-418C-A71F-5746CA527D4F}"/>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A3EE4017-6333-49EC-9D6B-B43B88E31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BF3594-71D8-49FF-9081-3E1B9E76D9B3}"/>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874811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36A48-4D00-4C36-9DB4-D32623EE69B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FA8E06-1329-44C7-9484-B161015B5D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B7D73-0E0A-46A5-9119-8D4DC56035BF}"/>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61D94315-3A15-4E9A-B410-9548B7856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598185-579B-4C1D-BB84-875EDCE1C712}"/>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208040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9E96A9-A61D-410B-A692-B5E63835AD9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C9A422-6AFF-4E7D-9E07-D99735A7EBE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D4814-AC33-4F60-AB3A-E7C39881107B}"/>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EBFFDE78-622B-449F-A28E-4B3AF22A1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71C18E-CB80-4644-AF6C-F518634E98E1}"/>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33083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2061D-5E66-4485-9902-9843432DE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84B019-EF97-41E7-AB01-E471EC8539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A6AC57-6CB4-4C57-84EA-109052F592CF}"/>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F1660A3F-3299-41A9-83B7-CA64465D46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69C319-4D2C-401D-874E-520A9611D341}"/>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6631143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880A1-D756-45C7-ADAC-680055CF57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2E1A72-5EFB-43A4-B12D-B13C3DD91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169BEF1-8F98-49E4-9EBA-A077C87EF5A7}"/>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186F8113-4137-44E2-927F-8713005C3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C73880-11B3-404E-A024-0B4973EB2ED4}"/>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712475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FB434-9683-46A7-AECF-ADBCCDD825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5CE177-69F2-4C30-9FA9-CCBAFE639C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A793CC-A28F-4A43-8BF4-C0BA6F33A8A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0785CF-F860-4A2E-8807-6FAAB84D8AD8}"/>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6" name="Footer Placeholder 5">
            <a:extLst>
              <a:ext uri="{FF2B5EF4-FFF2-40B4-BE49-F238E27FC236}">
                <a16:creationId xmlns:a16="http://schemas.microsoft.com/office/drawing/2014/main" id="{E6F7F546-61A4-4105-9043-FF274C6A46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FD950D-0EE1-4FE5-8DFE-3E758F4125F8}"/>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37516238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9D409-0B79-4A8F-A3BD-F344EBEFB84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35DEA-3AFB-43CF-AC6D-E1B887C1411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67554-DF88-45F1-B3E2-676FE9B7D1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E78BFAA-9ADD-4A6B-BA3E-982FE39548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B73096-10C1-4B1D-B270-A277C67492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A0E7D30-FECE-4E2C-BA80-3B71E1F4F433}"/>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8" name="Footer Placeholder 7">
            <a:extLst>
              <a:ext uri="{FF2B5EF4-FFF2-40B4-BE49-F238E27FC236}">
                <a16:creationId xmlns:a16="http://schemas.microsoft.com/office/drawing/2014/main" id="{E18546BC-6D5A-452A-A803-B627EFF86D9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31BB9B-4561-4F58-A6CE-826DA57C8D6D}"/>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278671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C7A83-CC28-4368-94D2-1C83A2712F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95AB9D-200F-4B72-A547-5665EFFDA047}"/>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4" name="Footer Placeholder 3">
            <a:extLst>
              <a:ext uri="{FF2B5EF4-FFF2-40B4-BE49-F238E27FC236}">
                <a16:creationId xmlns:a16="http://schemas.microsoft.com/office/drawing/2014/main" id="{5E34333D-BDA8-49E5-AE27-FF8C1A49B1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78A2AE-75FB-43D6-A319-98372FB94B33}"/>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48996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43A5F23-9E1D-4F1F-AC53-C31B5473AF13}"/>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3" name="Footer Placeholder 2">
            <a:extLst>
              <a:ext uri="{FF2B5EF4-FFF2-40B4-BE49-F238E27FC236}">
                <a16:creationId xmlns:a16="http://schemas.microsoft.com/office/drawing/2014/main" id="{386A031E-D4A4-4D7F-974D-EC685B9068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9FD100C-0740-4EFF-81BF-D29A8396C8F7}"/>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79716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DB02F-2576-457A-813C-00CCABF53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D70F54-EF86-43DE-97E7-21A9399E71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28716-C196-4DC8-ACE7-20F10CFEBE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450F47-AC53-43F7-8BE3-ACB5F041344E}"/>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6" name="Footer Placeholder 5">
            <a:extLst>
              <a:ext uri="{FF2B5EF4-FFF2-40B4-BE49-F238E27FC236}">
                <a16:creationId xmlns:a16="http://schemas.microsoft.com/office/drawing/2014/main" id="{F8C1C20A-45F7-418A-8317-D9412A047C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37D185-8530-498F-9EFB-D50D58524BF8}"/>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1145514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F30EC-CA28-4A17-B239-4F734F8E4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401055-8754-4D6F-813A-1B3AA5EB31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2FB7283-A7DC-4182-B3A0-193113A32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19D052-AECD-4F5A-A99A-965B0CED0AA3}"/>
              </a:ext>
            </a:extLst>
          </p:cNvPr>
          <p:cNvSpPr>
            <a:spLocks noGrp="1"/>
          </p:cNvSpPr>
          <p:nvPr>
            <p:ph type="dt" sz="half" idx="10"/>
          </p:nvPr>
        </p:nvSpPr>
        <p:spPr/>
        <p:txBody>
          <a:bodyPr/>
          <a:lstStyle/>
          <a:p>
            <a:fld id="{8AC8DE2B-EB89-4F79-8DFE-DDDD457999B9}" type="datetimeFigureOut">
              <a:rPr lang="en-US" smtClean="0"/>
              <a:t>1/16/2022</a:t>
            </a:fld>
            <a:endParaRPr lang="en-US"/>
          </a:p>
        </p:txBody>
      </p:sp>
      <p:sp>
        <p:nvSpPr>
          <p:cNvPr id="6" name="Footer Placeholder 5">
            <a:extLst>
              <a:ext uri="{FF2B5EF4-FFF2-40B4-BE49-F238E27FC236}">
                <a16:creationId xmlns:a16="http://schemas.microsoft.com/office/drawing/2014/main" id="{76441AD1-66A1-4518-A422-5DCA3A3983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27FC8F-0B99-40E8-8B80-8E5495FF0D3E}"/>
              </a:ext>
            </a:extLst>
          </p:cNvPr>
          <p:cNvSpPr>
            <a:spLocks noGrp="1"/>
          </p:cNvSpPr>
          <p:nvPr>
            <p:ph type="sldNum" sz="quarter" idx="12"/>
          </p:nvPr>
        </p:nvSpPr>
        <p:spPr/>
        <p:txBody>
          <a:bodyPr/>
          <a:lstStyle/>
          <a:p>
            <a:fld id="{2F4BF54E-6223-401F-9325-F36D89272762}" type="slidenum">
              <a:rPr lang="en-US" smtClean="0"/>
              <a:t>‹#›</a:t>
            </a:fld>
            <a:endParaRPr lang="en-US"/>
          </a:p>
        </p:txBody>
      </p:sp>
    </p:spTree>
    <p:extLst>
      <p:ext uri="{BB962C8B-B14F-4D97-AF65-F5344CB8AC3E}">
        <p14:creationId xmlns:p14="http://schemas.microsoft.com/office/powerpoint/2010/main" val="4031021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651F58-B79A-4035-92DF-90E184D5D1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8D0F799-6DE2-4045-96C1-A54A282919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76A4F-44EA-469E-A523-AEFE68678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C8DE2B-EB89-4F79-8DFE-DDDD457999B9}" type="datetimeFigureOut">
              <a:rPr lang="en-US" smtClean="0"/>
              <a:t>1/16/2022</a:t>
            </a:fld>
            <a:endParaRPr lang="en-US"/>
          </a:p>
        </p:txBody>
      </p:sp>
      <p:sp>
        <p:nvSpPr>
          <p:cNvPr id="5" name="Footer Placeholder 4">
            <a:extLst>
              <a:ext uri="{FF2B5EF4-FFF2-40B4-BE49-F238E27FC236}">
                <a16:creationId xmlns:a16="http://schemas.microsoft.com/office/drawing/2014/main" id="{96333E6D-ABCA-4C50-92E5-2F7323A8FB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F6CC8F9-8BC8-42BD-8998-9F9393E6A0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4BF54E-6223-401F-9325-F36D89272762}" type="slidenum">
              <a:rPr lang="en-US" smtClean="0"/>
              <a:t>‹#›</a:t>
            </a:fld>
            <a:endParaRPr lang="en-US"/>
          </a:p>
        </p:txBody>
      </p:sp>
    </p:spTree>
    <p:extLst>
      <p:ext uri="{BB962C8B-B14F-4D97-AF65-F5344CB8AC3E}">
        <p14:creationId xmlns:p14="http://schemas.microsoft.com/office/powerpoint/2010/main" val="12703660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0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10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11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2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jp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100.png"/><Relationship Id="rId4" Type="http://schemas.openxmlformats.org/officeDocument/2006/relationships/image" Target="../media/image99.png"/></Relationships>
</file>

<file path=ppt/slides/_rels/slide1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81.jpg"/><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100.png"/><Relationship Id="rId4" Type="http://schemas.openxmlformats.org/officeDocument/2006/relationships/image" Target="../media/image99.png"/></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4.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63.jpg"/><Relationship Id="rId2" Type="http://schemas.openxmlformats.org/officeDocument/2006/relationships/image" Target="../media/image107.jpg"/><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18" Type="http://schemas.openxmlformats.org/officeDocument/2006/relationships/image" Target="../media/image116.png"/><Relationship Id="rId3" Type="http://schemas.openxmlformats.org/officeDocument/2006/relationships/image" Target="../media/image108.png"/><Relationship Id="rId7" Type="http://schemas.openxmlformats.org/officeDocument/2006/relationships/image" Target="../media/image105.png"/><Relationship Id="rId12" Type="http://schemas.openxmlformats.org/officeDocument/2006/relationships/image" Target="../media/image100.png"/><Relationship Id="rId17" Type="http://schemas.openxmlformats.org/officeDocument/2006/relationships/image" Target="../media/image115.png"/><Relationship Id="rId2" Type="http://schemas.openxmlformats.org/officeDocument/2006/relationships/image" Target="../media/image12.jpg"/><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9.png"/><Relationship Id="rId11" Type="http://schemas.openxmlformats.org/officeDocument/2006/relationships/image" Target="../media/image99.png"/><Relationship Id="rId5" Type="http://schemas.openxmlformats.org/officeDocument/2006/relationships/image" Target="../media/image104.png"/><Relationship Id="rId15" Type="http://schemas.openxmlformats.org/officeDocument/2006/relationships/image" Target="../media/image113.png"/><Relationship Id="rId10" Type="http://schemas.openxmlformats.org/officeDocument/2006/relationships/image" Target="../media/image110.png"/><Relationship Id="rId19" Type="http://schemas.openxmlformats.org/officeDocument/2006/relationships/image" Target="../media/image117.png"/><Relationship Id="rId4" Type="http://schemas.openxmlformats.org/officeDocument/2006/relationships/image" Target="../media/image103.png"/><Relationship Id="rId9" Type="http://schemas.openxmlformats.org/officeDocument/2006/relationships/image" Target="../media/image98.png"/><Relationship Id="rId14" Type="http://schemas.openxmlformats.org/officeDocument/2006/relationships/image" Target="../media/image11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www.youtube.com/watch?v=h8Xmn1nUvZE"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30.png"/><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2.jp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jpg"/></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www.ngaus.org/legislation/write-congress"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53.xml.rels><?xml version="1.0" encoding="UTF-8" standalone="yes"?>
<Relationships xmlns="http://schemas.openxmlformats.org/package/2006/relationships"><Relationship Id="rId8" Type="http://schemas.openxmlformats.org/officeDocument/2006/relationships/hyperlink" Target="http://www.ngaus.org/" TargetMode="External"/><Relationship Id="rId3" Type="http://schemas.openxmlformats.org/officeDocument/2006/relationships/image" Target="../media/image12.jpg"/><Relationship Id="rId7"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63.jpg"/></Relationships>
</file>

<file path=ppt/slides/_rels/slide5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8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8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400" b="1" dirty="0">
                <a:solidFill>
                  <a:schemeClr val="bg1"/>
                </a:solidFill>
                <a:latin typeface="Trebuchet MS" panose="020B0603020202020204" pitchFamily="34" charset="0"/>
              </a:rPr>
              <a:t>Welcome</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977003" cy="1566746"/>
          </a:xfrm>
        </p:spPr>
        <p:txBody>
          <a:bodyPr/>
          <a:lstStyle/>
          <a:p>
            <a:pPr algn="l"/>
            <a:r>
              <a:rPr lang="en-US" sz="2800" dirty="0">
                <a:solidFill>
                  <a:schemeClr val="bg1"/>
                </a:solidFill>
              </a:rPr>
              <a:t>Brig. Gen. J. Roy Robinson (Ret.)</a:t>
            </a:r>
          </a:p>
          <a:p>
            <a:pPr algn="l"/>
            <a:r>
              <a:rPr lang="en-US" sz="2000" dirty="0">
                <a:solidFill>
                  <a:schemeClr val="bg1"/>
                </a:solidFill>
              </a:rPr>
              <a:t>NGAUS President</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42915008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616789" y="351784"/>
            <a:ext cx="10958422" cy="640080"/>
          </a:xfrm>
        </p:spPr>
        <p:txBody>
          <a:bodyPr>
            <a:noAutofit/>
          </a:bodyPr>
          <a:lstStyle/>
          <a:p>
            <a:pPr algn="ctr">
              <a:lnSpc>
                <a:spcPct val="60000"/>
              </a:lnSpc>
            </a:pP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Priorities for a 21</a:t>
            </a:r>
            <a:r>
              <a:rPr lang="en-US" b="1" baseline="30000"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st</a:t>
            </a: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 Century National Guard</a:t>
            </a:r>
            <a:br>
              <a:rPr lang="en-US" dirty="0">
                <a:solidFill>
                  <a:schemeClr val="bg1"/>
                </a:solidFill>
                <a:effectLst>
                  <a:outerShdw blurRad="38100" dist="38100" dir="2700000" algn="tl">
                    <a:srgbClr val="000000">
                      <a:alpha val="43137"/>
                    </a:srgbClr>
                  </a:outerShdw>
                </a:effectLst>
                <a:latin typeface="Arial" panose="020B0604020202020204" pitchFamily="34" charset="0"/>
                <a:ea typeface="Roboto" panose="02000000000000000000" pitchFamily="2" charset="0"/>
                <a:cs typeface="Arial" panose="020B0604020202020204" pitchFamily="34" charset="0"/>
              </a:rPr>
            </a:br>
            <a:r>
              <a:rPr lang="en-US" sz="2200" i="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Ensuring </a:t>
            </a:r>
            <a:r>
              <a:rPr lang="en-US" sz="2200" i="1" dirty="0" err="1">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Deployability</a:t>
            </a:r>
            <a:r>
              <a:rPr lang="en-US" sz="2200" i="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 Sustainability, and Interoperability with the Active Component through…</a:t>
            </a:r>
          </a:p>
        </p:txBody>
      </p:sp>
      <p:sp>
        <p:nvSpPr>
          <p:cNvPr id="14" name="TextBox 13"/>
          <p:cNvSpPr txBox="1"/>
          <p:nvPr/>
        </p:nvSpPr>
        <p:spPr>
          <a:xfrm>
            <a:off x="2186740" y="1148876"/>
            <a:ext cx="9580000" cy="5517063"/>
          </a:xfrm>
          <a:prstGeom prst="rect">
            <a:avLst/>
          </a:prstGeom>
          <a:noFill/>
        </p:spPr>
        <p:txBody>
          <a:bodyPr wrap="square" lIns="457200" tIns="182880" rIns="457200" bIns="182880" rtlCol="0" anchor="ctr" anchorCtr="0">
            <a:noAutofit/>
          </a:bodyPr>
          <a:lstStyle/>
          <a:p>
            <a:pPr marL="182880" marR="0" lvl="0" indent="0" algn="l" defTabSz="914400" rtl="0" eaLnBrk="1" fontAlgn="auto" latinLnBrk="0" hangingPunct="1">
              <a:lnSpc>
                <a:spcPct val="70000"/>
              </a:lnSpc>
              <a:spcBef>
                <a:spcPts val="0"/>
              </a:spcBef>
              <a:spcAft>
                <a:spcPts val="0"/>
              </a:spcAft>
              <a:buClrTx/>
              <a:buSzPct val="125000"/>
              <a:buFontTx/>
              <a:buNone/>
              <a:tabLst>
                <a:tab pos="228600" algn="l"/>
                <a:tab pos="576263" algn="l"/>
              </a:tabLst>
              <a:defRPr/>
            </a:pPr>
            <a:endParaRPr kumimoji="0" lang="en-US" sz="9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a:p>
            <a:pPr marL="182880" marR="0" lvl="0" indent="0" algn="l" defTabSz="914400" rtl="0" eaLnBrk="1" fontAlgn="auto" latinLnBrk="0" hangingPunct="1">
              <a:lnSpc>
                <a:spcPct val="90000"/>
              </a:lnSpc>
              <a:spcBef>
                <a:spcPts val="0"/>
              </a:spcBef>
              <a:spcAft>
                <a:spcPts val="0"/>
              </a:spcAft>
              <a:buClrTx/>
              <a:buSzPct val="125000"/>
              <a:buFontTx/>
              <a:buNone/>
              <a:tabLst>
                <a:tab pos="228600" algn="l"/>
                <a:tab pos="576263" algn="l"/>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The </a:t>
            </a:r>
            <a:r>
              <a:rPr kumimoji="0" lang="en-US" sz="2000" b="1" i="0" u="none" strike="noStrike" kern="1200" cap="none" spc="0" normalizeH="0" baseline="0" noProof="0" dirty="0">
                <a:ln>
                  <a:noFill/>
                </a:ln>
                <a:solidFill>
                  <a:srgbClr val="C09435"/>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Same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Organization</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Future Multi-Domain Battlefield Interoperability, including:</a:t>
            </a:r>
          </a:p>
          <a:p>
            <a:pPr marL="457200" marR="0" lvl="1" indent="0" algn="l" defTabSz="914400" rtl="0" eaLnBrk="1" fontAlgn="auto" latinLnBrk="0" hangingPunct="1">
              <a:lnSpc>
                <a:spcPct val="90000"/>
              </a:lnSpc>
              <a:spcBef>
                <a:spcPts val="0"/>
              </a:spcBef>
              <a:spcAft>
                <a:spcPts val="0"/>
              </a:spcAft>
              <a:buClrTx/>
              <a:buSzPct val="75000"/>
              <a:buFontTx/>
              <a:buNone/>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Deployable &amp; Interoperable Force Structure that is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mn-cs"/>
              </a:rPr>
              <a:t>Validated &amp; Doctrinally Consistent </a:t>
            </a: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a:p>
            <a:pPr marL="457200" marR="0" lvl="1" indent="0" algn="l" defTabSz="914400" rtl="0" eaLnBrk="1" fontAlgn="auto" latinLnBrk="0" hangingPunct="1">
              <a:lnSpc>
                <a:spcPct val="90000"/>
              </a:lnSpc>
              <a:spcBef>
                <a:spcPts val="0"/>
              </a:spcBef>
              <a:spcAft>
                <a:spcPts val="0"/>
              </a:spcAft>
              <a:buClrTx/>
              <a:buSzPct val="75000"/>
              <a:buFontTx/>
              <a:buNone/>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Space National Guard as Primary Combat Reserve within Space Force</a:t>
            </a:r>
          </a:p>
          <a:p>
            <a:pPr marL="457200" marR="0" lvl="1" indent="0" algn="l" defTabSz="914400" rtl="0" eaLnBrk="1" fontAlgn="auto" latinLnBrk="0" hangingPunct="1">
              <a:lnSpc>
                <a:spcPct val="90000"/>
              </a:lnSpc>
              <a:spcBef>
                <a:spcPts val="0"/>
              </a:spcBef>
              <a:spcAft>
                <a:spcPts val="0"/>
              </a:spcAft>
              <a:buClrTx/>
              <a:buSzPct val="75000"/>
              <a:buFontTx/>
              <a:buNone/>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Continued National Guard Integration into Total Force Cyber Mission &amp; Training</a:t>
            </a:r>
          </a:p>
          <a:p>
            <a:pPr marL="182880" marR="0" lvl="0" indent="0" algn="l" defTabSz="914400" rtl="0" eaLnBrk="1" fontAlgn="auto" latinLnBrk="0" hangingPunct="1">
              <a:lnSpc>
                <a:spcPct val="70000"/>
              </a:lnSpc>
              <a:spcBef>
                <a:spcPts val="0"/>
              </a:spcBef>
              <a:spcAft>
                <a:spcPts val="0"/>
              </a:spcAft>
              <a:buClrTx/>
              <a:buSzPct val="125000"/>
              <a:buFontTx/>
              <a:buNone/>
              <a:tabLst>
                <a:tab pos="228600" algn="l"/>
                <a:tab pos="576263" algn="l"/>
              </a:tabLst>
              <a:defRPr/>
            </a:pPr>
            <a:endParaRPr kumimoji="0" 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a:p>
            <a:pPr marL="182880" marR="0" lvl="0" indent="0" algn="l" defTabSz="914400" rtl="0" eaLnBrk="1" fontAlgn="auto" latinLnBrk="0" hangingPunct="1">
              <a:lnSpc>
                <a:spcPct val="70000"/>
              </a:lnSpc>
              <a:spcBef>
                <a:spcPts val="0"/>
              </a:spcBef>
              <a:spcAft>
                <a:spcPts val="0"/>
              </a:spcAft>
              <a:buClrTx/>
              <a:buSzPct val="125000"/>
              <a:buFontTx/>
              <a:buNone/>
              <a:tabLst>
                <a:tab pos="228600" algn="l"/>
                <a:tab pos="576263" algn="l"/>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The </a:t>
            </a:r>
            <a:r>
              <a:rPr kumimoji="0" lang="en-US" sz="2000" b="1" i="0" u="none" strike="noStrike" kern="1200" cap="none" spc="0" normalizeH="0" baseline="0" noProof="0" dirty="0">
                <a:ln>
                  <a:noFill/>
                </a:ln>
                <a:solidFill>
                  <a:srgbClr val="C09435"/>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Same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Equipment</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mn-cs"/>
              </a:rPr>
              <a:t>Deployable, Interoperable &amp; Sustainable Equipment</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Concurrent &amp; Proportional Fielding of Equipment to the National Guard, including:</a:t>
            </a:r>
          </a:p>
          <a:p>
            <a:pPr marL="457200" marR="0" lvl="1" indent="0" algn="l" defTabSz="914400" rtl="0" eaLnBrk="1" fontAlgn="auto" latinLnBrk="0" hangingPunct="1">
              <a:lnSpc>
                <a:spcPct val="90000"/>
              </a:lnSpc>
              <a:spcBef>
                <a:spcPts val="0"/>
              </a:spcBef>
              <a:spcAft>
                <a:spcPts val="0"/>
              </a:spcAft>
              <a:buClrTx/>
              <a:buSzPct val="75000"/>
              <a:buFontTx/>
              <a:buNone/>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UH-60M, F-35A, KC-46A &amp; C-130J Procurement</a:t>
            </a: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mn-cs"/>
            </a:endParaRP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National Guard Equipment Modernization &amp; Recapitalization, including:</a:t>
            </a:r>
          </a:p>
          <a:p>
            <a:pPr marL="457200" marR="0" lvl="0" indent="0" algn="l" defTabSz="914400" rtl="0" eaLnBrk="1" fontAlgn="auto" latinLnBrk="0" hangingPunct="1">
              <a:lnSpc>
                <a:spcPct val="90000"/>
              </a:lnSpc>
              <a:spcBef>
                <a:spcPts val="0"/>
              </a:spcBef>
              <a:spcAft>
                <a:spcPts val="0"/>
              </a:spcAft>
              <a:buClrTx/>
              <a:buSzPct val="75000"/>
              <a:buFontTx/>
              <a:buNone/>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a:t>
            </a:r>
            <a:r>
              <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HMMWV, M1 &amp; M2, C-130H, A-10, F-15 &amp; F-16 Modernization</a:t>
            </a:r>
          </a:p>
          <a:p>
            <a:pPr marL="182880" marR="0" lvl="0" indent="0" algn="l" defTabSz="914400" rtl="0" eaLnBrk="1" fontAlgn="auto" latinLnBrk="0" hangingPunct="1">
              <a:lnSpc>
                <a:spcPct val="70000"/>
              </a:lnSpc>
              <a:spcBef>
                <a:spcPts val="0"/>
              </a:spcBef>
              <a:spcAft>
                <a:spcPts val="0"/>
              </a:spcAft>
              <a:buClrTx/>
              <a:buSzPct val="100000"/>
              <a:buFontTx/>
              <a:buNone/>
              <a:tabLst>
                <a:tab pos="228600" algn="l"/>
                <a:tab pos="576263" algn="l"/>
              </a:tabLst>
              <a:defRPr/>
            </a:pPr>
            <a:endParaRPr kumimoji="0" lang="en-US" sz="1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a:p>
            <a:pPr marL="182880" marR="0" lvl="0" indent="0" algn="l" defTabSz="914400" rtl="0" eaLnBrk="1" fontAlgn="auto" latinLnBrk="0" hangingPunct="1">
              <a:lnSpc>
                <a:spcPct val="70000"/>
              </a:lnSpc>
              <a:spcBef>
                <a:spcPts val="0"/>
              </a:spcBef>
              <a:spcAft>
                <a:spcPts val="0"/>
              </a:spcAft>
              <a:buClrTx/>
              <a:buSzPct val="125000"/>
              <a:buFontTx/>
              <a:buNone/>
              <a:tabLst>
                <a:tab pos="228600" algn="l"/>
                <a:tab pos="576263" algn="l"/>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The </a:t>
            </a:r>
            <a:r>
              <a:rPr kumimoji="0" lang="en-US" sz="2000" b="1" i="0" u="none" strike="noStrike" kern="1200" cap="none" spc="0" normalizeH="0" baseline="0" noProof="0" dirty="0">
                <a:ln>
                  <a:noFill/>
                </a:ln>
                <a:solidFill>
                  <a:srgbClr val="C09435"/>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Same</a:t>
            </a: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 Resources and Benefits</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Zero Cost TRICARE to Ensure Reserve Component Medical Readiness</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Post 9/11 GI Bill Parity</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Robust National Guard &amp; Reserve Equipment Account (NGREA) Funding</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Tax Incentives for Guardsmen &amp; Employers</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Ready Access to Mental Health Care &amp; Suicide Prevention</a:t>
            </a:r>
          </a:p>
          <a:p>
            <a:pPr marL="457200" marR="0" lvl="0" indent="-274320" algn="l" defTabSz="914400" rtl="0" eaLnBrk="1" fontAlgn="auto" latinLnBrk="0" hangingPunct="1">
              <a:lnSpc>
                <a:spcPct val="90000"/>
              </a:lnSpc>
              <a:spcBef>
                <a:spcPts val="0"/>
              </a:spcBef>
              <a:spcAft>
                <a:spcPts val="0"/>
              </a:spcAft>
              <a:buClrTx/>
              <a:buSzPct val="100000"/>
              <a:buFont typeface="Arial" panose="020B0604020202020204" pitchFamily="34" charset="0"/>
              <a:buChar char="•"/>
              <a:tabLst>
                <a:tab pos="228600" algn="l"/>
                <a:tab pos="576263" algn="l"/>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Increased National Guard Military Construction (MILCON) Funding</a:t>
            </a:r>
          </a:p>
          <a:p>
            <a:pPr marL="182880" marR="0" lvl="0" indent="0" algn="l" defTabSz="914400" rtl="0" eaLnBrk="1" fontAlgn="auto" latinLnBrk="0" hangingPunct="1">
              <a:lnSpc>
                <a:spcPct val="90000"/>
              </a:lnSpc>
              <a:spcBef>
                <a:spcPts val="0"/>
              </a:spcBef>
              <a:spcAft>
                <a:spcPts val="0"/>
              </a:spcAft>
              <a:buClrTx/>
              <a:buSzPct val="100000"/>
              <a:buFontTx/>
              <a:buNone/>
              <a:tabLst>
                <a:tab pos="228600" algn="l"/>
                <a:tab pos="576263" algn="l"/>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p:txBody>
      </p:sp>
      <p:pic>
        <p:nvPicPr>
          <p:cNvPr id="19" name="Picture 18" descr="Logo, icon&#10;&#10;Description automatically generated">
            <a:extLst>
              <a:ext uri="{FF2B5EF4-FFF2-40B4-BE49-F238E27FC236}">
                <a16:creationId xmlns:a16="http://schemas.microsoft.com/office/drawing/2014/main" id="{9DE74C73-509A-4EFD-84BD-5D709266C6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985" y="4854410"/>
            <a:ext cx="1350929" cy="1350929"/>
          </a:xfrm>
          <a:prstGeom prst="rect">
            <a:avLst/>
          </a:prstGeom>
        </p:spPr>
      </p:pic>
      <p:pic>
        <p:nvPicPr>
          <p:cNvPr id="25" name="Picture 24" descr="Icon&#10;&#10;Description automatically generated">
            <a:extLst>
              <a:ext uri="{FF2B5EF4-FFF2-40B4-BE49-F238E27FC236}">
                <a16:creationId xmlns:a16="http://schemas.microsoft.com/office/drawing/2014/main" id="{B036A064-2986-4A2D-AE01-C912BAC8B0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602" y="3056148"/>
            <a:ext cx="1353312" cy="1353312"/>
          </a:xfrm>
          <a:prstGeom prst="rect">
            <a:avLst/>
          </a:prstGeom>
        </p:spPr>
      </p:pic>
      <p:pic>
        <p:nvPicPr>
          <p:cNvPr id="5" name="Picture 4" descr="Icon&#10;&#10;Description automatically generated">
            <a:extLst>
              <a:ext uri="{FF2B5EF4-FFF2-40B4-BE49-F238E27FC236}">
                <a16:creationId xmlns:a16="http://schemas.microsoft.com/office/drawing/2014/main" id="{3BB2D9BA-DDD2-4A6D-AEC7-BC9B010803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0501" y="1148876"/>
            <a:ext cx="1665514" cy="1665514"/>
          </a:xfrm>
          <a:prstGeom prst="rect">
            <a:avLst/>
          </a:prstGeom>
        </p:spPr>
      </p:pic>
    </p:spTree>
    <p:extLst>
      <p:ext uri="{BB962C8B-B14F-4D97-AF65-F5344CB8AC3E}">
        <p14:creationId xmlns:p14="http://schemas.microsoft.com/office/powerpoint/2010/main" val="56416006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526073" y="466578"/>
            <a:ext cx="11139854" cy="930447"/>
          </a:xfrm>
        </p:spPr>
        <p:txBody>
          <a:bodyPr vert="horz" lIns="91440" tIns="45720" rIns="91440" bIns="45720" rtlCol="0" anchor="b">
            <a:normAutofit/>
          </a:bodyPr>
          <a:lstStyle/>
          <a:p>
            <a:pPr algn="ctr"/>
            <a:r>
              <a:rPr lang="en-US" b="1" kern="1200" dirty="0">
                <a:solidFill>
                  <a:srgbClr val="FFFFFF"/>
                </a:solidFill>
                <a:latin typeface="Trebuchet MS" panose="020B0603020202020204" pitchFamily="34" charset="0"/>
              </a:rPr>
              <a:t>Committees</a:t>
            </a:r>
          </a:p>
        </p:txBody>
      </p:sp>
      <p:pic>
        <p:nvPicPr>
          <p:cNvPr id="5" name="Content Placeholder 4">
            <a:extLst>
              <a:ext uri="{FF2B5EF4-FFF2-40B4-BE49-F238E27FC236}">
                <a16:creationId xmlns:a16="http://schemas.microsoft.com/office/drawing/2014/main" id="{CE878FB6-5D0C-491D-B015-657D82264067}"/>
              </a:ext>
            </a:extLst>
          </p:cNvPr>
          <p:cNvPicPr>
            <a:picLocks noGrp="1" noChangeAspect="1"/>
          </p:cNvPicPr>
          <p:nvPr>
            <p:ph idx="1"/>
          </p:nvPr>
        </p:nvPicPr>
        <p:blipFill>
          <a:blip r:embed="rId3"/>
          <a:stretch>
            <a:fillRect/>
          </a:stretch>
        </p:blipFill>
        <p:spPr>
          <a:xfrm>
            <a:off x="347589" y="2337892"/>
            <a:ext cx="11496821" cy="3449047"/>
          </a:xfrm>
          <a:prstGeom prst="rect">
            <a:avLst/>
          </a:prstGeom>
        </p:spPr>
      </p:pic>
    </p:spTree>
    <p:extLst>
      <p:ext uri="{BB962C8B-B14F-4D97-AF65-F5344CB8AC3E}">
        <p14:creationId xmlns:p14="http://schemas.microsoft.com/office/powerpoint/2010/main" val="39374417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At the Conference – Know your way around</a:t>
            </a:r>
          </a:p>
        </p:txBody>
      </p:sp>
      <p:sp>
        <p:nvSpPr>
          <p:cNvPr id="6" name="Rectangle 5">
            <a:extLst>
              <a:ext uri="{FF2B5EF4-FFF2-40B4-BE49-F238E27FC236}">
                <a16:creationId xmlns:a16="http://schemas.microsoft.com/office/drawing/2014/main" id="{F2807D3A-CFB2-4D8F-BC67-E47B79939D7E}"/>
              </a:ext>
            </a:extLst>
          </p:cNvPr>
          <p:cNvSpPr/>
          <p:nvPr/>
        </p:nvSpPr>
        <p:spPr>
          <a:xfrm>
            <a:off x="7214615" y="1850711"/>
            <a:ext cx="4344673" cy="1115838"/>
          </a:xfrm>
          <a:prstGeom prst="rect">
            <a:avLst/>
          </a:prstGeom>
          <a:ln>
            <a:noFill/>
            <a:prstDash val="sysDot"/>
          </a:ln>
        </p:spPr>
        <p:txBody>
          <a:bodyPr wrap="square" anchor="t">
            <a:noAutofit/>
          </a:bodyPr>
          <a:lstStyle/>
          <a:p>
            <a:pPr>
              <a:lnSpc>
                <a:spcPct val="90000"/>
              </a:lnSpc>
              <a:spcAft>
                <a:spcPts val="600"/>
              </a:spcAft>
            </a:pPr>
            <a:endParaRPr lang="en-US" sz="2400" dirty="0">
              <a:solidFill>
                <a:schemeClr val="bg1"/>
              </a:solidFill>
              <a:latin typeface="Trebuchet MS" panose="020B0603020202020204" pitchFamily="34" charset="0"/>
            </a:endParaRPr>
          </a:p>
        </p:txBody>
      </p:sp>
      <p:sp>
        <p:nvSpPr>
          <p:cNvPr id="4" name="TextBox 3">
            <a:extLst>
              <a:ext uri="{FF2B5EF4-FFF2-40B4-BE49-F238E27FC236}">
                <a16:creationId xmlns:a16="http://schemas.microsoft.com/office/drawing/2014/main" id="{5C22B706-CB16-4074-AE61-EC7F0F8B05D5}"/>
              </a:ext>
            </a:extLst>
          </p:cNvPr>
          <p:cNvSpPr txBox="1"/>
          <p:nvPr/>
        </p:nvSpPr>
        <p:spPr>
          <a:xfrm>
            <a:off x="933450" y="1825079"/>
            <a:ext cx="4743450" cy="4031873"/>
          </a:xfrm>
          <a:prstGeom prst="rect">
            <a:avLst/>
          </a:prstGeom>
          <a:noFill/>
        </p:spPr>
        <p:txBody>
          <a:bodyPr wrap="square" rtlCol="0">
            <a:spAutoFit/>
          </a:bodyPr>
          <a:lstStyle/>
          <a:p>
            <a:r>
              <a:rPr lang="en-US" sz="3200" dirty="0">
                <a:solidFill>
                  <a:schemeClr val="bg1"/>
                </a:solidFill>
              </a:rPr>
              <a:t>Conference Area Resources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Information Booth</a:t>
            </a:r>
          </a:p>
          <a:p>
            <a:pPr marL="457200" indent="-457200">
              <a:buFont typeface="Arial" panose="020B0604020202020204" pitchFamily="34" charset="0"/>
              <a:buChar char="•"/>
            </a:pPr>
            <a:r>
              <a:rPr lang="en-US" sz="3200" dirty="0">
                <a:solidFill>
                  <a:schemeClr val="bg1"/>
                </a:solidFill>
              </a:rPr>
              <a:t>Registration</a:t>
            </a:r>
          </a:p>
          <a:p>
            <a:pPr marL="457200" indent="-457200">
              <a:buFont typeface="Arial" panose="020B0604020202020204" pitchFamily="34" charset="0"/>
              <a:buChar char="•"/>
            </a:pPr>
            <a:r>
              <a:rPr lang="en-US" sz="3200" dirty="0">
                <a:solidFill>
                  <a:schemeClr val="bg1"/>
                </a:solidFill>
              </a:rPr>
              <a:t>Administration Room</a:t>
            </a:r>
          </a:p>
          <a:p>
            <a:pPr marL="457200" indent="-457200">
              <a:buFont typeface="Arial" panose="020B0604020202020204" pitchFamily="34" charset="0"/>
              <a:buChar char="•"/>
            </a:pPr>
            <a:r>
              <a:rPr lang="en-US" sz="3200" dirty="0">
                <a:solidFill>
                  <a:schemeClr val="bg1"/>
                </a:solidFill>
              </a:rPr>
              <a:t>Operations Room</a:t>
            </a:r>
          </a:p>
          <a:p>
            <a:pPr marL="457200" indent="-457200">
              <a:buFont typeface="Arial" panose="020B0604020202020204" pitchFamily="34" charset="0"/>
              <a:buChar char="•"/>
            </a:pPr>
            <a:r>
              <a:rPr lang="en-US" sz="3200" dirty="0">
                <a:solidFill>
                  <a:schemeClr val="bg1"/>
                </a:solidFill>
              </a:rPr>
              <a:t>Host State Room</a:t>
            </a:r>
          </a:p>
          <a:p>
            <a:pPr marL="457200" indent="-457200">
              <a:buFont typeface="Arial" panose="020B0604020202020204" pitchFamily="34" charset="0"/>
              <a:buChar char="•"/>
            </a:pPr>
            <a:r>
              <a:rPr lang="en-US" sz="3200" dirty="0">
                <a:solidFill>
                  <a:schemeClr val="bg1"/>
                </a:solidFill>
              </a:rPr>
              <a:t>NGAUS Booth</a:t>
            </a:r>
            <a:endParaRPr lang="en-US" dirty="0">
              <a:solidFill>
                <a:schemeClr val="bg1"/>
              </a:solidFill>
            </a:endParaRPr>
          </a:p>
        </p:txBody>
      </p:sp>
      <p:sp>
        <p:nvSpPr>
          <p:cNvPr id="5" name="TextBox 4">
            <a:extLst>
              <a:ext uri="{FF2B5EF4-FFF2-40B4-BE49-F238E27FC236}">
                <a16:creationId xmlns:a16="http://schemas.microsoft.com/office/drawing/2014/main" id="{00E91B57-AFE8-46DD-BFA9-E8EC172DA39F}"/>
              </a:ext>
            </a:extLst>
          </p:cNvPr>
          <p:cNvSpPr txBox="1"/>
          <p:nvPr/>
        </p:nvSpPr>
        <p:spPr>
          <a:xfrm>
            <a:off x="6419850" y="1825079"/>
            <a:ext cx="4838700" cy="4308872"/>
          </a:xfrm>
          <a:prstGeom prst="rect">
            <a:avLst/>
          </a:prstGeom>
          <a:noFill/>
        </p:spPr>
        <p:txBody>
          <a:bodyPr wrap="square" rtlCol="0">
            <a:spAutoFit/>
          </a:bodyPr>
          <a:lstStyle/>
          <a:p>
            <a:r>
              <a:rPr lang="en-US" sz="3200" dirty="0">
                <a:solidFill>
                  <a:schemeClr val="bg1"/>
                </a:solidFill>
              </a:rPr>
              <a:t>Hotel Resources</a:t>
            </a:r>
          </a:p>
          <a:p>
            <a:endParaRPr lang="en-US" sz="3200" dirty="0">
              <a:solidFill>
                <a:schemeClr val="bg1"/>
              </a:solidFill>
            </a:endParaRPr>
          </a:p>
          <a:p>
            <a:pPr marL="457200" indent="-457200">
              <a:buFont typeface="Arial" panose="020B0604020202020204" pitchFamily="34" charset="0"/>
              <a:buChar char="•"/>
            </a:pPr>
            <a:r>
              <a:rPr lang="en-US" sz="3200" dirty="0">
                <a:solidFill>
                  <a:schemeClr val="bg1"/>
                </a:solidFill>
              </a:rPr>
              <a:t>Host State Welcome Couples</a:t>
            </a:r>
          </a:p>
          <a:p>
            <a:pPr marL="457200" indent="-457200">
              <a:buFont typeface="Arial" panose="020B0604020202020204" pitchFamily="34" charset="0"/>
              <a:buChar char="•"/>
            </a:pPr>
            <a:r>
              <a:rPr lang="en-US" sz="3200" dirty="0">
                <a:solidFill>
                  <a:schemeClr val="bg1"/>
                </a:solidFill>
              </a:rPr>
              <a:t>Sales and Catering Staff</a:t>
            </a:r>
          </a:p>
          <a:p>
            <a:pPr marL="457200" indent="-457200">
              <a:buFont typeface="Arial" panose="020B0604020202020204" pitchFamily="34" charset="0"/>
              <a:buChar char="•"/>
            </a:pPr>
            <a:r>
              <a:rPr lang="en-US" sz="3200" dirty="0">
                <a:solidFill>
                  <a:schemeClr val="bg1"/>
                </a:solidFill>
              </a:rPr>
              <a:t>Other State Delegations</a:t>
            </a:r>
          </a:p>
          <a:p>
            <a:pPr marL="457200" indent="-457200">
              <a:buFont typeface="Arial" panose="020B0604020202020204" pitchFamily="34" charset="0"/>
              <a:buChar char="•"/>
            </a:pPr>
            <a:r>
              <a:rPr lang="en-US" sz="3200" dirty="0">
                <a:solidFill>
                  <a:schemeClr val="bg1"/>
                </a:solidFill>
              </a:rPr>
              <a:t>Transportation and Shuttle Information</a:t>
            </a:r>
          </a:p>
          <a:p>
            <a:endParaRPr lang="en-US" dirty="0"/>
          </a:p>
        </p:txBody>
      </p:sp>
    </p:spTree>
    <p:extLst>
      <p:ext uri="{BB962C8B-B14F-4D97-AF65-F5344CB8AC3E}">
        <p14:creationId xmlns:p14="http://schemas.microsoft.com/office/powerpoint/2010/main" val="384716594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a:xfrm>
            <a:off x="838201" y="1065862"/>
            <a:ext cx="3313164" cy="4726276"/>
          </a:xfrm>
        </p:spPr>
        <p:txBody>
          <a:bodyPr vert="horz" lIns="91440" tIns="45720" rIns="91440" bIns="45720" rtlCol="0" anchor="ctr">
            <a:normAutofit/>
          </a:bodyPr>
          <a:lstStyle/>
          <a:p>
            <a:pPr algn="r"/>
            <a:r>
              <a:rPr lang="en-US" b="1" dirty="0">
                <a:solidFill>
                  <a:srgbClr val="FFFFFF"/>
                </a:solidFill>
                <a:latin typeface="Trebuchet MS" panose="020B0603020202020204" pitchFamily="34" charset="0"/>
              </a:rPr>
              <a:t>Dates &amp; Deadlines</a:t>
            </a:r>
          </a:p>
        </p:txBody>
      </p:sp>
      <p:sp>
        <p:nvSpPr>
          <p:cNvPr id="6" name="Rectangle 5">
            <a:extLst>
              <a:ext uri="{FF2B5EF4-FFF2-40B4-BE49-F238E27FC236}">
                <a16:creationId xmlns:a16="http://schemas.microsoft.com/office/drawing/2014/main" id="{F2807D3A-CFB2-4D8F-BC67-E47B79939D7E}"/>
              </a:ext>
            </a:extLst>
          </p:cNvPr>
          <p:cNvSpPr/>
          <p:nvPr/>
        </p:nvSpPr>
        <p:spPr>
          <a:xfrm>
            <a:off x="5160105" y="423393"/>
            <a:ext cx="6642706" cy="6011213"/>
          </a:xfrm>
          <a:prstGeom prst="rect">
            <a:avLst/>
          </a:prstGeom>
        </p:spPr>
        <p:txBody>
          <a:bodyPr vert="horz" lIns="91440" tIns="45720" rIns="91440" bIns="45720" rtlCol="0" anchor="ctr">
            <a:noAutofit/>
          </a:bodyPr>
          <a:lstStyle/>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Housing Registration Opens –  January 2022</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Conference Registration Opens – March 2022</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NGAUS Call to Conference – May 2022</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Awards Deadline– May 15</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By Laws Changes - June</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Resolutions Deadline – July 1</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Delegate Counts Issued – July 15</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NGB Issues OPD Guidance – June/July</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Delegate Assignments Due – August 1</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Housing – Unused Room Turn in</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Housing – Rooming list provided to Hotel</a:t>
            </a:r>
          </a:p>
          <a:p>
            <a:pPr marL="274320" indent="-228600">
              <a:lnSpc>
                <a:spcPct val="90000"/>
              </a:lnSpc>
              <a:spcAft>
                <a:spcPts val="600"/>
              </a:spcAft>
              <a:buFont typeface="Arial" panose="020B0604020202020204" pitchFamily="34" charset="0"/>
              <a:buChar char="•"/>
            </a:pPr>
            <a:r>
              <a:rPr lang="en-US" sz="2400" dirty="0">
                <a:solidFill>
                  <a:srgbClr val="FFFFFF"/>
                </a:solidFill>
                <a:latin typeface="Trebuchet MS" panose="020B0603020202020204" pitchFamily="34" charset="0"/>
              </a:rPr>
              <a:t>Registration – No deadline, but…</a:t>
            </a:r>
          </a:p>
        </p:txBody>
      </p:sp>
    </p:spTree>
    <p:extLst>
      <p:ext uri="{BB962C8B-B14F-4D97-AF65-F5344CB8AC3E}">
        <p14:creationId xmlns:p14="http://schemas.microsoft.com/office/powerpoint/2010/main" val="6142271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Resources</a:t>
            </a:r>
          </a:p>
        </p:txBody>
      </p:sp>
      <p:sp>
        <p:nvSpPr>
          <p:cNvPr id="6" name="Rectangle 5">
            <a:extLst>
              <a:ext uri="{FF2B5EF4-FFF2-40B4-BE49-F238E27FC236}">
                <a16:creationId xmlns:a16="http://schemas.microsoft.com/office/drawing/2014/main" id="{F2807D3A-CFB2-4D8F-BC67-E47B79939D7E}"/>
              </a:ext>
            </a:extLst>
          </p:cNvPr>
          <p:cNvSpPr/>
          <p:nvPr/>
        </p:nvSpPr>
        <p:spPr>
          <a:xfrm>
            <a:off x="7214615" y="1850711"/>
            <a:ext cx="4344673" cy="372141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SPARGO Housing</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SPARGO Registration</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NGAUS Staff</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NGEDA</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Fellow Executive Directors</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NGAUS Website</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NGAUS Conference Page</a:t>
            </a:r>
          </a:p>
          <a:p>
            <a:pPr marL="274320" indent="-274320">
              <a:lnSpc>
                <a:spcPct val="90000"/>
              </a:lnSpc>
              <a:spcAft>
                <a:spcPts val="600"/>
              </a:spcAft>
              <a:buFont typeface="Arial" panose="020B0604020202020204" pitchFamily="34" charset="0"/>
              <a:buChar char="•"/>
            </a:pPr>
            <a:r>
              <a:rPr lang="en-US" sz="2800" dirty="0">
                <a:solidFill>
                  <a:schemeClr val="bg1"/>
                </a:solidFill>
                <a:latin typeface="Trebuchet MS" panose="020B0603020202020204" pitchFamily="34" charset="0"/>
              </a:rPr>
              <a:t>The Conference App</a:t>
            </a:r>
          </a:p>
          <a:p>
            <a:pPr marL="274320" indent="-274320">
              <a:lnSpc>
                <a:spcPct val="90000"/>
              </a:lnSpc>
              <a:spcAft>
                <a:spcPts val="600"/>
              </a:spcAft>
              <a:buFont typeface="Arial" panose="020B0604020202020204" pitchFamily="34" charset="0"/>
              <a:buChar char="•"/>
            </a:pPr>
            <a:endParaRPr lang="en-US" sz="2400" dirty="0">
              <a:solidFill>
                <a:schemeClr val="bg1"/>
              </a:solidFill>
              <a:latin typeface="Trebuchet MS" panose="020B0603020202020204" pitchFamily="34" charset="0"/>
            </a:endParaRPr>
          </a:p>
        </p:txBody>
      </p:sp>
      <p:sp>
        <p:nvSpPr>
          <p:cNvPr id="8" name="Rectangle 7">
            <a:extLst>
              <a:ext uri="{FF2B5EF4-FFF2-40B4-BE49-F238E27FC236}">
                <a16:creationId xmlns:a16="http://schemas.microsoft.com/office/drawing/2014/main" id="{D28C427C-F50B-4D01-AF78-79F470AD8FA4}"/>
              </a:ext>
            </a:extLst>
          </p:cNvPr>
          <p:cNvSpPr/>
          <p:nvPr/>
        </p:nvSpPr>
        <p:spPr>
          <a:xfrm>
            <a:off x="753898" y="1861851"/>
            <a:ext cx="4908772" cy="3833869"/>
          </a:xfrm>
          <a:prstGeom prst="rect">
            <a:avLst/>
          </a:prstGeom>
          <a:ln>
            <a:noFill/>
            <a:prstDash val="sysDot"/>
          </a:ln>
        </p:spPr>
        <p:txBody>
          <a:bodyPr wrap="square" anchor="t">
            <a:noAutofit/>
          </a:bodyPr>
          <a:lstStyle/>
          <a:p>
            <a:pPr marL="457200" indent="-457200">
              <a:lnSpc>
                <a:spcPct val="90000"/>
              </a:lnSpc>
              <a:spcAft>
                <a:spcPts val="600"/>
              </a:spcAft>
              <a:buFont typeface="Arial" panose="020B0604020202020204" pitchFamily="34" charset="0"/>
              <a:buChar char="•"/>
            </a:pPr>
            <a:r>
              <a:rPr lang="en-US" sz="2800" b="1" dirty="0">
                <a:solidFill>
                  <a:schemeClr val="bg1"/>
                </a:solidFill>
                <a:latin typeface="Trebuchet MS" panose="020B0603020202020204" pitchFamily="34" charset="0"/>
              </a:rPr>
              <a:t>NGAUS Conference User Guide for Executive Directors</a:t>
            </a:r>
          </a:p>
          <a:p>
            <a:pPr marL="457200" indent="-457200">
              <a:lnSpc>
                <a:spcPct val="90000"/>
              </a:lnSpc>
              <a:spcAft>
                <a:spcPts val="600"/>
              </a:spcAft>
              <a:buFont typeface="Arial" panose="020B0604020202020204" pitchFamily="34" charset="0"/>
              <a:buChar char="•"/>
            </a:pPr>
            <a:endParaRPr lang="en-US" sz="2800" b="1" dirty="0">
              <a:solidFill>
                <a:schemeClr val="bg1"/>
              </a:solidFill>
              <a:latin typeface="Trebuchet MS" panose="020B0603020202020204" pitchFamily="34" charset="0"/>
            </a:endParaRPr>
          </a:p>
          <a:p>
            <a:pPr marL="457200" indent="-457200">
              <a:lnSpc>
                <a:spcPct val="90000"/>
              </a:lnSpc>
              <a:spcAft>
                <a:spcPts val="600"/>
              </a:spcAft>
              <a:buFont typeface="Arial" panose="020B0604020202020204" pitchFamily="34" charset="0"/>
              <a:buChar char="•"/>
            </a:pPr>
            <a:r>
              <a:rPr lang="en-US" sz="2800" b="1" dirty="0">
                <a:solidFill>
                  <a:schemeClr val="bg1"/>
                </a:solidFill>
                <a:latin typeface="Trebuchet MS" panose="020B0603020202020204" pitchFamily="34" charset="0"/>
              </a:rPr>
              <a:t>Bi-Weekly Executive Director Updates</a:t>
            </a:r>
          </a:p>
          <a:p>
            <a:pPr marL="457200" indent="-457200">
              <a:lnSpc>
                <a:spcPct val="90000"/>
              </a:lnSpc>
              <a:spcAft>
                <a:spcPts val="600"/>
              </a:spcAft>
              <a:buFont typeface="Arial" panose="020B0604020202020204" pitchFamily="34" charset="0"/>
              <a:buChar char="•"/>
            </a:pPr>
            <a:endParaRPr lang="en-US" sz="2800" b="1" dirty="0">
              <a:solidFill>
                <a:schemeClr val="bg1"/>
              </a:solidFill>
              <a:latin typeface="Trebuchet MS" panose="020B0603020202020204" pitchFamily="34" charset="0"/>
            </a:endParaRPr>
          </a:p>
          <a:p>
            <a:pPr marL="457200" indent="-457200">
              <a:lnSpc>
                <a:spcPct val="90000"/>
              </a:lnSpc>
              <a:spcAft>
                <a:spcPts val="600"/>
              </a:spcAft>
              <a:buFont typeface="Arial" panose="020B0604020202020204" pitchFamily="34" charset="0"/>
              <a:buChar char="•"/>
            </a:pPr>
            <a:r>
              <a:rPr lang="en-US" sz="2800" b="1" dirty="0">
                <a:solidFill>
                  <a:schemeClr val="bg1"/>
                </a:solidFill>
                <a:latin typeface="Trebuchet MS" panose="020B0603020202020204" pitchFamily="34" charset="0"/>
              </a:rPr>
              <a:t>NGAUS Membership Office</a:t>
            </a:r>
            <a:endParaRPr lang="en-US"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1504629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Brig. Gen. Maria Kelly (Ret.)</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Maria.Kelly@ngaus.org</a:t>
            </a:r>
          </a:p>
        </p:txBody>
      </p:sp>
    </p:spTree>
    <p:extLst>
      <p:ext uri="{BB962C8B-B14F-4D97-AF65-F5344CB8AC3E}">
        <p14:creationId xmlns:p14="http://schemas.microsoft.com/office/powerpoint/2010/main" val="157539563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000" b="1" dirty="0">
                <a:solidFill>
                  <a:schemeClr val="bg1"/>
                </a:solidFill>
                <a:latin typeface="Trebuchet MS" panose="020B0603020202020204" pitchFamily="34" charset="0"/>
              </a:rPr>
              <a:t>Communications &amp; Awards Program</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619567" cy="1566746"/>
          </a:xfrm>
        </p:spPr>
        <p:txBody>
          <a:bodyPr/>
          <a:lstStyle/>
          <a:p>
            <a:pPr algn="l"/>
            <a:r>
              <a:rPr lang="en-US" sz="2800" dirty="0">
                <a:solidFill>
                  <a:schemeClr val="bg1"/>
                </a:solidFill>
              </a:rPr>
              <a:t>Rich Arnold</a:t>
            </a:r>
            <a:endParaRPr lang="en-US" sz="2000" dirty="0">
              <a:solidFill>
                <a:schemeClr val="bg1"/>
              </a:solidFill>
            </a:endParaRPr>
          </a:p>
          <a:p>
            <a:pPr algn="l"/>
            <a:r>
              <a:rPr lang="en-US" sz="2000" dirty="0">
                <a:solidFill>
                  <a:schemeClr val="bg1"/>
                </a:solidFill>
              </a:rPr>
              <a:t>Communications Production Manager</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31853524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7DE8C444-6C08-46B7-815E-E1D1938B3546}"/>
              </a:ext>
            </a:extLst>
          </p:cNvPr>
          <p:cNvSpPr>
            <a:spLocks noGrp="1" noChangeArrowheads="1"/>
          </p:cNvSpPr>
          <p:nvPr>
            <p:ph type="title"/>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Communications Staff</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4099" name="Rectangle 3">
            <a:extLst>
              <a:ext uri="{FF2B5EF4-FFF2-40B4-BE49-F238E27FC236}">
                <a16:creationId xmlns:a16="http://schemas.microsoft.com/office/drawing/2014/main" id="{57B9F3CD-B999-4E1F-B50F-15474D643178}"/>
              </a:ext>
            </a:extLst>
          </p:cNvPr>
          <p:cNvSpPr>
            <a:spLocks noGrp="1" noChangeArrowheads="1"/>
          </p:cNvSpPr>
          <p:nvPr>
            <p:ph type="body" idx="1"/>
          </p:nvPr>
        </p:nvSpPr>
        <p:spPr>
          <a:xfrm>
            <a:off x="1944687" y="4635501"/>
            <a:ext cx="8229600" cy="2154408"/>
          </a:xfrm>
        </p:spPr>
        <p:txBody>
          <a:bodyPr/>
          <a:lstStyle/>
          <a:p>
            <a:pPr eaLnBrk="1" hangingPunct="1">
              <a:lnSpc>
                <a:spcPct val="150000"/>
              </a:lnSpc>
              <a:buFontTx/>
              <a:buNone/>
            </a:pPr>
            <a:r>
              <a:rPr lang="en-US" altLang="en-US" sz="2400" dirty="0"/>
              <a:t>   </a:t>
            </a:r>
            <a:r>
              <a:rPr lang="en-US" altLang="en-US" sz="2400" dirty="0">
                <a:solidFill>
                  <a:schemeClr val="bg1"/>
                </a:solidFill>
                <a:latin typeface="Trebuchet MS" panose="020B0603020202020204" pitchFamily="34" charset="0"/>
              </a:rPr>
              <a:t>John Goheen            Rich Arnold            Donald Lambert</a:t>
            </a:r>
            <a:br>
              <a:rPr lang="en-US" altLang="en-US" sz="2400" dirty="0">
                <a:solidFill>
                  <a:schemeClr val="bg1"/>
                </a:solidFill>
                <a:latin typeface="Trebuchet MS" panose="020B0603020202020204" pitchFamily="34" charset="0"/>
              </a:rPr>
            </a:br>
            <a:r>
              <a:rPr lang="en-US" altLang="en-US" sz="2400" dirty="0">
                <a:solidFill>
                  <a:schemeClr val="bg1"/>
                </a:solidFill>
                <a:latin typeface="Trebuchet MS" panose="020B0603020202020204" pitchFamily="34" charset="0"/>
              </a:rPr>
              <a:t>   Director         Production Manager          Staff Writer</a:t>
            </a:r>
          </a:p>
          <a:p>
            <a:pPr eaLnBrk="1" hangingPunct="1">
              <a:lnSpc>
                <a:spcPct val="150000"/>
              </a:lnSpc>
              <a:buFontTx/>
              <a:buNone/>
            </a:pPr>
            <a:r>
              <a:rPr lang="en-US" altLang="en-US" sz="2400" dirty="0">
                <a:solidFill>
                  <a:schemeClr val="bg1"/>
                </a:solidFill>
                <a:latin typeface="Trebuchet MS" panose="020B0603020202020204" pitchFamily="34" charset="0"/>
              </a:rPr>
              <a:t>Vacant** - Senior Writer/Editor &amp; Digital Content Manager</a:t>
            </a:r>
          </a:p>
        </p:txBody>
      </p:sp>
      <p:pic>
        <p:nvPicPr>
          <p:cNvPr id="4100" name="Picture 1">
            <a:extLst>
              <a:ext uri="{FF2B5EF4-FFF2-40B4-BE49-F238E27FC236}">
                <a16:creationId xmlns:a16="http://schemas.microsoft.com/office/drawing/2014/main" id="{B6D8822B-5B0C-4CE8-87C2-39CBA15632B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1597025"/>
            <a:ext cx="2398712" cy="299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3">
            <a:extLst>
              <a:ext uri="{FF2B5EF4-FFF2-40B4-BE49-F238E27FC236}">
                <a16:creationId xmlns:a16="http://schemas.microsoft.com/office/drawing/2014/main" id="{0E5A89D9-4815-4D20-BB00-B6DC28B72F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99350" y="1579564"/>
            <a:ext cx="2571750"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a:extLst>
              <a:ext uri="{FF2B5EF4-FFF2-40B4-BE49-F238E27FC236}">
                <a16:creationId xmlns:a16="http://schemas.microsoft.com/office/drawing/2014/main" id="{8BF2814A-2339-421D-8654-FC4E5DD8956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45038" y="1579563"/>
            <a:ext cx="2425700" cy="303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354FAF0-5263-4AA6-BAFE-E1FB700F5DEA}"/>
              </a:ext>
            </a:extLst>
          </p:cNvPr>
          <p:cNvSpPr>
            <a:spLocks noGrp="1" noChangeArrowheads="1"/>
          </p:cNvSpPr>
          <p:nvPr>
            <p:ph type="title"/>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Communications Products/Duties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6147" name="Rectangle 3">
            <a:extLst>
              <a:ext uri="{FF2B5EF4-FFF2-40B4-BE49-F238E27FC236}">
                <a16:creationId xmlns:a16="http://schemas.microsoft.com/office/drawing/2014/main" id="{C6FA2047-AC5D-4BEC-97C1-D6846C12DB84}"/>
              </a:ext>
            </a:extLst>
          </p:cNvPr>
          <p:cNvSpPr>
            <a:spLocks noGrp="1" noChangeArrowheads="1"/>
          </p:cNvSpPr>
          <p:nvPr>
            <p:ph type="body" idx="1"/>
          </p:nvPr>
        </p:nvSpPr>
        <p:spPr>
          <a:xfrm>
            <a:off x="1981200" y="1690688"/>
            <a:ext cx="8229600" cy="4525963"/>
          </a:xfrm>
        </p:spPr>
        <p:txBody>
          <a:bodyPr>
            <a:noAutofit/>
          </a:bodyPr>
          <a:lstStyle/>
          <a:p>
            <a:pPr>
              <a:lnSpc>
                <a:spcPct val="100000"/>
              </a:lnSpc>
            </a:pPr>
            <a:r>
              <a:rPr lang="en-US" altLang="en-US" sz="2400" dirty="0">
                <a:solidFill>
                  <a:schemeClr val="bg1"/>
                </a:solidFill>
                <a:latin typeface="Trebuchet MS" panose="020B0603020202020204" pitchFamily="34" charset="0"/>
              </a:rPr>
              <a:t>NATIONAL GUARD Magazine (monthly)</a:t>
            </a:r>
          </a:p>
          <a:p>
            <a:pPr>
              <a:lnSpc>
                <a:spcPct val="100000"/>
              </a:lnSpc>
            </a:pPr>
            <a:r>
              <a:rPr lang="en-US" altLang="en-US" sz="2400" dirty="0">
                <a:solidFill>
                  <a:schemeClr val="bg1"/>
                </a:solidFill>
                <a:latin typeface="Trebuchet MS" panose="020B0603020202020204" pitchFamily="34" charset="0"/>
              </a:rPr>
              <a:t>Washington Report e-newsletter (weekly)</a:t>
            </a:r>
          </a:p>
          <a:p>
            <a:pPr>
              <a:lnSpc>
                <a:spcPct val="100000"/>
              </a:lnSpc>
            </a:pPr>
            <a:r>
              <a:rPr lang="en-US" altLang="en-US" sz="2400" dirty="0">
                <a:solidFill>
                  <a:schemeClr val="bg1"/>
                </a:solidFill>
                <a:latin typeface="Trebuchet MS" panose="020B0603020202020204" pitchFamily="34" charset="0"/>
              </a:rPr>
              <a:t>News Digest (daily)</a:t>
            </a:r>
          </a:p>
          <a:p>
            <a:pPr>
              <a:lnSpc>
                <a:spcPct val="100000"/>
              </a:lnSpc>
            </a:pPr>
            <a:r>
              <a:rPr lang="en-US" altLang="en-US" sz="2400" dirty="0">
                <a:solidFill>
                  <a:schemeClr val="bg1"/>
                </a:solidFill>
                <a:latin typeface="Trebuchet MS" panose="020B0603020202020204" pitchFamily="34" charset="0"/>
              </a:rPr>
              <a:t>NGAUS.org (website)</a:t>
            </a:r>
          </a:p>
          <a:p>
            <a:pPr>
              <a:lnSpc>
                <a:spcPct val="100000"/>
              </a:lnSpc>
            </a:pPr>
            <a:r>
              <a:rPr lang="en-US" altLang="en-US" sz="2400" dirty="0">
                <a:solidFill>
                  <a:schemeClr val="bg1"/>
                </a:solidFill>
                <a:latin typeface="Trebuchet MS" panose="020B0603020202020204" pitchFamily="34" charset="0"/>
              </a:rPr>
              <a:t>Social Media</a:t>
            </a:r>
          </a:p>
          <a:p>
            <a:pPr>
              <a:lnSpc>
                <a:spcPct val="100000"/>
              </a:lnSpc>
            </a:pPr>
            <a:r>
              <a:rPr lang="en-US" altLang="en-US" sz="2400" dirty="0">
                <a:solidFill>
                  <a:schemeClr val="bg1"/>
                </a:solidFill>
                <a:latin typeface="Trebuchet MS" panose="020B0603020202020204" pitchFamily="34" charset="0"/>
              </a:rPr>
              <a:t>(Facebook, Twitter, YouTube, LinkedIn, Flickr, Instagram)</a:t>
            </a:r>
          </a:p>
          <a:p>
            <a:pPr>
              <a:lnSpc>
                <a:spcPct val="100000"/>
              </a:lnSpc>
            </a:pPr>
            <a:r>
              <a:rPr lang="en-US" altLang="en-US" sz="2400" dirty="0">
                <a:solidFill>
                  <a:schemeClr val="bg1"/>
                </a:solidFill>
                <a:latin typeface="Trebuchet MS" panose="020B0603020202020204" pitchFamily="34" charset="0"/>
              </a:rPr>
              <a:t>Media Relations – Press Releases</a:t>
            </a:r>
          </a:p>
          <a:p>
            <a:pPr>
              <a:lnSpc>
                <a:spcPct val="100000"/>
              </a:lnSpc>
            </a:pPr>
            <a:r>
              <a:rPr lang="en-US" altLang="en-US" sz="2400" dirty="0">
                <a:solidFill>
                  <a:schemeClr val="bg1"/>
                </a:solidFill>
                <a:latin typeface="Trebuchet MS" panose="020B0603020202020204" pitchFamily="34" charset="0"/>
              </a:rPr>
              <a:t>Main Sessions, OPD at Conference</a:t>
            </a:r>
          </a:p>
          <a:p>
            <a:pPr>
              <a:lnSpc>
                <a:spcPct val="100000"/>
              </a:lnSpc>
            </a:pPr>
            <a:endParaRPr lang="en-US" altLang="en-US" sz="2400" dirty="0">
              <a:solidFill>
                <a:schemeClr val="bg1"/>
              </a:solidFill>
              <a:latin typeface="Trebuchet MS" panose="020B0603020202020204" pitchFamily="34"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B0D82F10-3AF3-4BC9-BF38-FD856FF43508}"/>
              </a:ext>
            </a:extLst>
          </p:cNvPr>
          <p:cNvSpPr>
            <a:spLocks noGrp="1" noChangeArrowheads="1"/>
          </p:cNvSpPr>
          <p:nvPr>
            <p:ph type="title" idx="4294967295"/>
          </p:nvPr>
        </p:nvSpPr>
        <p:spPr>
          <a:xfrm>
            <a:off x="1981200" y="82550"/>
            <a:ext cx="8229600" cy="1143000"/>
          </a:xfrm>
        </p:spPr>
        <p:txBody>
          <a:bodyPr>
            <a:normAutofit fontScale="90000"/>
          </a:bodyPr>
          <a:lstStyle/>
          <a:p>
            <a:pPr eaLnBrk="1" hangingPunct="1"/>
            <a:br>
              <a:rPr lang="en-US" altLang="en-US"/>
            </a:br>
            <a:br>
              <a:rPr lang="en-US" altLang="en-US"/>
            </a:br>
            <a:endParaRPr lang="en-US" altLang="en-US"/>
          </a:p>
        </p:txBody>
      </p:sp>
      <p:sp>
        <p:nvSpPr>
          <p:cNvPr id="7172" name="Rectangle 2">
            <a:extLst>
              <a:ext uri="{FF2B5EF4-FFF2-40B4-BE49-F238E27FC236}">
                <a16:creationId xmlns:a16="http://schemas.microsoft.com/office/drawing/2014/main" id="{36AB611F-BB49-413B-BDFA-9226CFF25183}"/>
              </a:ext>
            </a:extLst>
          </p:cNvPr>
          <p:cNvSpPr>
            <a:spLocks noChangeArrowheads="1"/>
          </p:cNvSpPr>
          <p:nvPr/>
        </p:nvSpPr>
        <p:spPr bwMode="auto">
          <a:xfrm>
            <a:off x="5114925" y="6127750"/>
            <a:ext cx="1754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Monthly</a:t>
            </a:r>
            <a:endParaRPr lang="en-US" altLang="en-US" dirty="0">
              <a:solidFill>
                <a:schemeClr val="bg1"/>
              </a:solidFill>
              <a:latin typeface="Trebuchet MS" panose="020B0603020202020204" pitchFamily="34" charset="0"/>
            </a:endParaRPr>
          </a:p>
        </p:txBody>
      </p:sp>
      <p:pic>
        <p:nvPicPr>
          <p:cNvPr id="7173" name="Picture 1">
            <a:extLst>
              <a:ext uri="{FF2B5EF4-FFF2-40B4-BE49-F238E27FC236}">
                <a16:creationId xmlns:a16="http://schemas.microsoft.com/office/drawing/2014/main" id="{00823704-1A61-436F-A15F-71A447D9D7F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39713"/>
            <a:ext cx="44196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3">
            <a:extLst>
              <a:ext uri="{FF2B5EF4-FFF2-40B4-BE49-F238E27FC236}">
                <a16:creationId xmlns:a16="http://schemas.microsoft.com/office/drawing/2014/main" id="{C9BC2172-2F74-4194-8AB9-1346798888D6}"/>
              </a:ext>
            </a:extLst>
          </p:cNvPr>
          <p:cNvSpPr>
            <a:spLocks noGrp="1" noChangeArrowheads="1"/>
          </p:cNvSpPr>
          <p:nvPr>
            <p:ph type="body" idx="4294967295"/>
          </p:nvPr>
        </p:nvSpPr>
        <p:spPr>
          <a:xfrm>
            <a:off x="1905000" y="1225551"/>
            <a:ext cx="8229600" cy="3687763"/>
          </a:xfrm>
        </p:spPr>
        <p:txBody>
          <a:bodyPr/>
          <a:lstStyle/>
          <a:p>
            <a:pPr marL="0" indent="0" algn="ctr">
              <a:buNone/>
            </a:pPr>
            <a:br>
              <a:rPr lang="pt-BR" altLang="en-US" sz="2000"/>
            </a:b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a:p>
            <a:pPr marL="0" indent="0" algn="ctr">
              <a:buNone/>
            </a:pPr>
            <a:endParaRPr lang="pt-BR" altLang="en-US" sz="2000"/>
          </a:p>
        </p:txBody>
      </p:sp>
      <p:pic>
        <p:nvPicPr>
          <p:cNvPr id="8195" name="Picture 2">
            <a:extLst>
              <a:ext uri="{FF2B5EF4-FFF2-40B4-BE49-F238E27FC236}">
                <a16:creationId xmlns:a16="http://schemas.microsoft.com/office/drawing/2014/main" id="{540A980E-6BD1-4D2E-B864-51C970D5CA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33801" y="228600"/>
            <a:ext cx="4170363" cy="53657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196" name="Rectangle 3">
            <a:extLst>
              <a:ext uri="{FF2B5EF4-FFF2-40B4-BE49-F238E27FC236}">
                <a16:creationId xmlns:a16="http://schemas.microsoft.com/office/drawing/2014/main" id="{25C2C850-7887-4344-BBBA-568B8B1224E9}"/>
              </a:ext>
            </a:extLst>
          </p:cNvPr>
          <p:cNvSpPr>
            <a:spLocks noChangeArrowheads="1"/>
          </p:cNvSpPr>
          <p:nvPr/>
        </p:nvSpPr>
        <p:spPr bwMode="auto">
          <a:xfrm>
            <a:off x="4032884" y="5638801"/>
            <a:ext cx="357219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Weekly (Tuesdays</a:t>
            </a:r>
            <a:br>
              <a:rPr lang="en-US" altLang="en-US" b="1" u="sng" dirty="0">
                <a:solidFill>
                  <a:schemeClr val="bg1"/>
                </a:solidFill>
                <a:latin typeface="Trebuchet MS" panose="020B0603020202020204" pitchFamily="34" charset="0"/>
              </a:rPr>
            </a:br>
            <a:r>
              <a:rPr lang="en-US" altLang="en-US" b="1" u="sng" dirty="0">
                <a:solidFill>
                  <a:schemeClr val="bg1"/>
                </a:solidFill>
                <a:latin typeface="Trebuchet MS" panose="020B0603020202020204" pitchFamily="34" charset="0"/>
              </a:rPr>
              <a:t> at 2 p.m. EST)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2" y="384254"/>
            <a:ext cx="12192000"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Defense Congressional Cycle</a:t>
            </a:r>
          </a:p>
        </p:txBody>
      </p:sp>
      <p:pic>
        <p:nvPicPr>
          <p:cNvPr id="7" name="Picture 6" descr="A screenshot of a computer&#10;&#10;Description automatically generated with low confidence">
            <a:extLst>
              <a:ext uri="{FF2B5EF4-FFF2-40B4-BE49-F238E27FC236}">
                <a16:creationId xmlns:a16="http://schemas.microsoft.com/office/drawing/2014/main" id="{4EC41F34-FC40-43D4-A8A6-7E6CDA036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243" y="1459158"/>
            <a:ext cx="11691513" cy="4677166"/>
          </a:xfrm>
          <a:prstGeom prst="rect">
            <a:avLst/>
          </a:prstGeom>
        </p:spPr>
      </p:pic>
      <p:sp>
        <p:nvSpPr>
          <p:cNvPr id="2" name="Down Arrow 1"/>
          <p:cNvSpPr/>
          <p:nvPr/>
        </p:nvSpPr>
        <p:spPr>
          <a:xfrm>
            <a:off x="9023174" y="1807649"/>
            <a:ext cx="320040" cy="2129481"/>
          </a:xfrm>
          <a:prstGeom prst="downArrow">
            <a:avLst/>
          </a:prstGeom>
          <a:gradFill>
            <a:gsLst>
              <a:gs pos="0">
                <a:schemeClr val="accent1">
                  <a:lumMod val="5000"/>
                  <a:lumOff val="95000"/>
                </a:schemeClr>
              </a:gs>
              <a:gs pos="0">
                <a:srgbClr val="947609">
                  <a:alpha val="85000"/>
                </a:srgbClr>
              </a:gs>
              <a:gs pos="100000">
                <a:schemeClr val="accent1">
                  <a:lumMod val="30000"/>
                  <a:lumOff val="70000"/>
                  <a:alpha val="4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CURRENT ACTIVITY</a:t>
            </a:r>
          </a:p>
        </p:txBody>
      </p:sp>
      <p:sp>
        <p:nvSpPr>
          <p:cNvPr id="8" name="Down Arrow 1">
            <a:extLst>
              <a:ext uri="{FF2B5EF4-FFF2-40B4-BE49-F238E27FC236}">
                <a16:creationId xmlns:a16="http://schemas.microsoft.com/office/drawing/2014/main" id="{B7D847FD-D244-42EA-A2B8-02BDB0FA72CC}"/>
              </a:ext>
            </a:extLst>
          </p:cNvPr>
          <p:cNvSpPr/>
          <p:nvPr/>
        </p:nvSpPr>
        <p:spPr>
          <a:xfrm>
            <a:off x="6604120" y="3985052"/>
            <a:ext cx="320040" cy="1251588"/>
          </a:xfrm>
          <a:prstGeom prst="downArrow">
            <a:avLst/>
          </a:prstGeom>
          <a:gradFill>
            <a:gsLst>
              <a:gs pos="0">
                <a:schemeClr val="accent1">
                  <a:lumMod val="5000"/>
                  <a:lumOff val="95000"/>
                </a:schemeClr>
              </a:gs>
              <a:gs pos="0">
                <a:srgbClr val="947609">
                  <a:alpha val="85000"/>
                </a:srgbClr>
              </a:gs>
              <a:gs pos="100000">
                <a:schemeClr val="accent1">
                  <a:lumMod val="30000"/>
                  <a:lumOff val="70000"/>
                  <a:alpha val="4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CURRENT</a:t>
            </a:r>
          </a:p>
        </p:txBody>
      </p:sp>
      <p:sp>
        <p:nvSpPr>
          <p:cNvPr id="9" name="Isosceles Triangle 8">
            <a:extLst>
              <a:ext uri="{FF2B5EF4-FFF2-40B4-BE49-F238E27FC236}">
                <a16:creationId xmlns:a16="http://schemas.microsoft.com/office/drawing/2014/main" id="{4769C102-AAA5-4EE1-B117-BA50D9EFAEFC}"/>
              </a:ext>
            </a:extLst>
          </p:cNvPr>
          <p:cNvSpPr/>
          <p:nvPr/>
        </p:nvSpPr>
        <p:spPr>
          <a:xfrm rot="10800000">
            <a:off x="2151806" y="1171968"/>
            <a:ext cx="320040" cy="574380"/>
          </a:xfrm>
          <a:prstGeom prst="triangle">
            <a:avLst/>
          </a:prstGeom>
          <a:solidFill>
            <a:srgbClr val="FF0000"/>
          </a:solidFill>
          <a:ln>
            <a:solidFill>
              <a:srgbClr val="C09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own Arrow 1">
            <a:extLst>
              <a:ext uri="{FF2B5EF4-FFF2-40B4-BE49-F238E27FC236}">
                <a16:creationId xmlns:a16="http://schemas.microsoft.com/office/drawing/2014/main" id="{2ED2FEE1-7B4B-4968-B0F6-5FAC5C65505F}"/>
              </a:ext>
            </a:extLst>
          </p:cNvPr>
          <p:cNvSpPr/>
          <p:nvPr/>
        </p:nvSpPr>
        <p:spPr>
          <a:xfrm>
            <a:off x="6460960" y="5015345"/>
            <a:ext cx="320040" cy="1251587"/>
          </a:xfrm>
          <a:prstGeom prst="downArrow">
            <a:avLst/>
          </a:prstGeom>
          <a:gradFill>
            <a:gsLst>
              <a:gs pos="0">
                <a:schemeClr val="accent1">
                  <a:lumMod val="5000"/>
                  <a:lumOff val="95000"/>
                </a:schemeClr>
              </a:gs>
              <a:gs pos="0">
                <a:srgbClr val="947609">
                  <a:alpha val="85000"/>
                </a:srgbClr>
              </a:gs>
              <a:gs pos="100000">
                <a:schemeClr val="accent1">
                  <a:lumMod val="30000"/>
                  <a:lumOff val="70000"/>
                  <a:alpha val="40000"/>
                </a:schemeClr>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wordArtVert" lIns="0" tIns="0" rIns="0" bIns="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ACTIVITY</a:t>
            </a:r>
          </a:p>
        </p:txBody>
      </p:sp>
    </p:spTree>
    <p:extLst>
      <p:ext uri="{BB962C8B-B14F-4D97-AF65-F5344CB8AC3E}">
        <p14:creationId xmlns:p14="http://schemas.microsoft.com/office/powerpoint/2010/main" val="31536413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218" name="Rectangle 3">
            <a:extLst>
              <a:ext uri="{FF2B5EF4-FFF2-40B4-BE49-F238E27FC236}">
                <a16:creationId xmlns:a16="http://schemas.microsoft.com/office/drawing/2014/main" id="{A7323E01-747F-49B0-8DC8-DA41D7E227C6}"/>
              </a:ext>
            </a:extLst>
          </p:cNvPr>
          <p:cNvSpPr>
            <a:spLocks noGrp="1" noChangeArrowheads="1"/>
          </p:cNvSpPr>
          <p:nvPr>
            <p:ph type="body" idx="4294967295"/>
          </p:nvPr>
        </p:nvSpPr>
        <p:spPr>
          <a:xfrm>
            <a:off x="1981200" y="1371601"/>
            <a:ext cx="8229600" cy="3992563"/>
          </a:xfrm>
        </p:spPr>
        <p:txBody>
          <a:bodyPr>
            <a:normAutofit fontScale="85000" lnSpcReduction="20000"/>
          </a:bodyPr>
          <a:lstStyle/>
          <a:p>
            <a:pPr marL="0" indent="0" algn="ctr">
              <a:buNone/>
            </a:pPr>
            <a:br>
              <a:rPr lang="en-US" altLang="en-US" sz="2000" b="1" u="sng" dirty="0"/>
            </a:br>
            <a:endParaRPr lang="en-US" altLang="en-US" sz="2000" b="1" u="sng" dirty="0"/>
          </a:p>
          <a:p>
            <a:pPr marL="0" indent="0" algn="ctr">
              <a:buNone/>
            </a:pPr>
            <a:endParaRPr lang="en-US" altLang="en-US" sz="2000" b="1" dirty="0"/>
          </a:p>
          <a:p>
            <a:pPr marL="0" indent="0" algn="ctr">
              <a:buNone/>
            </a:pPr>
            <a:endParaRPr lang="en-US" altLang="en-US" sz="2000" b="1" dirty="0"/>
          </a:p>
          <a:p>
            <a:pPr marL="0" indent="0" algn="ctr">
              <a:buNone/>
            </a:pPr>
            <a:endParaRPr lang="en-US" altLang="en-US" sz="2000" b="1" dirty="0"/>
          </a:p>
          <a:p>
            <a:pPr marL="0" indent="0" algn="ctr">
              <a:buNone/>
            </a:pPr>
            <a:endParaRPr lang="en-US" altLang="en-US" sz="2000" b="1" dirty="0"/>
          </a:p>
          <a:p>
            <a:pPr marL="0" indent="0" algn="ctr">
              <a:buNone/>
            </a:pPr>
            <a:br>
              <a:rPr lang="en-US" altLang="en-US" sz="2000" dirty="0"/>
            </a:br>
            <a:endParaRPr lang="en-US" altLang="en-US" sz="2000" dirty="0"/>
          </a:p>
          <a:p>
            <a:pPr marL="0" indent="0" algn="ctr">
              <a:buNone/>
            </a:pPr>
            <a:endParaRPr lang="en-US" altLang="en-US" sz="2000" dirty="0"/>
          </a:p>
          <a:p>
            <a:pPr marL="0" indent="0" algn="ctr">
              <a:buNone/>
            </a:pPr>
            <a:endParaRPr lang="en-US" altLang="en-US" sz="2000" dirty="0"/>
          </a:p>
          <a:p>
            <a:pPr marL="0" indent="0" algn="ctr">
              <a:buNone/>
            </a:pPr>
            <a:endParaRPr lang="en-US" altLang="en-US" sz="2000" dirty="0"/>
          </a:p>
          <a:p>
            <a:pPr marL="0" indent="0" algn="ctr">
              <a:buNone/>
            </a:pPr>
            <a:br>
              <a:rPr lang="en-US" altLang="en-US" dirty="0"/>
            </a:br>
            <a:br>
              <a:rPr lang="en-US" altLang="en-US" sz="2400" dirty="0"/>
            </a:br>
            <a:endParaRPr lang="en-US" altLang="en-US" sz="2400" dirty="0"/>
          </a:p>
        </p:txBody>
      </p:sp>
      <p:pic>
        <p:nvPicPr>
          <p:cNvPr id="9219" name="Picture 1">
            <a:extLst>
              <a:ext uri="{FF2B5EF4-FFF2-40B4-BE49-F238E27FC236}">
                <a16:creationId xmlns:a16="http://schemas.microsoft.com/office/drawing/2014/main" id="{8CDFF4E8-B035-49D6-953D-8F8F10891C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0639" y="228600"/>
            <a:ext cx="45307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2">
            <a:extLst>
              <a:ext uri="{FF2B5EF4-FFF2-40B4-BE49-F238E27FC236}">
                <a16:creationId xmlns:a16="http://schemas.microsoft.com/office/drawing/2014/main" id="{A4415436-FD50-42CC-9FA5-27BF4EF32F51}"/>
              </a:ext>
            </a:extLst>
          </p:cNvPr>
          <p:cNvSpPr>
            <a:spLocks noChangeArrowheads="1"/>
          </p:cNvSpPr>
          <p:nvPr/>
        </p:nvSpPr>
        <p:spPr bwMode="auto">
          <a:xfrm>
            <a:off x="3830638" y="6096000"/>
            <a:ext cx="4216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Daily (9-10 a.m. EST)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A4A412CD-8AA7-47B6-9930-78D2F2711AEE}"/>
              </a:ext>
            </a:extLst>
          </p:cNvPr>
          <p:cNvSpPr>
            <a:spLocks noGrp="1" noChangeArrowheads="1"/>
          </p:cNvSpPr>
          <p:nvPr>
            <p:ph type="body" idx="4294967295"/>
          </p:nvPr>
        </p:nvSpPr>
        <p:spPr>
          <a:xfrm>
            <a:off x="1981200" y="762000"/>
            <a:ext cx="8229600" cy="5151438"/>
          </a:xfrm>
        </p:spPr>
        <p:txBody>
          <a:bodyPr>
            <a:normAutofit fontScale="77500" lnSpcReduction="20000"/>
          </a:bodyPr>
          <a:lstStyle/>
          <a:p>
            <a:pPr marL="0" indent="0" algn="ctr">
              <a:buNone/>
              <a:defRPr/>
            </a:pPr>
            <a:br>
              <a:rPr lang="en-US" sz="2000" b="1" u="sng" dirty="0"/>
            </a:br>
            <a:endParaRPr lang="en-US" sz="2000" b="1" u="sng"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br>
              <a:rPr lang="en-US" dirty="0"/>
            </a:br>
            <a:br>
              <a:rPr lang="en-US" dirty="0"/>
            </a:br>
            <a:br>
              <a:rPr lang="en-US" dirty="0"/>
            </a:br>
            <a:endParaRPr lang="en-US" dirty="0"/>
          </a:p>
          <a:p>
            <a:pPr marL="0" indent="0" algn="ctr">
              <a:buNone/>
              <a:defRPr/>
            </a:pPr>
            <a:br>
              <a:rPr lang="en-US" sz="2000" dirty="0"/>
            </a:br>
            <a:endParaRPr lang="en-US" sz="2000" dirty="0"/>
          </a:p>
          <a:p>
            <a:pPr marL="0" indent="0" algn="ctr">
              <a:buNone/>
              <a:defRPr/>
            </a:pPr>
            <a:br>
              <a:rPr lang="en-US" sz="2000" dirty="0"/>
            </a:br>
            <a:endParaRPr lang="en-US" sz="2000" dirty="0"/>
          </a:p>
          <a:p>
            <a:pPr>
              <a:defRPr/>
            </a:pPr>
            <a:endParaRPr lang="en-US" sz="2000" dirty="0"/>
          </a:p>
        </p:txBody>
      </p:sp>
      <p:pic>
        <p:nvPicPr>
          <p:cNvPr id="10244" name="Picture 1">
            <a:extLst>
              <a:ext uri="{FF2B5EF4-FFF2-40B4-BE49-F238E27FC236}">
                <a16:creationId xmlns:a16="http://schemas.microsoft.com/office/drawing/2014/main" id="{29F3DD56-7A34-40A3-B30A-DA743EA2EA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5262" y="177800"/>
            <a:ext cx="4181475" cy="557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4">
            <a:extLst>
              <a:ext uri="{FF2B5EF4-FFF2-40B4-BE49-F238E27FC236}">
                <a16:creationId xmlns:a16="http://schemas.microsoft.com/office/drawing/2014/main" id="{2DB82797-3B0B-4CC1-A903-12C7CA6EC2CA}"/>
              </a:ext>
            </a:extLst>
          </p:cNvPr>
          <p:cNvSpPr txBox="1">
            <a:spLocks noChangeArrowheads="1"/>
          </p:cNvSpPr>
          <p:nvPr/>
        </p:nvSpPr>
        <p:spPr bwMode="auto">
          <a:xfrm>
            <a:off x="4267199" y="5932852"/>
            <a:ext cx="3657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www.NGAUS.org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EE4F9A0-8E18-40D7-8AC6-D6E3CDE83D39}"/>
              </a:ext>
            </a:extLst>
          </p:cNvPr>
          <p:cNvSpPr>
            <a:spLocks noGrp="1" noChangeArrowheads="1"/>
          </p:cNvSpPr>
          <p:nvPr>
            <p:ph type="title" idx="4294967295"/>
          </p:nvPr>
        </p:nvSpPr>
        <p:spPr/>
        <p:txBody>
          <a:bodyPr/>
          <a:lstStyle/>
          <a:p>
            <a:pPr eaLnBrk="1" hangingPunct="1"/>
            <a:br>
              <a:rPr lang="en-US" altLang="en-US" sz="4000"/>
            </a:br>
            <a:endParaRPr lang="en-US" altLang="en-US" sz="4000"/>
          </a:p>
        </p:txBody>
      </p:sp>
      <p:sp>
        <p:nvSpPr>
          <p:cNvPr id="10243" name="Rectangle 3">
            <a:extLst>
              <a:ext uri="{FF2B5EF4-FFF2-40B4-BE49-F238E27FC236}">
                <a16:creationId xmlns:a16="http://schemas.microsoft.com/office/drawing/2014/main" id="{7D4B470A-4646-4E98-A09B-A728B3D04CD1}"/>
              </a:ext>
            </a:extLst>
          </p:cNvPr>
          <p:cNvSpPr>
            <a:spLocks noGrp="1" noChangeArrowheads="1"/>
          </p:cNvSpPr>
          <p:nvPr>
            <p:ph type="body" idx="4294967295"/>
          </p:nvPr>
        </p:nvSpPr>
        <p:spPr>
          <a:xfrm>
            <a:off x="1981200" y="1371601"/>
            <a:ext cx="8229600" cy="3992563"/>
          </a:xfrm>
        </p:spPr>
        <p:txBody>
          <a:bodyPr>
            <a:normAutofit fontScale="55000" lnSpcReduction="20000"/>
          </a:bodyPr>
          <a:lstStyle/>
          <a:p>
            <a:pPr algn="ctr">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br>
              <a:rPr lang="en-US" dirty="0"/>
            </a:br>
            <a:endParaRPr lang="en-US" sz="2000" dirty="0"/>
          </a:p>
          <a:p>
            <a:pPr marL="0" indent="0">
              <a:buNone/>
              <a:defRPr/>
            </a:pPr>
            <a:endParaRPr lang="en-US" sz="2000" dirty="0"/>
          </a:p>
          <a:p>
            <a:pPr>
              <a:defRPr/>
            </a:pPr>
            <a:endParaRPr lang="en-US" sz="2000" dirty="0"/>
          </a:p>
          <a:p>
            <a:pPr>
              <a:buFontTx/>
              <a:buNone/>
              <a:defRPr/>
            </a:pPr>
            <a:endParaRPr lang="en-US" sz="2000" dirty="0"/>
          </a:p>
          <a:p>
            <a:pPr marL="0" indent="0">
              <a:buSzPct val="90000"/>
              <a:buNone/>
              <a:defRPr/>
            </a:pPr>
            <a:br>
              <a:rPr lang="en-US" sz="2000" dirty="0"/>
            </a:br>
            <a:endParaRPr lang="en-US" sz="2000" dirty="0"/>
          </a:p>
          <a:p>
            <a:pPr marL="0" indent="0">
              <a:buNone/>
              <a:defRPr/>
            </a:pPr>
            <a:endParaRPr lang="en-US" sz="2000" dirty="0"/>
          </a:p>
        </p:txBody>
      </p:sp>
      <p:pic>
        <p:nvPicPr>
          <p:cNvPr id="11268" name="Picture 1">
            <a:extLst>
              <a:ext uri="{FF2B5EF4-FFF2-40B4-BE49-F238E27FC236}">
                <a16:creationId xmlns:a16="http://schemas.microsoft.com/office/drawing/2014/main" id="{21ADBD2E-5056-47F5-97A0-E410EB67EA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78088" y="161926"/>
            <a:ext cx="70866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Rectangle 2">
            <a:extLst>
              <a:ext uri="{FF2B5EF4-FFF2-40B4-BE49-F238E27FC236}">
                <a16:creationId xmlns:a16="http://schemas.microsoft.com/office/drawing/2014/main" id="{6625C7E8-1752-49A5-B8CF-1320324167C1}"/>
              </a:ext>
            </a:extLst>
          </p:cNvPr>
          <p:cNvSpPr>
            <a:spLocks noChangeArrowheads="1"/>
          </p:cNvSpPr>
          <p:nvPr/>
        </p:nvSpPr>
        <p:spPr bwMode="auto">
          <a:xfrm>
            <a:off x="2317751" y="5589588"/>
            <a:ext cx="740727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Social Media (Facebook, Twitter, </a:t>
            </a:r>
            <a:br>
              <a:rPr lang="en-US" altLang="en-US" b="1" u="sng" dirty="0">
                <a:solidFill>
                  <a:schemeClr val="bg1"/>
                </a:solidFill>
                <a:latin typeface="Trebuchet MS" panose="020B0603020202020204" pitchFamily="34" charset="0"/>
              </a:rPr>
            </a:br>
            <a:r>
              <a:rPr lang="en-US" altLang="en-US" b="1" u="sng" dirty="0">
                <a:solidFill>
                  <a:schemeClr val="bg1"/>
                </a:solidFill>
                <a:latin typeface="Trebuchet MS" panose="020B0603020202020204" pitchFamily="34" charset="0"/>
              </a:rPr>
              <a:t>YouTube, LinkedIn, Flickr, Instagram)</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3CD7D77-3842-4561-A9CC-369B4615E033}"/>
              </a:ext>
            </a:extLst>
          </p:cNvPr>
          <p:cNvSpPr>
            <a:spLocks noGrp="1" noChangeArrowheads="1"/>
          </p:cNvSpPr>
          <p:nvPr>
            <p:ph type="title" idx="4294967295"/>
          </p:nvPr>
        </p:nvSpPr>
        <p:spPr/>
        <p:txBody>
          <a:bodyPr/>
          <a:lstStyle/>
          <a:p>
            <a:pPr eaLnBrk="1" hangingPunct="1"/>
            <a:br>
              <a:rPr lang="en-US" altLang="en-US" sz="4000"/>
            </a:br>
            <a:endParaRPr lang="en-US" altLang="en-US" sz="4000"/>
          </a:p>
        </p:txBody>
      </p:sp>
      <p:sp>
        <p:nvSpPr>
          <p:cNvPr id="10243" name="Rectangle 3">
            <a:extLst>
              <a:ext uri="{FF2B5EF4-FFF2-40B4-BE49-F238E27FC236}">
                <a16:creationId xmlns:a16="http://schemas.microsoft.com/office/drawing/2014/main" id="{7D4B470A-4646-4E98-A09B-A728B3D04CD1}"/>
              </a:ext>
            </a:extLst>
          </p:cNvPr>
          <p:cNvSpPr>
            <a:spLocks noGrp="1" noChangeArrowheads="1"/>
          </p:cNvSpPr>
          <p:nvPr>
            <p:ph type="body" idx="4294967295"/>
          </p:nvPr>
        </p:nvSpPr>
        <p:spPr>
          <a:xfrm>
            <a:off x="1981200" y="1371601"/>
            <a:ext cx="8229600" cy="3992563"/>
          </a:xfrm>
        </p:spPr>
        <p:txBody>
          <a:bodyPr>
            <a:normAutofit fontScale="55000" lnSpcReduction="20000"/>
          </a:bodyPr>
          <a:lstStyle/>
          <a:p>
            <a:pPr algn="ctr">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endParaRPr lang="en-US" sz="2000" dirty="0"/>
          </a:p>
          <a:p>
            <a:pPr marL="0" indent="0" algn="ctr">
              <a:buNone/>
              <a:defRPr/>
            </a:pPr>
            <a:br>
              <a:rPr lang="en-US" dirty="0"/>
            </a:br>
            <a:endParaRPr lang="en-US" sz="2000" dirty="0"/>
          </a:p>
          <a:p>
            <a:pPr marL="0" indent="0">
              <a:buNone/>
              <a:defRPr/>
            </a:pPr>
            <a:endParaRPr lang="en-US" sz="2000" dirty="0"/>
          </a:p>
          <a:p>
            <a:pPr>
              <a:defRPr/>
            </a:pPr>
            <a:endParaRPr lang="en-US" sz="2000" dirty="0"/>
          </a:p>
          <a:p>
            <a:pPr>
              <a:defRPr/>
            </a:pPr>
            <a:endParaRPr lang="en-US" sz="2000" dirty="0"/>
          </a:p>
          <a:p>
            <a:pPr>
              <a:buFontTx/>
              <a:buNone/>
              <a:defRPr/>
            </a:pPr>
            <a:endParaRPr lang="en-US" sz="2000" dirty="0"/>
          </a:p>
          <a:p>
            <a:pPr marL="0" indent="0">
              <a:buSzPct val="90000"/>
              <a:buNone/>
              <a:defRPr/>
            </a:pPr>
            <a:br>
              <a:rPr lang="en-US" sz="2000" dirty="0"/>
            </a:br>
            <a:endParaRPr lang="en-US" sz="2000" dirty="0"/>
          </a:p>
          <a:p>
            <a:pPr marL="0" indent="0">
              <a:buNone/>
              <a:defRPr/>
            </a:pPr>
            <a:endParaRPr lang="en-US" sz="2000" dirty="0"/>
          </a:p>
        </p:txBody>
      </p:sp>
      <p:sp>
        <p:nvSpPr>
          <p:cNvPr id="12292" name="Rectangle 2">
            <a:extLst>
              <a:ext uri="{FF2B5EF4-FFF2-40B4-BE49-F238E27FC236}">
                <a16:creationId xmlns:a16="http://schemas.microsoft.com/office/drawing/2014/main" id="{9515D58D-FB0F-403B-BE3A-1A4C8AAF6A4C}"/>
              </a:ext>
            </a:extLst>
          </p:cNvPr>
          <p:cNvSpPr>
            <a:spLocks noChangeArrowheads="1"/>
          </p:cNvSpPr>
          <p:nvPr/>
        </p:nvSpPr>
        <p:spPr bwMode="auto">
          <a:xfrm>
            <a:off x="3886200" y="5876925"/>
            <a:ext cx="38735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u="sng" dirty="0">
                <a:solidFill>
                  <a:schemeClr val="bg1"/>
                </a:solidFill>
                <a:latin typeface="Trebuchet MS" panose="020B0603020202020204" pitchFamily="34" charset="0"/>
              </a:rPr>
              <a:t>Conference Report</a:t>
            </a:r>
          </a:p>
        </p:txBody>
      </p:sp>
      <p:pic>
        <p:nvPicPr>
          <p:cNvPr id="12293" name="Picture 2">
            <a:extLst>
              <a:ext uri="{FF2B5EF4-FFF2-40B4-BE49-F238E27FC236}">
                <a16:creationId xmlns:a16="http://schemas.microsoft.com/office/drawing/2014/main" id="{E5D8C5E0-6EB8-4F06-9B72-EB4C92E0424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285750"/>
            <a:ext cx="4146550" cy="5334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8E5DE90D-252D-4CF9-B6F4-6D135A91E44B}"/>
              </a:ext>
            </a:extLst>
          </p:cNvPr>
          <p:cNvSpPr>
            <a:spLocks noGrp="1" noChangeArrowheads="1"/>
          </p:cNvSpPr>
          <p:nvPr>
            <p:ph type="title"/>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Awards Overview</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3075" name="Rectangle 3">
            <a:extLst>
              <a:ext uri="{FF2B5EF4-FFF2-40B4-BE49-F238E27FC236}">
                <a16:creationId xmlns:a16="http://schemas.microsoft.com/office/drawing/2014/main" id="{3E57D719-B306-44EB-BD72-877CF5F92512}"/>
              </a:ext>
            </a:extLst>
          </p:cNvPr>
          <p:cNvSpPr>
            <a:spLocks noGrp="1" noChangeArrowheads="1"/>
          </p:cNvSpPr>
          <p:nvPr>
            <p:ph type="body" idx="1"/>
          </p:nvPr>
        </p:nvSpPr>
        <p:spPr>
          <a:xfrm>
            <a:off x="1981200" y="1676401"/>
            <a:ext cx="8229600" cy="3992563"/>
          </a:xfrm>
        </p:spPr>
        <p:txBody>
          <a:bodyPr>
            <a:noAutofit/>
          </a:bodyPr>
          <a:lstStyle/>
          <a:p>
            <a:pPr marL="742950" indent="-742950">
              <a:defRPr/>
            </a:pPr>
            <a:r>
              <a:rPr lang="en-US" sz="2400" dirty="0">
                <a:solidFill>
                  <a:schemeClr val="bg1"/>
                </a:solidFill>
                <a:latin typeface="Trebuchet MS" panose="020B0603020202020204" pitchFamily="34" charset="0"/>
              </a:rPr>
              <a:t>Process Timeline </a:t>
            </a:r>
          </a:p>
          <a:p>
            <a:pPr marL="742950" indent="-742950">
              <a:defRPr/>
            </a:pPr>
            <a:r>
              <a:rPr lang="en-US" sz="2400" dirty="0">
                <a:solidFill>
                  <a:schemeClr val="bg1"/>
                </a:solidFill>
                <a:latin typeface="Trebuchet MS" panose="020B0603020202020204" pitchFamily="34" charset="0"/>
              </a:rPr>
              <a:t>Category Breakdown</a:t>
            </a:r>
          </a:p>
          <a:p>
            <a:pPr marL="0" indent="0" algn="ctr">
              <a:buNone/>
              <a:defRPr/>
            </a:pPr>
            <a:r>
              <a:rPr lang="en-US" sz="2400" dirty="0">
                <a:solidFill>
                  <a:schemeClr val="bg1"/>
                </a:solidFill>
                <a:latin typeface="Trebuchet MS" panose="020B0603020202020204" pitchFamily="34" charset="0"/>
              </a:rPr>
              <a:t>Participation</a:t>
            </a:r>
          </a:p>
          <a:p>
            <a:pPr marL="0" indent="0" algn="ctr">
              <a:buNone/>
              <a:defRPr/>
            </a:pPr>
            <a:r>
              <a:rPr lang="en-US" sz="2400" dirty="0">
                <a:solidFill>
                  <a:schemeClr val="bg1"/>
                </a:solidFill>
                <a:latin typeface="Trebuchet MS" panose="020B0603020202020204" pitchFamily="34" charset="0"/>
              </a:rPr>
              <a:t>39 Highest #</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20 Last year</a:t>
            </a:r>
          </a:p>
          <a:p>
            <a:pPr marL="0" indent="0" algn="ctr">
              <a:buNone/>
              <a:defRPr/>
            </a:pPr>
            <a:r>
              <a:rPr lang="en-US" sz="2400" dirty="0">
                <a:solidFill>
                  <a:schemeClr val="bg1"/>
                </a:solidFill>
                <a:latin typeface="Trebuchet MS" panose="020B0603020202020204" pitchFamily="34" charset="0"/>
              </a:rPr>
              <a:t>Nominations: 73 </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Attendance: 35</a:t>
            </a:r>
          </a:p>
          <a:p>
            <a:pPr marL="0" indent="0">
              <a:buNone/>
              <a:defRPr/>
            </a:pPr>
            <a:endParaRPr lang="en-US" altLang="en-US" sz="2400" dirty="0">
              <a:solidFill>
                <a:schemeClr val="bg1"/>
              </a:solidFill>
              <a:latin typeface="Trebuchet MS" panose="020B0603020202020204" pitchFamily="34" charset="0"/>
            </a:endParaRPr>
          </a:p>
          <a:p>
            <a:pPr marL="0" indent="0" algn="ctr">
              <a:buNone/>
              <a:defRPr/>
            </a:pPr>
            <a:r>
              <a:rPr lang="en-US" altLang="en-US" sz="2400" dirty="0">
                <a:solidFill>
                  <a:schemeClr val="bg1"/>
                </a:solidFill>
                <a:latin typeface="Trebuchet MS" panose="020B0603020202020204" pitchFamily="34" charset="0"/>
              </a:rPr>
              <a:t>Website: www.ngaus.org/awards</a:t>
            </a:r>
            <a:br>
              <a:rPr lang="en-US" altLang="en-US" sz="2400" dirty="0">
                <a:solidFill>
                  <a:schemeClr val="bg1"/>
                </a:solidFill>
                <a:latin typeface="Trebuchet MS" panose="020B0603020202020204" pitchFamily="34" charset="0"/>
              </a:rPr>
            </a:br>
            <a:r>
              <a:rPr lang="en-US" altLang="en-US" sz="2400" dirty="0">
                <a:solidFill>
                  <a:schemeClr val="bg1"/>
                </a:solidFill>
                <a:latin typeface="Trebuchet MS" panose="020B0603020202020204" pitchFamily="34" charset="0"/>
              </a:rPr>
              <a:t>Email: awards@ngaus.org</a:t>
            </a:r>
          </a:p>
          <a:p>
            <a:pPr marL="742950" indent="-742950">
              <a:buFontTx/>
              <a:buAutoNum type="arabicPeriod"/>
              <a:defRPr/>
            </a:pPr>
            <a:endParaRPr lang="en-US" sz="2400" dirty="0">
              <a:solidFill>
                <a:schemeClr val="bg1"/>
              </a:solidFill>
              <a:latin typeface="Trebuchet MS" panose="020B0603020202020204" pitchFamily="34" charset="0"/>
            </a:endParaRPr>
          </a:p>
          <a:p>
            <a:pPr marL="0" indent="0">
              <a:buNone/>
              <a:defRPr/>
            </a:pPr>
            <a:endParaRPr lang="en-US" sz="2400" dirty="0">
              <a:solidFill>
                <a:schemeClr val="bg1"/>
              </a:solidFill>
              <a:latin typeface="Trebuchet MS" panose="020B0603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4C75B3AF-FCAD-45FD-A7FC-876CCB067DDF}"/>
              </a:ext>
            </a:extLst>
          </p:cNvPr>
          <p:cNvSpPr>
            <a:spLocks noGrp="1" noChangeArrowheads="1"/>
          </p:cNvSpPr>
          <p:nvPr>
            <p:ph type="title"/>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 Process Timeline</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5123" name="Rectangle 3">
            <a:extLst>
              <a:ext uri="{FF2B5EF4-FFF2-40B4-BE49-F238E27FC236}">
                <a16:creationId xmlns:a16="http://schemas.microsoft.com/office/drawing/2014/main" id="{48A91604-3311-4631-8EB1-06E8CE8D7570}"/>
              </a:ext>
            </a:extLst>
          </p:cNvPr>
          <p:cNvSpPr>
            <a:spLocks noGrp="1" noChangeArrowheads="1"/>
          </p:cNvSpPr>
          <p:nvPr>
            <p:ph type="body" idx="1"/>
          </p:nvPr>
        </p:nvSpPr>
        <p:spPr/>
        <p:txBody>
          <a:bodyPr>
            <a:normAutofit/>
          </a:bodyPr>
          <a:lstStyle/>
          <a:p>
            <a:pPr eaLnBrk="1" hangingPunct="1">
              <a:lnSpc>
                <a:spcPct val="150000"/>
              </a:lnSpc>
              <a:buFontTx/>
              <a:buNone/>
            </a:pPr>
            <a:r>
              <a:rPr lang="en-US" altLang="en-US" sz="2400" dirty="0">
                <a:solidFill>
                  <a:schemeClr val="bg1"/>
                </a:solidFill>
                <a:latin typeface="Trebuchet MS" panose="020B0603020202020204" pitchFamily="34" charset="0"/>
              </a:rPr>
              <a:t>Late February – Call to States for nominations</a:t>
            </a:r>
          </a:p>
          <a:p>
            <a:pPr eaLnBrk="1" hangingPunct="1">
              <a:lnSpc>
                <a:spcPct val="150000"/>
              </a:lnSpc>
              <a:buFontTx/>
              <a:buNone/>
            </a:pPr>
            <a:r>
              <a:rPr lang="en-US" altLang="en-US" sz="2400" dirty="0">
                <a:solidFill>
                  <a:schemeClr val="bg1"/>
                </a:solidFill>
                <a:latin typeface="Trebuchet MS" panose="020B0603020202020204" pitchFamily="34" charset="0"/>
              </a:rPr>
              <a:t>15 May – Nominations due to NGAUS</a:t>
            </a:r>
          </a:p>
          <a:p>
            <a:pPr eaLnBrk="1" hangingPunct="1">
              <a:lnSpc>
                <a:spcPct val="150000"/>
              </a:lnSpc>
              <a:buFontTx/>
              <a:buNone/>
            </a:pPr>
            <a:r>
              <a:rPr lang="en-US" altLang="en-US" sz="2400" dirty="0">
                <a:solidFill>
                  <a:schemeClr val="bg1"/>
                </a:solidFill>
                <a:latin typeface="Trebuchet MS" panose="020B0603020202020204" pitchFamily="34" charset="0"/>
              </a:rPr>
              <a:t>June or July – Awards Committee meeting (teleconference)</a:t>
            </a:r>
          </a:p>
          <a:p>
            <a:pPr eaLnBrk="1" hangingPunct="1">
              <a:lnSpc>
                <a:spcPct val="150000"/>
              </a:lnSpc>
              <a:buFontTx/>
              <a:buNone/>
            </a:pPr>
            <a:r>
              <a:rPr lang="en-US" altLang="en-US" sz="2400" dirty="0">
                <a:solidFill>
                  <a:schemeClr val="bg1"/>
                </a:solidFill>
                <a:latin typeface="Trebuchet MS" panose="020B0603020202020204" pitchFamily="34" charset="0"/>
              </a:rPr>
              <a:t>16 July – Board meeting</a:t>
            </a:r>
          </a:p>
          <a:p>
            <a:pPr eaLnBrk="1" hangingPunct="1">
              <a:lnSpc>
                <a:spcPct val="150000"/>
              </a:lnSpc>
              <a:buFontTx/>
              <a:buNone/>
            </a:pPr>
            <a:r>
              <a:rPr lang="en-US" altLang="en-US" sz="2400" dirty="0">
                <a:solidFill>
                  <a:schemeClr val="bg1"/>
                </a:solidFill>
                <a:latin typeface="Trebuchet MS" panose="020B0603020202020204" pitchFamily="34" charset="0"/>
              </a:rPr>
              <a:t>19 July – Notify states once list is approved</a:t>
            </a:r>
          </a:p>
          <a:p>
            <a:pPr eaLnBrk="1" hangingPunct="1">
              <a:lnSpc>
                <a:spcPct val="150000"/>
              </a:lnSpc>
              <a:buFontTx/>
              <a:buNone/>
            </a:pPr>
            <a:endParaRPr lang="en-US" altLang="en-US" sz="2400" dirty="0">
              <a:solidFill>
                <a:schemeClr val="bg1"/>
              </a:solidFill>
              <a:latin typeface="Trebuchet MS" panose="020B0603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EC3D168-2DED-4773-B7CC-2AC7F0ACC6FA}"/>
              </a:ext>
            </a:extLst>
          </p:cNvPr>
          <p:cNvSpPr>
            <a:spLocks noGrp="1" noChangeArrowheads="1"/>
          </p:cNvSpPr>
          <p:nvPr>
            <p:ph type="title" idx="4294967295"/>
          </p:nvPr>
        </p:nvSpPr>
        <p:spPr>
          <a:xfrm>
            <a:off x="1981200" y="82550"/>
            <a:ext cx="8229600" cy="1143000"/>
          </a:xfrm>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6147" name="Rectangle 3">
            <a:extLst>
              <a:ext uri="{FF2B5EF4-FFF2-40B4-BE49-F238E27FC236}">
                <a16:creationId xmlns:a16="http://schemas.microsoft.com/office/drawing/2014/main" id="{7E01766A-C206-48F8-B673-D45F61BC67B3}"/>
              </a:ext>
            </a:extLst>
          </p:cNvPr>
          <p:cNvSpPr>
            <a:spLocks noGrp="1" noChangeArrowheads="1"/>
          </p:cNvSpPr>
          <p:nvPr>
            <p:ph type="body" idx="4294967295"/>
          </p:nvPr>
        </p:nvSpPr>
        <p:spPr>
          <a:xfrm>
            <a:off x="1905000" y="1225551"/>
            <a:ext cx="8229600" cy="3687763"/>
          </a:xfrm>
        </p:spPr>
        <p:txBody>
          <a:bodyPr>
            <a:normAutofit/>
          </a:bodyPr>
          <a:lstStyle/>
          <a:p>
            <a:pPr marL="0" indent="0" algn="ctr">
              <a:buNone/>
            </a:pPr>
            <a:r>
              <a:rPr lang="en-US" altLang="en-US" sz="2400" b="1" u="sng" dirty="0">
                <a:solidFill>
                  <a:schemeClr val="bg1"/>
                </a:solidFill>
                <a:latin typeface="Trebuchet MS" panose="020B0603020202020204" pitchFamily="34" charset="0"/>
              </a:rPr>
              <a:t>Harry S. Truman Award</a:t>
            </a:r>
            <a:endParaRPr lang="pt-BR" altLang="en-US" sz="2400" dirty="0">
              <a:solidFill>
                <a:schemeClr val="bg1"/>
              </a:solidFill>
              <a:latin typeface="Trebuchet MS" panose="020B0603020202020204" pitchFamily="34" charset="0"/>
            </a:endParaRPr>
          </a:p>
        </p:txBody>
      </p:sp>
      <p:pic>
        <p:nvPicPr>
          <p:cNvPr id="6148" name="Picture 2">
            <a:extLst>
              <a:ext uri="{FF2B5EF4-FFF2-40B4-BE49-F238E27FC236}">
                <a16:creationId xmlns:a16="http://schemas.microsoft.com/office/drawing/2014/main" id="{34B14D0D-EF99-40BA-B1EE-0E56FA5C774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974849"/>
            <a:ext cx="5486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3BB1441-48DB-4A4A-AA0B-E3ADD20F3028}"/>
              </a:ext>
            </a:extLst>
          </p:cNvPr>
          <p:cNvSpPr txBox="1"/>
          <p:nvPr/>
        </p:nvSpPr>
        <p:spPr>
          <a:xfrm>
            <a:off x="2514600" y="5778958"/>
            <a:ext cx="7162800" cy="830997"/>
          </a:xfrm>
          <a:prstGeom prst="rect">
            <a:avLst/>
          </a:prstGeom>
          <a:noFill/>
        </p:spPr>
        <p:txBody>
          <a:bodyPr wrap="square">
            <a:spAutoFit/>
          </a:bodyPr>
          <a:lstStyle/>
          <a:p>
            <a:pPr marL="0" indent="0" algn="ctr">
              <a:buNone/>
            </a:pPr>
            <a:r>
              <a:rPr lang="pt-BR" altLang="en-US" sz="2400" dirty="0">
                <a:solidFill>
                  <a:schemeClr val="bg1"/>
                </a:solidFill>
                <a:latin typeface="Trebuchet MS" panose="020B0603020202020204" pitchFamily="34" charset="0"/>
              </a:rPr>
              <a:t>Highest NGAUS Award (first presented in 1969) </a:t>
            </a:r>
            <a:br>
              <a:rPr lang="pt-BR" altLang="en-US" sz="2400" dirty="0">
                <a:solidFill>
                  <a:schemeClr val="bg1"/>
                </a:solidFill>
                <a:latin typeface="Trebuchet MS" panose="020B0603020202020204" pitchFamily="34" charset="0"/>
              </a:rPr>
            </a:br>
            <a:r>
              <a:rPr lang="pt-BR" altLang="en-US" sz="2400" dirty="0">
                <a:solidFill>
                  <a:schemeClr val="bg1"/>
                </a:solidFill>
                <a:latin typeface="Trebuchet MS" panose="020B0603020202020204" pitchFamily="34" charset="0"/>
              </a:rPr>
              <a:t>Top Elected Officials/Military Officers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0205B7B2-2118-4E90-B4DA-8360B5BFDE5B}"/>
              </a:ext>
            </a:extLst>
          </p:cNvPr>
          <p:cNvSpPr>
            <a:spLocks noGrp="1" noChangeArrowheads="1"/>
          </p:cNvSpPr>
          <p:nvPr>
            <p:ph type="title" idx="4294967295"/>
          </p:nvPr>
        </p:nvSpPr>
        <p:spPr>
          <a:xfrm>
            <a:off x="1981200" y="82550"/>
            <a:ext cx="8229600" cy="1143000"/>
          </a:xfrm>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7171" name="Rectangle 3">
            <a:extLst>
              <a:ext uri="{FF2B5EF4-FFF2-40B4-BE49-F238E27FC236}">
                <a16:creationId xmlns:a16="http://schemas.microsoft.com/office/drawing/2014/main" id="{3454680D-78EA-4FF9-9DA8-A6911D29AA87}"/>
              </a:ext>
            </a:extLst>
          </p:cNvPr>
          <p:cNvSpPr>
            <a:spLocks noGrp="1" noChangeArrowheads="1"/>
          </p:cNvSpPr>
          <p:nvPr>
            <p:ph type="body" idx="4294967295"/>
          </p:nvPr>
        </p:nvSpPr>
        <p:spPr>
          <a:xfrm>
            <a:off x="1905000" y="1225551"/>
            <a:ext cx="8229600" cy="3687763"/>
          </a:xfrm>
        </p:spPr>
        <p:txBody>
          <a:bodyPr>
            <a:normAutofit/>
          </a:bodyPr>
          <a:lstStyle/>
          <a:p>
            <a:pPr marL="0" indent="0" algn="ctr">
              <a:buNone/>
            </a:pPr>
            <a:r>
              <a:rPr lang="en-US" altLang="en-US" sz="2400" b="1" u="sng" dirty="0">
                <a:solidFill>
                  <a:schemeClr val="bg1"/>
                </a:solidFill>
                <a:latin typeface="Trebuchet MS" panose="020B0603020202020204" pitchFamily="34" charset="0"/>
              </a:rPr>
              <a:t>G.V. “Sonny” Montgomery Medal</a:t>
            </a:r>
          </a:p>
        </p:txBody>
      </p:sp>
      <p:pic>
        <p:nvPicPr>
          <p:cNvPr id="7172" name="Picture 1">
            <a:extLst>
              <a:ext uri="{FF2B5EF4-FFF2-40B4-BE49-F238E27FC236}">
                <a16:creationId xmlns:a16="http://schemas.microsoft.com/office/drawing/2014/main" id="{4D59C9DF-FA9C-4937-A9BC-E7EDB7EBF30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828800"/>
            <a:ext cx="3048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7B7584F2-7657-4218-A09A-26859F1B397E}"/>
              </a:ext>
            </a:extLst>
          </p:cNvPr>
          <p:cNvSpPr txBox="1"/>
          <p:nvPr/>
        </p:nvSpPr>
        <p:spPr>
          <a:xfrm>
            <a:off x="2759528" y="5826550"/>
            <a:ext cx="6672943" cy="830997"/>
          </a:xfrm>
          <a:prstGeom prst="rect">
            <a:avLst/>
          </a:prstGeom>
          <a:noFill/>
        </p:spPr>
        <p:txBody>
          <a:bodyPr wrap="square">
            <a:spAutoFit/>
          </a:bodyPr>
          <a:lstStyle/>
          <a:p>
            <a:pPr marL="0" indent="0" algn="ctr">
              <a:buNone/>
            </a:pPr>
            <a:r>
              <a:rPr lang="pt-BR" altLang="en-US" sz="2400" dirty="0">
                <a:solidFill>
                  <a:schemeClr val="bg1"/>
                </a:solidFill>
                <a:latin typeface="Trebuchet MS" panose="020B0603020202020204" pitchFamily="34" charset="0"/>
              </a:rPr>
              <a:t>Second-highest award (first presented 2004)</a:t>
            </a:r>
            <a:br>
              <a:rPr lang="pt-BR" altLang="en-US" sz="2400" dirty="0">
                <a:solidFill>
                  <a:schemeClr val="bg1"/>
                </a:solidFill>
                <a:latin typeface="Trebuchet MS" panose="020B0603020202020204" pitchFamily="34" charset="0"/>
              </a:rPr>
            </a:br>
            <a:r>
              <a:rPr lang="pt-BR" altLang="en-US" sz="2400" dirty="0">
                <a:solidFill>
                  <a:schemeClr val="bg1"/>
                </a:solidFill>
                <a:latin typeface="Trebuchet MS" panose="020B0603020202020204" pitchFamily="34" charset="0"/>
              </a:rPr>
              <a:t>Top Elected Officials/Military Officers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85A8660A-B08F-4DDA-A150-744DA8B36F52}"/>
              </a:ext>
            </a:extLst>
          </p:cNvPr>
          <p:cNvSpPr>
            <a:spLocks noGrp="1" noChangeArrowheads="1"/>
          </p:cNvSpPr>
          <p:nvPr>
            <p:ph type="title" idx="4294967295"/>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8195" name="Rectangle 3">
            <a:extLst>
              <a:ext uri="{FF2B5EF4-FFF2-40B4-BE49-F238E27FC236}">
                <a16:creationId xmlns:a16="http://schemas.microsoft.com/office/drawing/2014/main" id="{BBC0032B-528E-40C9-A952-C3212BF48AAD}"/>
              </a:ext>
            </a:extLst>
          </p:cNvPr>
          <p:cNvSpPr>
            <a:spLocks noGrp="1" noChangeArrowheads="1"/>
          </p:cNvSpPr>
          <p:nvPr>
            <p:ph type="body" idx="4294967295"/>
          </p:nvPr>
        </p:nvSpPr>
        <p:spPr>
          <a:xfrm>
            <a:off x="1981200" y="1635918"/>
            <a:ext cx="8229600" cy="1510053"/>
          </a:xfrm>
        </p:spPr>
        <p:txBody>
          <a:bodyPr>
            <a:normAutofit/>
          </a:bodyPr>
          <a:lstStyle/>
          <a:p>
            <a:pPr marL="0" indent="0" algn="ctr">
              <a:buNone/>
            </a:pPr>
            <a:r>
              <a:rPr lang="en-US" altLang="en-US" sz="2400" b="1" u="sng" dirty="0">
                <a:solidFill>
                  <a:schemeClr val="bg1"/>
                </a:solidFill>
                <a:latin typeface="Trebuchet MS" panose="020B0603020202020204" pitchFamily="34" charset="0"/>
              </a:rPr>
              <a:t>Charles Dick Medal of Merit</a:t>
            </a:r>
            <a:endParaRPr lang="en-US" altLang="en-US" sz="2400" dirty="0">
              <a:solidFill>
                <a:schemeClr val="bg1"/>
              </a:solidFill>
              <a:latin typeface="Trebuchet MS" panose="020B0603020202020204" pitchFamily="34" charset="0"/>
            </a:endParaRPr>
          </a:p>
        </p:txBody>
      </p:sp>
      <p:pic>
        <p:nvPicPr>
          <p:cNvPr id="8196" name="Picture 1">
            <a:extLst>
              <a:ext uri="{FF2B5EF4-FFF2-40B4-BE49-F238E27FC236}">
                <a16:creationId xmlns:a16="http://schemas.microsoft.com/office/drawing/2014/main" id="{4E8E82F9-8FF2-4625-B513-41CD0E15B2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14700" y="2209800"/>
            <a:ext cx="5410200"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4C2E74C-B11D-49D9-9249-C253A94473BF}"/>
              </a:ext>
            </a:extLst>
          </p:cNvPr>
          <p:cNvSpPr txBox="1"/>
          <p:nvPr/>
        </p:nvSpPr>
        <p:spPr>
          <a:xfrm>
            <a:off x="3048000" y="5378151"/>
            <a:ext cx="6096000" cy="830997"/>
          </a:xfrm>
          <a:prstGeom prst="rect">
            <a:avLst/>
          </a:prstGeom>
          <a:noFill/>
        </p:spPr>
        <p:txBody>
          <a:bodyPr wrap="square">
            <a:spAutoFit/>
          </a:bodyPr>
          <a:lstStyle/>
          <a:p>
            <a:pPr marL="0" indent="0" algn="ctr">
              <a:buNone/>
            </a:pPr>
            <a:r>
              <a:rPr lang="pt-BR" altLang="en-US" sz="2400" dirty="0">
                <a:solidFill>
                  <a:schemeClr val="bg1"/>
                </a:solidFill>
                <a:latin typeface="Trebuchet MS" panose="020B0603020202020204" pitchFamily="34" charset="0"/>
              </a:rPr>
              <a:t>(First presented in 1989) </a:t>
            </a:r>
            <a:br>
              <a:rPr lang="pt-BR" altLang="en-US" sz="2400" dirty="0">
                <a:solidFill>
                  <a:schemeClr val="bg1"/>
                </a:solidFill>
                <a:latin typeface="Trebuchet MS" panose="020B0603020202020204" pitchFamily="34" charset="0"/>
              </a:rPr>
            </a:br>
            <a:r>
              <a:rPr lang="pt-BR" altLang="en-US" sz="2400" dirty="0">
                <a:solidFill>
                  <a:schemeClr val="bg1"/>
                </a:solidFill>
                <a:latin typeface="Trebuchet MS" panose="020B0603020202020204" pitchFamily="34" charset="0"/>
              </a:rPr>
              <a:t>Elected officials (national &amp; state)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3" name="Rectangle 3">
            <a:extLst>
              <a:ext uri="{FF2B5EF4-FFF2-40B4-BE49-F238E27FC236}">
                <a16:creationId xmlns:a16="http://schemas.microsoft.com/office/drawing/2014/main" id="{A4A412CD-8AA7-47B6-9930-78D2F2711AEE}"/>
              </a:ext>
            </a:extLst>
          </p:cNvPr>
          <p:cNvSpPr>
            <a:spLocks noGrp="1" noChangeArrowheads="1"/>
          </p:cNvSpPr>
          <p:nvPr>
            <p:ph type="body" idx="4294967295"/>
          </p:nvPr>
        </p:nvSpPr>
        <p:spPr>
          <a:xfrm>
            <a:off x="1981200" y="1225550"/>
            <a:ext cx="8229600" cy="965725"/>
          </a:xfrm>
        </p:spPr>
        <p:txBody>
          <a:bodyPr>
            <a:normAutofit/>
          </a:bodyPr>
          <a:lstStyle/>
          <a:p>
            <a:pPr marL="0" indent="0" algn="ctr">
              <a:buNone/>
              <a:defRPr/>
            </a:pPr>
            <a:r>
              <a:rPr lang="en-US" sz="2400" b="1" u="sng" dirty="0">
                <a:solidFill>
                  <a:schemeClr val="bg1"/>
                </a:solidFill>
                <a:latin typeface="Trebuchet MS" panose="020B0603020202020204" pitchFamily="34" charset="0"/>
              </a:rPr>
              <a:t>Patrick Henry Award</a:t>
            </a:r>
            <a:endParaRPr lang="en-US" sz="2400" dirty="0">
              <a:solidFill>
                <a:schemeClr val="bg1"/>
              </a:solidFill>
              <a:latin typeface="Trebuchet MS" panose="020B0603020202020204" pitchFamily="34" charset="0"/>
            </a:endParaRPr>
          </a:p>
          <a:p>
            <a:pPr>
              <a:defRPr/>
            </a:pPr>
            <a:endParaRPr lang="en-US" sz="2400" dirty="0">
              <a:solidFill>
                <a:schemeClr val="bg1"/>
              </a:solidFill>
              <a:latin typeface="Trebuchet MS" panose="020B0603020202020204" pitchFamily="34" charset="0"/>
            </a:endParaRPr>
          </a:p>
        </p:txBody>
      </p:sp>
      <p:pic>
        <p:nvPicPr>
          <p:cNvPr id="9220" name="Picture 1">
            <a:extLst>
              <a:ext uri="{FF2B5EF4-FFF2-40B4-BE49-F238E27FC236}">
                <a16:creationId xmlns:a16="http://schemas.microsoft.com/office/drawing/2014/main" id="{7B489B98-ABA9-43FC-B440-B6610D2E7712}"/>
              </a:ext>
            </a:extLst>
          </p:cNvPr>
          <p:cNvPicPr>
            <a:picLocks noChangeAspect="1"/>
          </p:cNvPicPr>
          <p:nvPr/>
        </p:nvPicPr>
        <p:blipFill rotWithShape="1">
          <a:blip r:embed="rId3">
            <a:extLst>
              <a:ext uri="{28A0092B-C50C-407E-A947-70E740481C1C}">
                <a14:useLocalDpi xmlns:a14="http://schemas.microsoft.com/office/drawing/2010/main" val="0"/>
              </a:ext>
            </a:extLst>
          </a:blip>
          <a:srcRect l="5677" t="6348" r="6411" b="3688"/>
          <a:stretch/>
        </p:blipFill>
        <p:spPr bwMode="auto">
          <a:xfrm>
            <a:off x="4789714" y="1839685"/>
            <a:ext cx="2612571" cy="3341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689EED74-CF37-45A9-8685-3E08D311BBFF}"/>
              </a:ext>
            </a:extLst>
          </p:cNvPr>
          <p:cNvSpPr txBox="1">
            <a:spLocks noChangeArrowheads="1"/>
          </p:cNvSpPr>
          <p:nvPr/>
        </p:nvSpPr>
        <p:spPr>
          <a:xfrm>
            <a:off x="1981200" y="8255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7" name="TextBox 6">
            <a:extLst>
              <a:ext uri="{FF2B5EF4-FFF2-40B4-BE49-F238E27FC236}">
                <a16:creationId xmlns:a16="http://schemas.microsoft.com/office/drawing/2014/main" id="{6E198DD3-C47D-4AD9-BF7D-CBBACE2B2376}"/>
              </a:ext>
            </a:extLst>
          </p:cNvPr>
          <p:cNvSpPr txBox="1"/>
          <p:nvPr/>
        </p:nvSpPr>
        <p:spPr>
          <a:xfrm>
            <a:off x="3048000" y="5351304"/>
            <a:ext cx="6096000" cy="1200329"/>
          </a:xfrm>
          <a:prstGeom prst="rect">
            <a:avLst/>
          </a:prstGeom>
          <a:noFill/>
        </p:spPr>
        <p:txBody>
          <a:bodyPr wrap="square">
            <a:spAutoFit/>
          </a:bodyPr>
          <a:lstStyle/>
          <a:p>
            <a:pPr marL="0" indent="0" algn="ctr">
              <a:buNone/>
              <a:defRPr/>
            </a:pPr>
            <a:r>
              <a:rPr lang="pt-BR" altLang="en-US" sz="2400" dirty="0">
                <a:solidFill>
                  <a:schemeClr val="bg1"/>
                </a:solidFill>
                <a:latin typeface="Trebuchet MS" panose="020B0603020202020204" pitchFamily="34" charset="0"/>
              </a:rPr>
              <a:t>(First presented in 1989) </a:t>
            </a:r>
            <a:br>
              <a:rPr lang="pt-BR" altLang="en-US" sz="2400" dirty="0">
                <a:solidFill>
                  <a:schemeClr val="bg1"/>
                </a:solidFill>
                <a:latin typeface="Trebuchet MS" panose="020B0603020202020204" pitchFamily="34" charset="0"/>
              </a:rPr>
            </a:br>
            <a:r>
              <a:rPr lang="pt-BR" altLang="en-US" sz="2400" dirty="0">
                <a:solidFill>
                  <a:schemeClr val="bg1"/>
                </a:solidFill>
                <a:latin typeface="Trebuchet MS" panose="020B0603020202020204" pitchFamily="34" charset="0"/>
              </a:rPr>
              <a:t>Elected officials (state &amp; local) </a:t>
            </a:r>
            <a:br>
              <a:rPr lang="pt-BR" altLang="en-US" sz="2400" dirty="0">
                <a:solidFill>
                  <a:schemeClr val="bg1"/>
                </a:solidFill>
                <a:latin typeface="Trebuchet MS" panose="020B0603020202020204" pitchFamily="34" charset="0"/>
              </a:rPr>
            </a:br>
            <a:r>
              <a:rPr lang="pt-BR" altLang="en-US" sz="2400" dirty="0">
                <a:solidFill>
                  <a:schemeClr val="bg1"/>
                </a:solidFill>
                <a:latin typeface="Trebuchet MS" panose="020B0603020202020204" pitchFamily="34" charset="0"/>
              </a:rPr>
              <a:t>Staffers &amp; other civic leaders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1" y="658808"/>
            <a:ext cx="12191999" cy="6069888"/>
          </a:xfrm>
          <a:prstGeom prst="rect">
            <a:avLst/>
          </a:prstGeom>
          <a:noFill/>
        </p:spPr>
        <p:txBody>
          <a:bodyPr wrap="square" lIns="457200" tIns="182880" rIns="457200" bIns="182880" rtlCol="0" anchor="t" anchorCtr="0">
            <a:noAutofit/>
          </a:bodyPr>
          <a:lstStyle/>
          <a:p>
            <a:pPr marL="182880">
              <a:buSzPct val="100000"/>
              <a:tabLst>
                <a:tab pos="228600" algn="l"/>
              </a:tabLst>
              <a:defRPr/>
            </a:pPr>
            <a:r>
              <a:rPr lang="en-US" sz="2000" b="1"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Authorizations</a:t>
            </a:r>
          </a:p>
          <a:p>
            <a:pPr marL="457200" indent="-274320">
              <a:buSzPct val="100000"/>
              <a:buFont typeface="Arial" panose="020B0604020202020204" pitchFamily="34" charset="0"/>
              <a:buChar char="•"/>
              <a:tabLst>
                <a:tab pos="228600" algn="l"/>
              </a:tabLst>
              <a:defRPr/>
            </a:pPr>
            <a:r>
              <a:rPr lang="en-US" sz="20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S.1605 – National Defense Authorization Act for Fiscal Year 2022</a:t>
            </a:r>
          </a:p>
          <a:p>
            <a:pPr marL="914400" lvl="1" indent="-274320">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President signed into law on 27 December 2021</a:t>
            </a:r>
          </a:p>
          <a:p>
            <a:pPr marL="914400" lvl="1" indent="-274320">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Authorizes $950.0M total NGREA </a:t>
            </a:r>
          </a:p>
          <a:p>
            <a:pPr marL="914400" lvl="1" indent="-274320">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Authorizes all unfunded priorities requested by the Chief, National Guard Bureau</a:t>
            </a:r>
          </a:p>
          <a:p>
            <a:pPr marL="914400" lvl="1" indent="-274320">
              <a:buSzPct val="100000"/>
              <a:buFont typeface="Arial" panose="020B0604020202020204" pitchFamily="34" charset="0"/>
              <a:buChar char="•"/>
              <a:tabLst>
                <a:tab pos="228600" algn="l"/>
              </a:tabLst>
              <a:defRPr/>
            </a:pPr>
            <a:endParaRPr lang="en-US" sz="2000" b="1"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182880">
              <a:buSzPct val="100000"/>
              <a:tabLst>
                <a:tab pos="228600" algn="l"/>
              </a:tabLst>
              <a:defRPr/>
            </a:pPr>
            <a:r>
              <a:rPr lang="en-US" sz="2000" b="1"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Appropriations</a:t>
            </a:r>
          </a:p>
          <a:p>
            <a:pPr marL="457200" indent="-274320">
              <a:buSzPct val="100000"/>
              <a:buFont typeface="Arial" panose="020B0604020202020204" pitchFamily="34" charset="0"/>
              <a:buChar char="•"/>
              <a:tabLst>
                <a:tab pos="228600" algn="l"/>
              </a:tabLst>
              <a:defRPr/>
            </a:pPr>
            <a:r>
              <a:rPr lang="en-US" sz="20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H.R.4432 - Department of Defense Appropriations Bill, 2022 </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$950M total NGREA; </a:t>
            </a:r>
            <a:r>
              <a:rPr lang="en-US" sz="2000" b="1"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$285M </a:t>
            </a: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for the ARNG, </a:t>
            </a:r>
            <a:r>
              <a:rPr lang="en-US" sz="2000" b="1"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$285M </a:t>
            </a: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for the ANG</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Introduced in the House on 15 July</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Next Step: Considered by the full House</a:t>
            </a:r>
          </a:p>
          <a:p>
            <a:pPr marL="457200" indent="-274320">
              <a:buSzPct val="100000"/>
              <a:buFont typeface="Arial" panose="020B0604020202020204" pitchFamily="34" charset="0"/>
              <a:buChar char="•"/>
              <a:tabLst>
                <a:tab pos="228600" algn="l"/>
              </a:tabLst>
              <a:defRPr/>
            </a:pPr>
            <a:r>
              <a:rPr lang="en-US" sz="20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H.R.4432 - Department of Defense Appropriations Bill, 2022 </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$1.45B total NGREA; </a:t>
            </a:r>
            <a:r>
              <a:rPr lang="en-US" sz="2000" b="1"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$435M </a:t>
            </a: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for the ARNG, </a:t>
            </a:r>
            <a:r>
              <a:rPr lang="en-US" sz="2000" b="1"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$435M </a:t>
            </a: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for the ANG</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Introduced in the Senate on 20 October</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Next Step: Considered by the full Senate</a:t>
            </a:r>
          </a:p>
          <a:p>
            <a:pPr marL="457200" indent="-274320">
              <a:buSzPct val="100000"/>
              <a:buFont typeface="Arial" panose="020B0604020202020204" pitchFamily="34" charset="0"/>
              <a:buChar char="•"/>
              <a:tabLst>
                <a:tab pos="228600" algn="l"/>
              </a:tabLst>
              <a:defRPr/>
            </a:pPr>
            <a:r>
              <a:rPr lang="en-US" sz="20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rPr>
              <a:t>H.R.6119 – Continuing Resolution </a:t>
            </a:r>
          </a:p>
          <a:p>
            <a:pPr marL="914400" lvl="1" indent="-274320">
              <a:buSzPct val="100000"/>
              <a:buFont typeface="Arial" panose="020B0604020202020204" pitchFamily="34" charset="0"/>
              <a:buChar char="•"/>
              <a:tabLst>
                <a:tab pos="228600" algn="l"/>
              </a:tabLst>
              <a:defRPr/>
            </a:pPr>
            <a:r>
              <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Provides stopgap funding for the Federal Government until 18 February 2022</a:t>
            </a:r>
          </a:p>
          <a:p>
            <a:pPr marL="914400" lvl="1" indent="-274320">
              <a:buSzPct val="100000"/>
              <a:buFont typeface="Arial" panose="020B0604020202020204" pitchFamily="34" charset="0"/>
              <a:buChar char="•"/>
              <a:tabLst>
                <a:tab pos="228600" algn="l"/>
              </a:tabLst>
              <a:defRPr/>
            </a:pPr>
            <a:endPar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914400" lvl="1" indent="-274320">
              <a:buSzPct val="100000"/>
              <a:buFont typeface="Arial" panose="020B0604020202020204" pitchFamily="34" charset="0"/>
              <a:buChar char="•"/>
              <a:tabLst>
                <a:tab pos="228600" algn="l"/>
              </a:tabLst>
              <a:defRPr/>
            </a:pPr>
            <a:endParaRPr lang="en-US" sz="2000" dirty="0">
              <a:solidFill>
                <a:srgbClr val="FFFFFF"/>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640080" lvl="1">
              <a:buSzPct val="100000"/>
              <a:tabLst>
                <a:tab pos="228600" algn="l"/>
              </a:tabLst>
              <a:defRPr/>
            </a:pPr>
            <a:endParaRPr lang="en-US" sz="1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p:txBody>
      </p:sp>
      <p:sp>
        <p:nvSpPr>
          <p:cNvPr id="6" name="Title 1">
            <a:extLst>
              <a:ext uri="{FF2B5EF4-FFF2-40B4-BE49-F238E27FC236}">
                <a16:creationId xmlns:a16="http://schemas.microsoft.com/office/drawing/2014/main" id="{E1974BE8-D891-4216-B2DB-475C811F4C2C}"/>
              </a:ext>
            </a:extLst>
          </p:cNvPr>
          <p:cNvSpPr txBox="1">
            <a:spLocks/>
          </p:cNvSpPr>
          <p:nvPr/>
        </p:nvSpPr>
        <p:spPr>
          <a:xfrm>
            <a:off x="0" y="357582"/>
            <a:ext cx="12191999"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Legislative Update</a:t>
            </a:r>
            <a:endParaRPr lang="en-US" sz="1950" b="1" i="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88506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1EC4740B-EC2F-453F-87DD-53FA43541A17}"/>
              </a:ext>
            </a:extLst>
          </p:cNvPr>
          <p:cNvSpPr>
            <a:spLocks noGrp="1" noChangeArrowheads="1"/>
          </p:cNvSpPr>
          <p:nvPr>
            <p:ph type="title" idx="4294967295"/>
          </p:nvPr>
        </p:nvSpPr>
        <p:spPr/>
        <p:txBody>
          <a:bodyPr/>
          <a:lstStyle/>
          <a:p>
            <a:pPr eaLnBrk="1" hangingPunct="1"/>
            <a:br>
              <a:rPr lang="en-US" altLang="en-US" sz="4000"/>
            </a:br>
            <a:endParaRPr lang="en-US" altLang="en-US" sz="4000"/>
          </a:p>
        </p:txBody>
      </p:sp>
      <p:sp>
        <p:nvSpPr>
          <p:cNvPr id="10243" name="Rectangle 3">
            <a:extLst>
              <a:ext uri="{FF2B5EF4-FFF2-40B4-BE49-F238E27FC236}">
                <a16:creationId xmlns:a16="http://schemas.microsoft.com/office/drawing/2014/main" id="{7D4B470A-4646-4E98-A09B-A728B3D04CD1}"/>
              </a:ext>
            </a:extLst>
          </p:cNvPr>
          <p:cNvSpPr>
            <a:spLocks noGrp="1" noChangeArrowheads="1"/>
          </p:cNvSpPr>
          <p:nvPr>
            <p:ph type="body" idx="4294967295"/>
          </p:nvPr>
        </p:nvSpPr>
        <p:spPr>
          <a:xfrm>
            <a:off x="1981200" y="1371601"/>
            <a:ext cx="8229600" cy="1001485"/>
          </a:xfrm>
        </p:spPr>
        <p:txBody>
          <a:bodyPr>
            <a:normAutofit/>
          </a:bodyPr>
          <a:lstStyle/>
          <a:p>
            <a:pPr marL="0" indent="0" algn="ctr">
              <a:buNone/>
              <a:defRPr/>
            </a:pPr>
            <a:r>
              <a:rPr lang="en-US" sz="2400" b="1" u="sng" dirty="0">
                <a:solidFill>
                  <a:schemeClr val="bg1"/>
                </a:solidFill>
                <a:latin typeface="Trebuchet MS" panose="020B0603020202020204" pitchFamily="34" charset="0"/>
              </a:rPr>
              <a:t>Distinguished Service Medal</a:t>
            </a:r>
            <a:br>
              <a:rPr lang="en-US" sz="2400" dirty="0">
                <a:solidFill>
                  <a:schemeClr val="bg1"/>
                </a:solidFill>
                <a:latin typeface="Trebuchet MS" panose="020B0603020202020204" pitchFamily="34" charset="0"/>
              </a:rPr>
            </a:br>
            <a:endParaRPr lang="en-US" sz="2400" dirty="0">
              <a:solidFill>
                <a:schemeClr val="bg1"/>
              </a:solidFill>
              <a:latin typeface="Trebuchet MS" panose="020B0603020202020204" pitchFamily="34" charset="0"/>
            </a:endParaRPr>
          </a:p>
          <a:p>
            <a:pPr marL="0" indent="0">
              <a:buNone/>
              <a:defRPr/>
            </a:pPr>
            <a:endParaRPr lang="en-US" sz="2400" dirty="0">
              <a:solidFill>
                <a:schemeClr val="bg1"/>
              </a:solidFill>
              <a:latin typeface="Trebuchet MS" panose="020B0603020202020204" pitchFamily="34" charset="0"/>
            </a:endParaRPr>
          </a:p>
        </p:txBody>
      </p:sp>
      <p:pic>
        <p:nvPicPr>
          <p:cNvPr id="10244" name="Picture 1">
            <a:extLst>
              <a:ext uri="{FF2B5EF4-FFF2-40B4-BE49-F238E27FC236}">
                <a16:creationId xmlns:a16="http://schemas.microsoft.com/office/drawing/2014/main" id="{B1060662-10D9-4A11-9751-CB60240C65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901824"/>
            <a:ext cx="15240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B59EDBED-EAF1-4F87-82B1-2575B9A8B060}"/>
              </a:ext>
            </a:extLst>
          </p:cNvPr>
          <p:cNvSpPr txBox="1">
            <a:spLocks noChangeArrowheads="1"/>
          </p:cNvSpPr>
          <p:nvPr/>
        </p:nvSpPr>
        <p:spPr>
          <a:xfrm>
            <a:off x="1981200" y="8255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8" name="TextBox 7">
            <a:extLst>
              <a:ext uri="{FF2B5EF4-FFF2-40B4-BE49-F238E27FC236}">
                <a16:creationId xmlns:a16="http://schemas.microsoft.com/office/drawing/2014/main" id="{1B4655E2-6F12-420A-8F1C-5C2979740593}"/>
              </a:ext>
            </a:extLst>
          </p:cNvPr>
          <p:cNvSpPr txBox="1"/>
          <p:nvPr/>
        </p:nvSpPr>
        <p:spPr>
          <a:xfrm>
            <a:off x="2204357" y="5632220"/>
            <a:ext cx="7783286" cy="830997"/>
          </a:xfrm>
          <a:prstGeom prst="rect">
            <a:avLst/>
          </a:prstGeom>
          <a:noFill/>
        </p:spPr>
        <p:txBody>
          <a:bodyPr wrap="square">
            <a:spAutoFit/>
          </a:bodyPr>
          <a:lstStyle/>
          <a:p>
            <a:pPr algn="ctr"/>
            <a:r>
              <a:rPr lang="en-US" sz="2400" dirty="0">
                <a:solidFill>
                  <a:schemeClr val="bg1"/>
                </a:solidFill>
                <a:latin typeface="Trebuchet MS" panose="020B0603020202020204" pitchFamily="34" charset="0"/>
              </a:rPr>
              <a:t>Oldest award (1950)</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Outstanding service by a Guardsman or Guard civilian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266" name="Rectangle 1">
            <a:extLst>
              <a:ext uri="{FF2B5EF4-FFF2-40B4-BE49-F238E27FC236}">
                <a16:creationId xmlns:a16="http://schemas.microsoft.com/office/drawing/2014/main" id="{FCE05E90-0A81-44B1-AF57-01F8C5786909}"/>
              </a:ext>
            </a:extLst>
          </p:cNvPr>
          <p:cNvSpPr>
            <a:spLocks noChangeArrowheads="1"/>
          </p:cNvSpPr>
          <p:nvPr/>
        </p:nvSpPr>
        <p:spPr bwMode="auto">
          <a:xfrm>
            <a:off x="2209799" y="1182879"/>
            <a:ext cx="77724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b="1" u="sng" dirty="0">
                <a:solidFill>
                  <a:schemeClr val="bg1"/>
                </a:solidFill>
                <a:latin typeface="Trebuchet MS" panose="020B0603020202020204" pitchFamily="34" charset="0"/>
              </a:rPr>
              <a:t>Meritorious Service Award (1972)</a:t>
            </a:r>
          </a:p>
        </p:txBody>
      </p:sp>
      <p:pic>
        <p:nvPicPr>
          <p:cNvPr id="11267" name="Picture 17">
            <a:extLst>
              <a:ext uri="{FF2B5EF4-FFF2-40B4-BE49-F238E27FC236}">
                <a16:creationId xmlns:a16="http://schemas.microsoft.com/office/drawing/2014/main" id="{3D7425F0-B221-4911-A572-91A7631042E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23592" y="1837801"/>
            <a:ext cx="2944813"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2">
            <a:extLst>
              <a:ext uri="{FF2B5EF4-FFF2-40B4-BE49-F238E27FC236}">
                <a16:creationId xmlns:a16="http://schemas.microsoft.com/office/drawing/2014/main" id="{2819FD1F-65AD-4B14-8BB9-AEF8BF4EACBB}"/>
              </a:ext>
            </a:extLst>
          </p:cNvPr>
          <p:cNvSpPr txBox="1">
            <a:spLocks noChangeArrowheads="1"/>
          </p:cNvSpPr>
          <p:nvPr/>
        </p:nvSpPr>
        <p:spPr>
          <a:xfrm>
            <a:off x="1981200" y="8255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6" name="TextBox 5">
            <a:extLst>
              <a:ext uri="{FF2B5EF4-FFF2-40B4-BE49-F238E27FC236}">
                <a16:creationId xmlns:a16="http://schemas.microsoft.com/office/drawing/2014/main" id="{35891626-3619-43DE-83B5-B54C1508D1C6}"/>
              </a:ext>
            </a:extLst>
          </p:cNvPr>
          <p:cNvSpPr txBox="1"/>
          <p:nvPr/>
        </p:nvSpPr>
        <p:spPr>
          <a:xfrm>
            <a:off x="2427511" y="5432387"/>
            <a:ext cx="7336973" cy="1132490"/>
          </a:xfrm>
          <a:prstGeom prst="rect">
            <a:avLst/>
          </a:prstGeom>
          <a:noFill/>
        </p:spPr>
        <p:txBody>
          <a:bodyPr wrap="square">
            <a:spAutoFit/>
          </a:bodyPr>
          <a:lstStyle/>
          <a:p>
            <a:pPr algn="ctr">
              <a:lnSpc>
                <a:spcPct val="150000"/>
              </a:lnSpc>
              <a:spcBef>
                <a:spcPct val="0"/>
              </a:spcBef>
              <a:buFontTx/>
              <a:buNone/>
            </a:pPr>
            <a:r>
              <a:rPr lang="en-US" altLang="en-US" sz="2400" dirty="0">
                <a:solidFill>
                  <a:schemeClr val="bg1"/>
                </a:solidFill>
                <a:latin typeface="Trebuchet MS" panose="020B0603020202020204" pitchFamily="34" charset="0"/>
              </a:rPr>
              <a:t>Step down from Distinguished Service Medal</a:t>
            </a:r>
            <a:br>
              <a:rPr lang="en-US" altLang="en-US" sz="2400" dirty="0">
                <a:solidFill>
                  <a:schemeClr val="bg1"/>
                </a:solidFill>
                <a:latin typeface="Trebuchet MS" panose="020B0603020202020204" pitchFamily="34" charset="0"/>
              </a:rPr>
            </a:br>
            <a:r>
              <a:rPr lang="en-US" altLang="en-US" sz="2400" b="1" u="sng" dirty="0">
                <a:solidFill>
                  <a:schemeClr val="bg1"/>
                </a:solidFill>
                <a:latin typeface="Trebuchet MS" panose="020B0603020202020204" pitchFamily="34" charset="0"/>
              </a:rPr>
              <a:t>Meritorious Service Certificate</a:t>
            </a:r>
            <a:endParaRPr lang="en-US" altLang="en-US" sz="2400" b="1" dirty="0">
              <a:solidFill>
                <a:schemeClr val="bg1"/>
              </a:solidFill>
              <a:latin typeface="Trebuchet MS" panose="020B0603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61813BF-94AB-4FAE-9D6E-E62CA5E53ECD}"/>
              </a:ext>
            </a:extLst>
          </p:cNvPr>
          <p:cNvSpPr>
            <a:spLocks noGrp="1" noChangeArrowheads="1"/>
          </p:cNvSpPr>
          <p:nvPr>
            <p:ph type="title" idx="4294967295"/>
          </p:nvPr>
        </p:nvSpPr>
        <p:spPr/>
        <p:txBody>
          <a:bodyPr/>
          <a:lstStyle/>
          <a:p>
            <a:pPr eaLnBrk="1" hangingPunct="1"/>
            <a:br>
              <a:rPr lang="en-US" altLang="en-US"/>
            </a:br>
            <a:endParaRPr lang="en-US" altLang="en-US"/>
          </a:p>
        </p:txBody>
      </p:sp>
      <p:sp>
        <p:nvSpPr>
          <p:cNvPr id="10243" name="Rectangle 3">
            <a:extLst>
              <a:ext uri="{FF2B5EF4-FFF2-40B4-BE49-F238E27FC236}">
                <a16:creationId xmlns:a16="http://schemas.microsoft.com/office/drawing/2014/main" id="{0BD084D8-4DF9-4AAC-ACC9-D63B71F12EE4}"/>
              </a:ext>
            </a:extLst>
          </p:cNvPr>
          <p:cNvSpPr>
            <a:spLocks noGrp="1" noChangeArrowheads="1"/>
          </p:cNvSpPr>
          <p:nvPr>
            <p:ph type="body" idx="4294967295"/>
          </p:nvPr>
        </p:nvSpPr>
        <p:spPr>
          <a:xfrm>
            <a:off x="1981200" y="1225550"/>
            <a:ext cx="8229600" cy="1325563"/>
          </a:xfrm>
        </p:spPr>
        <p:txBody>
          <a:bodyPr>
            <a:normAutofit/>
          </a:bodyPr>
          <a:lstStyle/>
          <a:p>
            <a:pPr marL="0" indent="0" algn="ctr">
              <a:buNone/>
              <a:defRPr/>
            </a:pPr>
            <a:r>
              <a:rPr lang="en-US" sz="2400" b="1" u="sng" dirty="0">
                <a:solidFill>
                  <a:schemeClr val="bg1"/>
                </a:solidFill>
                <a:latin typeface="Trebuchet MS" panose="020B0603020202020204" pitchFamily="34" charset="0"/>
              </a:rPr>
              <a:t>Valley Forge Cross for Heroism (1973)</a:t>
            </a:r>
            <a:endParaRPr lang="en-US" sz="2400" dirty="0">
              <a:solidFill>
                <a:schemeClr val="bg1"/>
              </a:solidFill>
              <a:latin typeface="Trebuchet MS" panose="020B0603020202020204" pitchFamily="34" charset="0"/>
            </a:endParaRPr>
          </a:p>
          <a:p>
            <a:pPr marL="0" indent="0" algn="ctr">
              <a:buNone/>
              <a:defRPr/>
            </a:pPr>
            <a:r>
              <a:rPr lang="en-US" sz="2400" dirty="0">
                <a:solidFill>
                  <a:schemeClr val="bg1"/>
                </a:solidFill>
                <a:latin typeface="Trebuchet MS" panose="020B0603020202020204" pitchFamily="34" charset="0"/>
              </a:rPr>
              <a:t>Performing acts of heroism and lifesaving acts</a:t>
            </a:r>
          </a:p>
        </p:txBody>
      </p:sp>
      <p:pic>
        <p:nvPicPr>
          <p:cNvPr id="13316" name="Picture 1">
            <a:extLst>
              <a:ext uri="{FF2B5EF4-FFF2-40B4-BE49-F238E27FC236}">
                <a16:creationId xmlns:a16="http://schemas.microsoft.com/office/drawing/2014/main" id="{E9D09739-9FFE-49FB-BC9D-1DE8FFB3CF3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129516"/>
            <a:ext cx="16764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9241D927-985D-4004-B61A-8AEFC74B6031}"/>
              </a:ext>
            </a:extLst>
          </p:cNvPr>
          <p:cNvSpPr txBox="1">
            <a:spLocks noChangeArrowheads="1"/>
          </p:cNvSpPr>
          <p:nvPr/>
        </p:nvSpPr>
        <p:spPr>
          <a:xfrm>
            <a:off x="1981200" y="8255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7" name="TextBox 6">
            <a:extLst>
              <a:ext uri="{FF2B5EF4-FFF2-40B4-BE49-F238E27FC236}">
                <a16:creationId xmlns:a16="http://schemas.microsoft.com/office/drawing/2014/main" id="{E04AED2B-BDC4-4EF8-98F0-7C60C8A92187}"/>
              </a:ext>
            </a:extLst>
          </p:cNvPr>
          <p:cNvSpPr txBox="1"/>
          <p:nvPr/>
        </p:nvSpPr>
        <p:spPr>
          <a:xfrm>
            <a:off x="3048000" y="5803000"/>
            <a:ext cx="6096000" cy="830997"/>
          </a:xfrm>
          <a:prstGeom prst="rect">
            <a:avLst/>
          </a:prstGeom>
          <a:noFill/>
        </p:spPr>
        <p:txBody>
          <a:bodyPr wrap="square">
            <a:spAutoFit/>
          </a:bodyPr>
          <a:lstStyle/>
          <a:p>
            <a:pPr marL="0" indent="0" algn="ctr">
              <a:buNone/>
              <a:defRPr/>
            </a:pPr>
            <a:r>
              <a:rPr lang="en-US" sz="2400" b="1" u="sng" dirty="0">
                <a:solidFill>
                  <a:schemeClr val="bg1"/>
                </a:solidFill>
                <a:latin typeface="Trebuchet MS" panose="020B0603020202020204" pitchFamily="34" charset="0"/>
              </a:rPr>
              <a:t>Valley Forge Certificate</a:t>
            </a:r>
            <a:endParaRPr lang="en-US" sz="2400" dirty="0">
              <a:solidFill>
                <a:schemeClr val="bg1"/>
              </a:solidFill>
              <a:latin typeface="Trebuchet MS" panose="020B0603020202020204" pitchFamily="34" charset="0"/>
            </a:endParaRPr>
          </a:p>
          <a:p>
            <a:pPr marL="0" indent="0" algn="ctr">
              <a:buNone/>
              <a:defRPr/>
            </a:pPr>
            <a:r>
              <a:rPr lang="en-US" sz="2400" dirty="0">
                <a:solidFill>
                  <a:schemeClr val="bg1"/>
                </a:solidFill>
                <a:latin typeface="Trebuchet MS" panose="020B0603020202020204" pitchFamily="34" charset="0"/>
              </a:rPr>
              <a:t>Non-life threatening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96501C4-BE3A-4000-A332-ADC816A89F32}"/>
              </a:ext>
            </a:extLst>
          </p:cNvPr>
          <p:cNvSpPr>
            <a:spLocks noGrp="1" noChangeArrowheads="1"/>
          </p:cNvSpPr>
          <p:nvPr>
            <p:ph type="title" idx="4294967295"/>
          </p:nvPr>
        </p:nvSpPr>
        <p:spPr/>
        <p:txBody>
          <a:bodyPr/>
          <a:lstStyle/>
          <a:p>
            <a:pPr eaLnBrk="1" hangingPunct="1"/>
            <a:br>
              <a:rPr lang="en-US" altLang="en-US"/>
            </a:br>
            <a:endParaRPr lang="en-US" altLang="en-US"/>
          </a:p>
        </p:txBody>
      </p:sp>
      <p:sp>
        <p:nvSpPr>
          <p:cNvPr id="18435" name="Rectangle 3">
            <a:extLst>
              <a:ext uri="{FF2B5EF4-FFF2-40B4-BE49-F238E27FC236}">
                <a16:creationId xmlns:a16="http://schemas.microsoft.com/office/drawing/2014/main" id="{CE43BEE4-2117-469E-88F1-D7303F9EDB7E}"/>
              </a:ext>
            </a:extLst>
          </p:cNvPr>
          <p:cNvSpPr>
            <a:spLocks noGrp="1" noChangeArrowheads="1"/>
          </p:cNvSpPr>
          <p:nvPr>
            <p:ph type="body" idx="4294967295"/>
          </p:nvPr>
        </p:nvSpPr>
        <p:spPr>
          <a:xfrm>
            <a:off x="1981200" y="1225550"/>
            <a:ext cx="8229600" cy="5303838"/>
          </a:xfrm>
        </p:spPr>
        <p:txBody>
          <a:bodyPr>
            <a:noAutofit/>
          </a:bodyPr>
          <a:lstStyle/>
          <a:p>
            <a:pPr marL="0" indent="0" algn="ctr">
              <a:buNone/>
              <a:defRPr/>
            </a:pPr>
            <a:r>
              <a:rPr lang="en-US" altLang="en-US" sz="2400" b="1" u="sng" dirty="0">
                <a:solidFill>
                  <a:schemeClr val="bg1"/>
                </a:solidFill>
                <a:latin typeface="Trebuchet MS" panose="020B0603020202020204" pitchFamily="34" charset="0"/>
              </a:rPr>
              <a:t>Garde </a:t>
            </a:r>
            <a:r>
              <a:rPr lang="en-US" altLang="en-US" sz="2400" b="1" u="sng" dirty="0" err="1">
                <a:solidFill>
                  <a:schemeClr val="bg1"/>
                </a:solidFill>
                <a:latin typeface="Trebuchet MS" panose="020B0603020202020204" pitchFamily="34" charset="0"/>
              </a:rPr>
              <a:t>Nationale</a:t>
            </a:r>
            <a:r>
              <a:rPr lang="en-US" altLang="en-US" sz="2400" b="1" u="sng" dirty="0">
                <a:solidFill>
                  <a:schemeClr val="bg1"/>
                </a:solidFill>
                <a:latin typeface="Trebuchet MS" panose="020B0603020202020204" pitchFamily="34" charset="0"/>
              </a:rPr>
              <a:t> Trophy (1989)</a:t>
            </a:r>
            <a:endParaRPr lang="en-US" altLang="en-US" sz="2400" dirty="0">
              <a:solidFill>
                <a:schemeClr val="bg1"/>
              </a:solidFill>
              <a:latin typeface="Trebuchet MS" panose="020B0603020202020204" pitchFamily="34" charset="0"/>
            </a:endParaRPr>
          </a:p>
          <a:p>
            <a:pPr marL="0" indent="0" algn="ctr">
              <a:buNone/>
              <a:defRPr/>
            </a:pPr>
            <a:r>
              <a:rPr lang="en-US" altLang="en-US" sz="2400" dirty="0">
                <a:solidFill>
                  <a:schemeClr val="bg1"/>
                </a:solidFill>
                <a:latin typeface="Trebuchet MS" panose="020B0603020202020204" pitchFamily="34" charset="0"/>
              </a:rPr>
              <a:t>Significant achievement in civilian endeavors</a:t>
            </a:r>
          </a:p>
          <a:p>
            <a:pPr marL="0" indent="0" algn="ctr">
              <a:buNone/>
              <a:defRPr/>
            </a:pPr>
            <a:endParaRPr lang="en-US" altLang="en-US" sz="2400" dirty="0">
              <a:solidFill>
                <a:schemeClr val="bg1"/>
              </a:solidFill>
              <a:latin typeface="Trebuchet MS" panose="020B0603020202020204" pitchFamily="34" charset="0"/>
            </a:endParaRPr>
          </a:p>
          <a:p>
            <a:pPr marL="0" indent="0" algn="ctr">
              <a:buNone/>
              <a:defRPr/>
            </a:pPr>
            <a:r>
              <a:rPr lang="en-US" altLang="en-US" sz="2400" b="1" u="sng" dirty="0">
                <a:solidFill>
                  <a:schemeClr val="bg1"/>
                </a:solidFill>
                <a:latin typeface="Trebuchet MS" panose="020B0603020202020204" pitchFamily="34" charset="0"/>
              </a:rPr>
              <a:t>Theodore Roosevelt Leadership Award </a:t>
            </a:r>
            <a:br>
              <a:rPr lang="en-US" altLang="en-US" sz="2400" b="1" u="sng" dirty="0">
                <a:solidFill>
                  <a:schemeClr val="bg1"/>
                </a:solidFill>
                <a:latin typeface="Trebuchet MS" panose="020B0603020202020204" pitchFamily="34" charset="0"/>
              </a:rPr>
            </a:br>
            <a:r>
              <a:rPr lang="en-US" altLang="en-US" sz="2400" b="1" u="sng" dirty="0">
                <a:solidFill>
                  <a:schemeClr val="bg1"/>
                </a:solidFill>
                <a:latin typeface="Trebuchet MS" panose="020B0603020202020204" pitchFamily="34" charset="0"/>
              </a:rPr>
              <a:t>for Company Grade Officers (2006)</a:t>
            </a:r>
            <a:endParaRPr lang="en-US" sz="2400" dirty="0">
              <a:solidFill>
                <a:schemeClr val="bg1"/>
              </a:solidFill>
              <a:latin typeface="Trebuchet MS" panose="020B0603020202020204" pitchFamily="34" charset="0"/>
            </a:endParaRPr>
          </a:p>
          <a:p>
            <a:pPr marL="0" indent="0" algn="ctr">
              <a:buNone/>
              <a:defRPr/>
            </a:pPr>
            <a:r>
              <a:rPr lang="en-US" sz="2400" dirty="0">
                <a:solidFill>
                  <a:schemeClr val="bg1"/>
                </a:solidFill>
                <a:latin typeface="Trebuchet MS" panose="020B0603020202020204" pitchFamily="34" charset="0"/>
              </a:rPr>
              <a:t>State, territory or D.C. may submit no more than </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one ANG and one ARNG nomination each year</a:t>
            </a:r>
          </a:p>
          <a:p>
            <a:pPr marL="0" indent="0">
              <a:buNone/>
              <a:defRPr/>
            </a:pPr>
            <a:endParaRPr lang="en-US" sz="2400" dirty="0">
              <a:solidFill>
                <a:schemeClr val="bg1"/>
              </a:solidFill>
              <a:latin typeface="Trebuchet MS" panose="020B0603020202020204" pitchFamily="34" charset="0"/>
            </a:endParaRPr>
          </a:p>
          <a:p>
            <a:pPr marL="0" indent="0" algn="ctr">
              <a:buNone/>
              <a:defRPr/>
            </a:pPr>
            <a:r>
              <a:rPr lang="en-US" sz="2400" b="1" u="sng" dirty="0">
                <a:solidFill>
                  <a:schemeClr val="bg1"/>
                </a:solidFill>
                <a:latin typeface="Trebuchet MS" panose="020B0603020202020204" pitchFamily="34" charset="0"/>
              </a:rPr>
              <a:t>Eagle Rising Award for Warrant Officers (2011)</a:t>
            </a:r>
            <a:endParaRPr lang="en-US" sz="2400" b="1" dirty="0">
              <a:solidFill>
                <a:schemeClr val="bg1"/>
              </a:solidFill>
              <a:latin typeface="Trebuchet MS" panose="020B0603020202020204" pitchFamily="34" charset="0"/>
            </a:endParaRPr>
          </a:p>
          <a:p>
            <a:pPr marL="0" indent="0" algn="ctr">
              <a:buNone/>
              <a:defRPr/>
            </a:pPr>
            <a:r>
              <a:rPr lang="en-US" sz="2400" dirty="0">
                <a:solidFill>
                  <a:schemeClr val="bg1"/>
                </a:solidFill>
                <a:latin typeface="Trebuchet MS" panose="020B0603020202020204" pitchFamily="34" charset="0"/>
              </a:rPr>
              <a:t>Nominees must be WO1-CW3</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State, territory or D.C. may submit no more than </a:t>
            </a:r>
            <a:br>
              <a:rPr lang="en-US" sz="2400" dirty="0">
                <a:solidFill>
                  <a:schemeClr val="bg1"/>
                </a:solidFill>
                <a:latin typeface="Trebuchet MS" panose="020B0603020202020204" pitchFamily="34" charset="0"/>
              </a:rPr>
            </a:br>
            <a:r>
              <a:rPr lang="en-US" sz="2400" dirty="0">
                <a:solidFill>
                  <a:schemeClr val="bg1"/>
                </a:solidFill>
                <a:latin typeface="Trebuchet MS" panose="020B0603020202020204" pitchFamily="34" charset="0"/>
              </a:rPr>
              <a:t>one ANG and one ARNG nomination each year</a:t>
            </a:r>
          </a:p>
        </p:txBody>
      </p:sp>
      <p:sp>
        <p:nvSpPr>
          <p:cNvPr id="4" name="Rectangle 2">
            <a:extLst>
              <a:ext uri="{FF2B5EF4-FFF2-40B4-BE49-F238E27FC236}">
                <a16:creationId xmlns:a16="http://schemas.microsoft.com/office/drawing/2014/main" id="{2F97701B-CE12-453F-9428-25052B7FC059}"/>
              </a:ext>
            </a:extLst>
          </p:cNvPr>
          <p:cNvSpPr txBox="1">
            <a:spLocks noChangeArrowheads="1"/>
          </p:cNvSpPr>
          <p:nvPr/>
        </p:nvSpPr>
        <p:spPr>
          <a:xfrm>
            <a:off x="1981200" y="82550"/>
            <a:ext cx="8229600" cy="1143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NGAUS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21B81B7-B063-4E01-965A-F3E1E4A86676}"/>
              </a:ext>
            </a:extLst>
          </p:cNvPr>
          <p:cNvSpPr>
            <a:spLocks noGrp="1" noChangeArrowheads="1"/>
          </p:cNvSpPr>
          <p:nvPr>
            <p:ph type="title" idx="4294967295"/>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Unit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21507" name="Rectangle 3">
            <a:extLst>
              <a:ext uri="{FF2B5EF4-FFF2-40B4-BE49-F238E27FC236}">
                <a16:creationId xmlns:a16="http://schemas.microsoft.com/office/drawing/2014/main" id="{3C47E084-978A-4E9B-BC08-876C59A48AC6}"/>
              </a:ext>
            </a:extLst>
          </p:cNvPr>
          <p:cNvSpPr>
            <a:spLocks noGrp="1" noChangeArrowheads="1"/>
          </p:cNvSpPr>
          <p:nvPr>
            <p:ph type="body" idx="4294967295"/>
          </p:nvPr>
        </p:nvSpPr>
        <p:spPr>
          <a:xfrm>
            <a:off x="1981200" y="1417638"/>
            <a:ext cx="8229600" cy="3992562"/>
          </a:xfrm>
        </p:spPr>
        <p:txBody>
          <a:bodyPr>
            <a:noAutofit/>
          </a:bodyPr>
          <a:lstStyle/>
          <a:p>
            <a:pPr marL="0" indent="0" algn="ctr">
              <a:buNone/>
              <a:defRPr/>
            </a:pPr>
            <a:r>
              <a:rPr lang="en-US" altLang="en-US" sz="2400" dirty="0">
                <a:solidFill>
                  <a:schemeClr val="bg1"/>
                </a:solidFill>
                <a:latin typeface="Trebuchet MS" panose="020B0603020202020204" pitchFamily="34" charset="0"/>
              </a:rPr>
              <a:t>***Presented at NGAUS conference, but selected by NGB</a:t>
            </a:r>
          </a:p>
          <a:p>
            <a:pPr marL="0" indent="0">
              <a:buNone/>
              <a:defRPr/>
            </a:pPr>
            <a:endParaRPr lang="en-US" altLang="en-US" sz="2400" dirty="0">
              <a:solidFill>
                <a:schemeClr val="bg1"/>
              </a:solidFill>
              <a:latin typeface="Trebuchet MS" panose="020B0603020202020204" pitchFamily="34" charset="0"/>
            </a:endParaRPr>
          </a:p>
          <a:p>
            <a:pPr marL="742950" indent="-742950">
              <a:defRPr/>
            </a:pPr>
            <a:endParaRPr lang="en-US" altLang="en-US" sz="2400" dirty="0">
              <a:solidFill>
                <a:schemeClr val="bg1"/>
              </a:solidFill>
              <a:latin typeface="Trebuchet MS" panose="020B0603020202020204" pitchFamily="34" charset="0"/>
            </a:endParaRPr>
          </a:p>
        </p:txBody>
      </p:sp>
      <p:sp>
        <p:nvSpPr>
          <p:cNvPr id="5" name="TextBox 4">
            <a:extLst>
              <a:ext uri="{FF2B5EF4-FFF2-40B4-BE49-F238E27FC236}">
                <a16:creationId xmlns:a16="http://schemas.microsoft.com/office/drawing/2014/main" id="{DABDB48C-4C3A-40CF-BF76-BC9AAE1FC52F}"/>
              </a:ext>
            </a:extLst>
          </p:cNvPr>
          <p:cNvSpPr txBox="1"/>
          <p:nvPr/>
        </p:nvSpPr>
        <p:spPr>
          <a:xfrm>
            <a:off x="3156857" y="2249911"/>
            <a:ext cx="5878285" cy="2862322"/>
          </a:xfrm>
          <a:prstGeom prst="rect">
            <a:avLst/>
          </a:prstGeom>
          <a:noFill/>
        </p:spPr>
        <p:txBody>
          <a:bodyPr wrap="square">
            <a:spAutoFit/>
          </a:bodyPr>
          <a:lstStyle/>
          <a:p>
            <a:pPr marL="0" indent="0" algn="ctr">
              <a:buNone/>
              <a:defRPr/>
            </a:pPr>
            <a:r>
              <a:rPr lang="en-US" altLang="en-US" sz="1800" b="1" dirty="0">
                <a:solidFill>
                  <a:schemeClr val="bg1"/>
                </a:solidFill>
                <a:latin typeface="Trebuchet MS" panose="020B0603020202020204" pitchFamily="34" charset="0"/>
              </a:rPr>
              <a:t>Army National Guard</a:t>
            </a:r>
          </a:p>
          <a:p>
            <a:pPr marL="0" indent="0" algn="ctr">
              <a:buNone/>
              <a:defRPr/>
            </a:pPr>
            <a:endParaRPr lang="en-US" altLang="en-US" sz="1800" dirty="0">
              <a:solidFill>
                <a:schemeClr val="bg1"/>
              </a:solidFill>
              <a:latin typeface="Trebuchet MS" panose="020B0603020202020204" pitchFamily="34" charset="0"/>
            </a:endParaRPr>
          </a:p>
          <a:p>
            <a:pPr marL="0" indent="0" algn="ctr">
              <a:buNone/>
              <a:defRPr/>
            </a:pPr>
            <a:r>
              <a:rPr lang="en-US" altLang="en-US" sz="1800" u="sng" dirty="0">
                <a:solidFill>
                  <a:schemeClr val="bg1"/>
                </a:solidFill>
                <a:latin typeface="Trebuchet MS" panose="020B0603020202020204" pitchFamily="34" charset="0"/>
              </a:rPr>
              <a:t>Major General Milton A. </a:t>
            </a:r>
            <a:r>
              <a:rPr lang="en-US" altLang="en-US" sz="1800" u="sng" dirty="0" err="1">
                <a:solidFill>
                  <a:schemeClr val="bg1"/>
                </a:solidFill>
                <a:latin typeface="Trebuchet MS" panose="020B0603020202020204" pitchFamily="34" charset="0"/>
              </a:rPr>
              <a:t>Reckord</a:t>
            </a:r>
            <a:r>
              <a:rPr lang="en-US" altLang="en-US" sz="1800" u="sng" dirty="0">
                <a:solidFill>
                  <a:schemeClr val="bg1"/>
                </a:solidFill>
                <a:latin typeface="Trebuchet MS" panose="020B0603020202020204" pitchFamily="34" charset="0"/>
              </a:rPr>
              <a:t> Trophy</a:t>
            </a:r>
          </a:p>
          <a:p>
            <a:pPr marL="0" indent="0" algn="ctr">
              <a:buNone/>
              <a:defRPr/>
            </a:pPr>
            <a:r>
              <a:rPr lang="en-US" altLang="en-US" sz="1800" dirty="0">
                <a:solidFill>
                  <a:schemeClr val="bg1"/>
                </a:solidFill>
                <a:latin typeface="Trebuchet MS" panose="020B0603020202020204" pitchFamily="34" charset="0"/>
              </a:rPr>
              <a:t>(Highest training &amp; readiness)</a:t>
            </a:r>
          </a:p>
          <a:p>
            <a:pPr marL="0" indent="0" algn="ctr">
              <a:buNone/>
              <a:defRPr/>
            </a:pPr>
            <a:endParaRPr lang="en-US" altLang="en-US" sz="1800" dirty="0">
              <a:solidFill>
                <a:schemeClr val="bg1"/>
              </a:solidFill>
              <a:latin typeface="Trebuchet MS" panose="020B0603020202020204" pitchFamily="34" charset="0"/>
            </a:endParaRPr>
          </a:p>
          <a:p>
            <a:pPr marL="0" indent="0" algn="ctr">
              <a:buNone/>
              <a:defRPr/>
            </a:pPr>
            <a:r>
              <a:rPr lang="en-US" altLang="en-US" sz="1800" u="sng" dirty="0">
                <a:solidFill>
                  <a:schemeClr val="bg1"/>
                </a:solidFill>
                <a:latin typeface="Trebuchet MS" panose="020B0603020202020204" pitchFamily="34" charset="0"/>
              </a:rPr>
              <a:t>Certificate of Victory</a:t>
            </a:r>
          </a:p>
          <a:p>
            <a:pPr marL="0" indent="0" algn="ctr">
              <a:buNone/>
              <a:defRPr/>
            </a:pPr>
            <a:r>
              <a:rPr lang="en-US" altLang="en-US" sz="1800" dirty="0">
                <a:solidFill>
                  <a:schemeClr val="bg1"/>
                </a:solidFill>
                <a:latin typeface="Trebuchet MS" panose="020B0603020202020204" pitchFamily="34" charset="0"/>
              </a:rPr>
              <a:t>(Highest weapons qualification)</a:t>
            </a:r>
          </a:p>
          <a:p>
            <a:pPr marL="0" indent="0" algn="ctr">
              <a:buNone/>
              <a:defRPr/>
            </a:pPr>
            <a:endParaRPr lang="en-US" altLang="en-US" sz="1800" dirty="0">
              <a:solidFill>
                <a:schemeClr val="bg1"/>
              </a:solidFill>
              <a:latin typeface="Trebuchet MS" panose="020B0603020202020204" pitchFamily="34" charset="0"/>
            </a:endParaRPr>
          </a:p>
          <a:p>
            <a:pPr marL="0" indent="0" algn="ctr">
              <a:buNone/>
              <a:defRPr/>
            </a:pPr>
            <a:r>
              <a:rPr lang="en-US" altLang="en-US" sz="1800" u="sng" dirty="0">
                <a:solidFill>
                  <a:schemeClr val="bg1"/>
                </a:solidFill>
                <a:latin typeface="Trebuchet MS" panose="020B0603020202020204" pitchFamily="34" charset="0"/>
              </a:rPr>
              <a:t>Pershing Plaque </a:t>
            </a:r>
          </a:p>
          <a:p>
            <a:pPr marL="0" indent="0" algn="ctr">
              <a:buNone/>
              <a:defRPr/>
            </a:pPr>
            <a:r>
              <a:rPr lang="en-US" altLang="en-US" sz="1800" dirty="0">
                <a:solidFill>
                  <a:schemeClr val="bg1"/>
                </a:solidFill>
                <a:latin typeface="Trebuchet MS" panose="020B0603020202020204" pitchFamily="34" charset="0"/>
              </a:rPr>
              <a:t>(Weapons qualification)</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721B81B7-B063-4E01-965A-F3E1E4A86676}"/>
              </a:ext>
            </a:extLst>
          </p:cNvPr>
          <p:cNvSpPr>
            <a:spLocks noGrp="1" noChangeArrowheads="1"/>
          </p:cNvSpPr>
          <p:nvPr>
            <p:ph type="title" idx="4294967295"/>
          </p:nvPr>
        </p:nvSpPr>
        <p:spPr/>
        <p:txBody>
          <a:bodyPr>
            <a:noAutofit/>
          </a:bodyPr>
          <a:lstStyle/>
          <a:p>
            <a:pPr algn="ctr" eaLnBrk="1" hangingPunct="1"/>
            <a:br>
              <a:rPr lang="en-US" altLang="en-US" b="1" dirty="0">
                <a:solidFill>
                  <a:schemeClr val="bg1"/>
                </a:solidFill>
                <a:latin typeface="Trebuchet MS" panose="020B0603020202020204" pitchFamily="34" charset="0"/>
              </a:rPr>
            </a:br>
            <a:r>
              <a:rPr lang="en-US" altLang="en-US" b="1" dirty="0">
                <a:solidFill>
                  <a:schemeClr val="bg1"/>
                </a:solidFill>
                <a:latin typeface="Trebuchet MS" panose="020B0603020202020204" pitchFamily="34" charset="0"/>
              </a:rPr>
              <a:t>Unit Awards</a:t>
            </a:r>
            <a:br>
              <a:rPr lang="en-US" altLang="en-US" b="1" dirty="0">
                <a:solidFill>
                  <a:schemeClr val="bg1"/>
                </a:solidFill>
                <a:latin typeface="Trebuchet MS" panose="020B0603020202020204" pitchFamily="34" charset="0"/>
              </a:rPr>
            </a:br>
            <a:endParaRPr lang="en-US" altLang="en-US" b="1" dirty="0">
              <a:solidFill>
                <a:schemeClr val="bg1"/>
              </a:solidFill>
              <a:latin typeface="Trebuchet MS" panose="020B0603020202020204" pitchFamily="34" charset="0"/>
            </a:endParaRPr>
          </a:p>
        </p:txBody>
      </p:sp>
      <p:sp>
        <p:nvSpPr>
          <p:cNvPr id="21507" name="Rectangle 3">
            <a:extLst>
              <a:ext uri="{FF2B5EF4-FFF2-40B4-BE49-F238E27FC236}">
                <a16:creationId xmlns:a16="http://schemas.microsoft.com/office/drawing/2014/main" id="{3C47E084-978A-4E9B-BC08-876C59A48AC6}"/>
              </a:ext>
            </a:extLst>
          </p:cNvPr>
          <p:cNvSpPr>
            <a:spLocks noGrp="1" noChangeArrowheads="1"/>
          </p:cNvSpPr>
          <p:nvPr>
            <p:ph type="body" idx="4294967295"/>
          </p:nvPr>
        </p:nvSpPr>
        <p:spPr>
          <a:xfrm>
            <a:off x="1981200" y="1417638"/>
            <a:ext cx="8229600" cy="715962"/>
          </a:xfrm>
        </p:spPr>
        <p:txBody>
          <a:bodyPr>
            <a:noAutofit/>
          </a:bodyPr>
          <a:lstStyle/>
          <a:p>
            <a:pPr marL="0" indent="0" algn="ctr">
              <a:buNone/>
              <a:defRPr/>
            </a:pPr>
            <a:r>
              <a:rPr lang="en-US" altLang="en-US" sz="2400" dirty="0">
                <a:solidFill>
                  <a:schemeClr val="bg1"/>
                </a:solidFill>
                <a:latin typeface="Trebuchet MS" panose="020B0603020202020204" pitchFamily="34" charset="0"/>
              </a:rPr>
              <a:t>***Presented at NGAUS conference, but selected by NGB</a:t>
            </a:r>
          </a:p>
        </p:txBody>
      </p:sp>
      <p:sp>
        <p:nvSpPr>
          <p:cNvPr id="7" name="TextBox 6">
            <a:extLst>
              <a:ext uri="{FF2B5EF4-FFF2-40B4-BE49-F238E27FC236}">
                <a16:creationId xmlns:a16="http://schemas.microsoft.com/office/drawing/2014/main" id="{42F811B5-DE58-49BE-BC40-D0CF7CD35754}"/>
              </a:ext>
            </a:extLst>
          </p:cNvPr>
          <p:cNvSpPr txBox="1"/>
          <p:nvPr/>
        </p:nvSpPr>
        <p:spPr>
          <a:xfrm>
            <a:off x="348344" y="2615973"/>
            <a:ext cx="6096000" cy="2862322"/>
          </a:xfrm>
          <a:prstGeom prst="rect">
            <a:avLst/>
          </a:prstGeom>
          <a:noFill/>
        </p:spPr>
        <p:txBody>
          <a:bodyPr wrap="square">
            <a:spAutoFit/>
          </a:bodyPr>
          <a:lstStyle/>
          <a:p>
            <a:pPr marL="0" indent="0" algn="ctr">
              <a:buNone/>
              <a:defRPr/>
            </a:pPr>
            <a:endParaRPr lang="en-US" altLang="en-US" sz="1800"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Spaatz Trophy</a:t>
            </a:r>
          </a:p>
          <a:p>
            <a:pPr marL="0" indent="0" algn="ctr">
              <a:buNone/>
              <a:defRPr/>
            </a:pPr>
            <a:r>
              <a:rPr lang="en-US" altLang="en-US" dirty="0">
                <a:solidFill>
                  <a:schemeClr val="bg1"/>
                </a:solidFill>
                <a:latin typeface="Trebuchet MS" panose="020B0603020202020204" pitchFamily="34" charset="0"/>
              </a:rPr>
              <a:t>(Top flying unit)</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Distinguished Flying Unit Plaque</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Mission Support Trophy</a:t>
            </a:r>
          </a:p>
          <a:p>
            <a:pPr marL="0" indent="0" algn="ctr">
              <a:buNone/>
              <a:defRPr/>
            </a:pPr>
            <a:r>
              <a:rPr lang="en-US" altLang="en-US" dirty="0">
                <a:solidFill>
                  <a:schemeClr val="bg1"/>
                </a:solidFill>
                <a:latin typeface="Trebuchet MS" panose="020B0603020202020204" pitchFamily="34" charset="0"/>
              </a:rPr>
              <a:t>(Top support unit)</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Distinguished Mission Support Plaque</a:t>
            </a:r>
          </a:p>
        </p:txBody>
      </p:sp>
      <p:sp>
        <p:nvSpPr>
          <p:cNvPr id="8" name="TextBox 7">
            <a:extLst>
              <a:ext uri="{FF2B5EF4-FFF2-40B4-BE49-F238E27FC236}">
                <a16:creationId xmlns:a16="http://schemas.microsoft.com/office/drawing/2014/main" id="{858AA589-6AC2-4694-BE5E-B570FBB04BB1}"/>
              </a:ext>
            </a:extLst>
          </p:cNvPr>
          <p:cNvSpPr txBox="1"/>
          <p:nvPr/>
        </p:nvSpPr>
        <p:spPr>
          <a:xfrm>
            <a:off x="5682342" y="2892972"/>
            <a:ext cx="6161314" cy="2585323"/>
          </a:xfrm>
          <a:prstGeom prst="rect">
            <a:avLst/>
          </a:prstGeom>
          <a:noFill/>
        </p:spPr>
        <p:txBody>
          <a:bodyPr wrap="square">
            <a:spAutoFit/>
          </a:bodyPr>
          <a:lstStyle/>
          <a:p>
            <a:pPr marL="0" indent="0" algn="ctr">
              <a:buNone/>
              <a:defRPr/>
            </a:pPr>
            <a:r>
              <a:rPr lang="en-US" altLang="en-US" u="sng" dirty="0">
                <a:solidFill>
                  <a:schemeClr val="bg1"/>
                </a:solidFill>
                <a:latin typeface="Trebuchet MS" panose="020B0603020202020204" pitchFamily="34" charset="0"/>
              </a:rPr>
              <a:t>William W. Spruance Safety Award</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Winston P. Wilson Trophy**</a:t>
            </a:r>
          </a:p>
          <a:p>
            <a:pPr marL="0" indent="0" algn="ctr">
              <a:buNone/>
              <a:defRPr/>
            </a:pPr>
            <a:r>
              <a:rPr lang="en-US" altLang="en-US" dirty="0">
                <a:solidFill>
                  <a:schemeClr val="bg1"/>
                </a:solidFill>
                <a:latin typeface="Trebuchet MS" panose="020B0603020202020204" pitchFamily="34" charset="0"/>
              </a:rPr>
              <a:t>(Outstanding fighter or recon)</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Curtis N. “Rusty” Metcalf Trophy**</a:t>
            </a:r>
          </a:p>
          <a:p>
            <a:pPr marL="0" indent="0" algn="ctr">
              <a:buNone/>
              <a:defRPr/>
            </a:pPr>
            <a:r>
              <a:rPr lang="en-US" altLang="en-US" dirty="0">
                <a:solidFill>
                  <a:schemeClr val="bg1"/>
                </a:solidFill>
                <a:latin typeface="Trebuchet MS" panose="020B0603020202020204" pitchFamily="34" charset="0"/>
              </a:rPr>
              <a:t>(Outstanding airlift or refueling)</a:t>
            </a:r>
          </a:p>
          <a:p>
            <a:pPr marL="0" indent="0" algn="ctr">
              <a:buNone/>
              <a:defRPr/>
            </a:pPr>
            <a:endParaRPr lang="en-US" altLang="en-US" dirty="0">
              <a:solidFill>
                <a:schemeClr val="bg1"/>
              </a:solidFill>
              <a:latin typeface="Trebuchet MS" panose="020B0603020202020204" pitchFamily="34" charset="0"/>
            </a:endParaRPr>
          </a:p>
          <a:p>
            <a:pPr marL="0" indent="0" algn="ctr">
              <a:buNone/>
              <a:defRPr/>
            </a:pPr>
            <a:r>
              <a:rPr lang="en-US" altLang="en-US" u="sng" dirty="0">
                <a:solidFill>
                  <a:schemeClr val="bg1"/>
                </a:solidFill>
                <a:latin typeface="Trebuchet MS" panose="020B0603020202020204" pitchFamily="34" charset="0"/>
              </a:rPr>
              <a:t>Major General John J. </a:t>
            </a:r>
            <a:r>
              <a:rPr lang="en-US" altLang="en-US" u="sng" dirty="0" err="1">
                <a:solidFill>
                  <a:schemeClr val="bg1"/>
                </a:solidFill>
                <a:latin typeface="Trebuchet MS" panose="020B0603020202020204" pitchFamily="34" charset="0"/>
              </a:rPr>
              <a:t>Pesch</a:t>
            </a:r>
            <a:r>
              <a:rPr lang="en-US" altLang="en-US" u="sng" dirty="0">
                <a:solidFill>
                  <a:schemeClr val="bg1"/>
                </a:solidFill>
                <a:latin typeface="Trebuchet MS" panose="020B0603020202020204" pitchFamily="34" charset="0"/>
              </a:rPr>
              <a:t> Flight Safety Trophy**</a:t>
            </a:r>
            <a:endParaRPr lang="en-US" dirty="0"/>
          </a:p>
        </p:txBody>
      </p:sp>
      <p:sp>
        <p:nvSpPr>
          <p:cNvPr id="9" name="TextBox 8">
            <a:extLst>
              <a:ext uri="{FF2B5EF4-FFF2-40B4-BE49-F238E27FC236}">
                <a16:creationId xmlns:a16="http://schemas.microsoft.com/office/drawing/2014/main" id="{EEDA17BF-9B7C-40A6-8FA4-691C2241296E}"/>
              </a:ext>
            </a:extLst>
          </p:cNvPr>
          <p:cNvSpPr txBox="1"/>
          <p:nvPr/>
        </p:nvSpPr>
        <p:spPr>
          <a:xfrm>
            <a:off x="3015343" y="2328620"/>
            <a:ext cx="6161314" cy="369332"/>
          </a:xfrm>
          <a:prstGeom prst="rect">
            <a:avLst/>
          </a:prstGeom>
          <a:noFill/>
        </p:spPr>
        <p:txBody>
          <a:bodyPr wrap="square">
            <a:spAutoFit/>
          </a:bodyPr>
          <a:lstStyle/>
          <a:p>
            <a:pPr marL="0" indent="0" algn="ctr">
              <a:buNone/>
              <a:defRPr/>
            </a:pPr>
            <a:r>
              <a:rPr lang="en-US" altLang="en-US" sz="1800" b="1" dirty="0">
                <a:solidFill>
                  <a:schemeClr val="bg1"/>
                </a:solidFill>
                <a:latin typeface="Trebuchet MS" panose="020B0603020202020204" pitchFamily="34" charset="0"/>
              </a:rPr>
              <a:t>Air National Guard</a:t>
            </a:r>
          </a:p>
        </p:txBody>
      </p:sp>
    </p:spTree>
    <p:extLst>
      <p:ext uri="{BB962C8B-B14F-4D97-AF65-F5344CB8AC3E}">
        <p14:creationId xmlns:p14="http://schemas.microsoft.com/office/powerpoint/2010/main" val="24507298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Rich Arnold</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Richard.Arnold@ngaus.org</a:t>
            </a:r>
          </a:p>
        </p:txBody>
      </p:sp>
    </p:spTree>
    <p:extLst>
      <p:ext uri="{BB962C8B-B14F-4D97-AF65-F5344CB8AC3E}">
        <p14:creationId xmlns:p14="http://schemas.microsoft.com/office/powerpoint/2010/main" val="3587144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Spreading the Word</a:t>
            </a:r>
          </a:p>
        </p:txBody>
      </p:sp>
      <p:sp>
        <p:nvSpPr>
          <p:cNvPr id="6" name="Rectangle 5">
            <a:extLst>
              <a:ext uri="{FF2B5EF4-FFF2-40B4-BE49-F238E27FC236}">
                <a16:creationId xmlns:a16="http://schemas.microsoft.com/office/drawing/2014/main" id="{F2807D3A-CFB2-4D8F-BC67-E47B79939D7E}"/>
              </a:ext>
            </a:extLst>
          </p:cNvPr>
          <p:cNvSpPr/>
          <p:nvPr/>
        </p:nvSpPr>
        <p:spPr>
          <a:xfrm>
            <a:off x="7214615" y="1850711"/>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Use this slide to provide background information and quick points</a:t>
            </a:r>
          </a:p>
        </p:txBody>
      </p:sp>
      <p:sp>
        <p:nvSpPr>
          <p:cNvPr id="4" name="Rectangle 3">
            <a:extLst>
              <a:ext uri="{FF2B5EF4-FFF2-40B4-BE49-F238E27FC236}">
                <a16:creationId xmlns:a16="http://schemas.microsoft.com/office/drawing/2014/main" id="{CE7D2941-CF40-4AA6-97FC-905EA84A154B}"/>
              </a:ext>
            </a:extLst>
          </p:cNvPr>
          <p:cNvSpPr/>
          <p:nvPr/>
        </p:nvSpPr>
        <p:spPr>
          <a:xfrm>
            <a:off x="7214615" y="3126573"/>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Use this slide to provide background information and quick points</a:t>
            </a:r>
          </a:p>
        </p:txBody>
      </p:sp>
      <p:sp>
        <p:nvSpPr>
          <p:cNvPr id="5" name="Rectangle 4">
            <a:extLst>
              <a:ext uri="{FF2B5EF4-FFF2-40B4-BE49-F238E27FC236}">
                <a16:creationId xmlns:a16="http://schemas.microsoft.com/office/drawing/2014/main" id="{A1D889B9-440E-49BF-9671-8FEAFBB0DD47}"/>
              </a:ext>
            </a:extLst>
          </p:cNvPr>
          <p:cNvSpPr/>
          <p:nvPr/>
        </p:nvSpPr>
        <p:spPr>
          <a:xfrm>
            <a:off x="7214614" y="4451609"/>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Use this slide to provide background information and quick points</a:t>
            </a:r>
          </a:p>
        </p:txBody>
      </p:sp>
      <p:sp>
        <p:nvSpPr>
          <p:cNvPr id="8" name="Rectangle 7">
            <a:extLst>
              <a:ext uri="{FF2B5EF4-FFF2-40B4-BE49-F238E27FC236}">
                <a16:creationId xmlns:a16="http://schemas.microsoft.com/office/drawing/2014/main" id="{D28C427C-F50B-4D01-AF78-79F470AD8FA4}"/>
              </a:ext>
            </a:extLst>
          </p:cNvPr>
          <p:cNvSpPr/>
          <p:nvPr/>
        </p:nvSpPr>
        <p:spPr>
          <a:xfrm>
            <a:off x="753898" y="1861851"/>
            <a:ext cx="4908772" cy="3833869"/>
          </a:xfrm>
          <a:prstGeom prst="rect">
            <a:avLst/>
          </a:prstGeom>
          <a:ln>
            <a:noFill/>
            <a:prstDash val="sysDot"/>
          </a:ln>
        </p:spPr>
        <p:txBody>
          <a:bodyPr wrap="square" anchor="t">
            <a:noAutofit/>
          </a:bodyPr>
          <a:lstStyle/>
          <a:p>
            <a:pPr>
              <a:lnSpc>
                <a:spcPct val="90000"/>
              </a:lnSpc>
              <a:spcAft>
                <a:spcPts val="600"/>
              </a:spcAft>
            </a:pPr>
            <a:r>
              <a:rPr lang="en-US" sz="2800" b="1" dirty="0">
                <a:solidFill>
                  <a:schemeClr val="bg1"/>
                </a:solidFill>
                <a:latin typeface="Trebuchet MS" panose="020B0603020202020204" pitchFamily="34" charset="0"/>
              </a:rPr>
              <a:t>Background</a:t>
            </a:r>
          </a:p>
          <a:p>
            <a:pPr>
              <a:lnSpc>
                <a:spcPct val="90000"/>
              </a:lnSpc>
              <a:spcAft>
                <a:spcPts val="600"/>
              </a:spcAft>
            </a:pPr>
            <a:endParaRPr lang="en-US" sz="2400" dirty="0">
              <a:solidFill>
                <a:schemeClr val="bg1"/>
              </a:solidFill>
              <a:latin typeface="Trebuchet MS" panose="020B0603020202020204" pitchFamily="34" charset="0"/>
            </a:endParaRPr>
          </a:p>
          <a:p>
            <a:pPr>
              <a:lnSpc>
                <a:spcPct val="90000"/>
              </a:lnSpc>
              <a:spcAft>
                <a:spcPts val="600"/>
              </a:spcAft>
            </a:pPr>
            <a:r>
              <a:rPr lang="en-US" sz="2400" dirty="0">
                <a:solidFill>
                  <a:schemeClr val="bg1"/>
                </a:solidFill>
                <a:latin typeface="Trebuchet MS" panose="020B0603020202020204" pitchFamily="34" charset="0"/>
              </a:rPr>
              <a:t>Use this slide to provide background information and quick points. Just remember that there is such a thing as too much text on a slide, you want your audience to listen, not read.</a:t>
            </a:r>
          </a:p>
        </p:txBody>
      </p:sp>
      <p:pic>
        <p:nvPicPr>
          <p:cNvPr id="10" name="Picture 9" descr="A picture containing device&#10;&#10;Description automatically generated">
            <a:extLst>
              <a:ext uri="{FF2B5EF4-FFF2-40B4-BE49-F238E27FC236}">
                <a16:creationId xmlns:a16="http://schemas.microsoft.com/office/drawing/2014/main" id="{39FF5D43-99A2-4FA4-A3B2-8335FFDB6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854" y="1999903"/>
            <a:ext cx="747466" cy="747466"/>
          </a:xfrm>
          <a:prstGeom prst="rect">
            <a:avLst/>
          </a:prstGeom>
        </p:spPr>
      </p:pic>
      <p:pic>
        <p:nvPicPr>
          <p:cNvPr id="14" name="Picture 13" descr="A close up of a logo&#10;&#10;Description automatically generated">
            <a:extLst>
              <a:ext uri="{FF2B5EF4-FFF2-40B4-BE49-F238E27FC236}">
                <a16:creationId xmlns:a16="http://schemas.microsoft.com/office/drawing/2014/main" id="{8C588ED0-3C09-4550-B1A0-07168FD2A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854" y="3310759"/>
            <a:ext cx="747466" cy="747466"/>
          </a:xfrm>
          <a:prstGeom prst="rect">
            <a:avLst/>
          </a:prstGeom>
        </p:spPr>
      </p:pic>
      <p:pic>
        <p:nvPicPr>
          <p:cNvPr id="18" name="Picture 17" descr="A close up of a logo&#10;&#10;Description automatically generated">
            <a:extLst>
              <a:ext uri="{FF2B5EF4-FFF2-40B4-BE49-F238E27FC236}">
                <a16:creationId xmlns:a16="http://schemas.microsoft.com/office/drawing/2014/main" id="{C7FE99C0-1EC6-46CE-B04A-F431A8805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854" y="4635795"/>
            <a:ext cx="747466" cy="747466"/>
          </a:xfrm>
          <a:prstGeom prst="rect">
            <a:avLst/>
          </a:prstGeom>
        </p:spPr>
      </p:pic>
    </p:spTree>
    <p:extLst>
      <p:ext uri="{BB962C8B-B14F-4D97-AF65-F5344CB8AC3E}">
        <p14:creationId xmlns:p14="http://schemas.microsoft.com/office/powerpoint/2010/main" val="12139510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Two Column Slide</a:t>
            </a:r>
          </a:p>
        </p:txBody>
      </p:sp>
      <p:sp>
        <p:nvSpPr>
          <p:cNvPr id="6" name="Rectangle 5">
            <a:extLst>
              <a:ext uri="{FF2B5EF4-FFF2-40B4-BE49-F238E27FC236}">
                <a16:creationId xmlns:a16="http://schemas.microsoft.com/office/drawing/2014/main" id="{F2807D3A-CFB2-4D8F-BC67-E47B79939D7E}"/>
              </a:ext>
            </a:extLst>
          </p:cNvPr>
          <p:cNvSpPr/>
          <p:nvPr/>
        </p:nvSpPr>
        <p:spPr>
          <a:xfrm>
            <a:off x="7214615" y="1850711"/>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pic>
        <p:nvPicPr>
          <p:cNvPr id="10" name="Picture 9" descr="A picture containing device&#10;&#10;Description automatically generated">
            <a:extLst>
              <a:ext uri="{FF2B5EF4-FFF2-40B4-BE49-F238E27FC236}">
                <a16:creationId xmlns:a16="http://schemas.microsoft.com/office/drawing/2014/main" id="{39FF5D43-99A2-4FA4-A3B2-8335FFDB6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854" y="1999903"/>
            <a:ext cx="747466" cy="747466"/>
          </a:xfrm>
          <a:prstGeom prst="rect">
            <a:avLst/>
          </a:prstGeom>
        </p:spPr>
      </p:pic>
      <p:pic>
        <p:nvPicPr>
          <p:cNvPr id="14" name="Picture 13" descr="A close up of a logo&#10;&#10;Description automatically generated">
            <a:extLst>
              <a:ext uri="{FF2B5EF4-FFF2-40B4-BE49-F238E27FC236}">
                <a16:creationId xmlns:a16="http://schemas.microsoft.com/office/drawing/2014/main" id="{8C588ED0-3C09-4550-B1A0-07168FD2A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854" y="3310759"/>
            <a:ext cx="747466" cy="747466"/>
          </a:xfrm>
          <a:prstGeom prst="rect">
            <a:avLst/>
          </a:prstGeom>
        </p:spPr>
      </p:pic>
      <p:pic>
        <p:nvPicPr>
          <p:cNvPr id="18" name="Picture 17" descr="A close up of a logo&#10;&#10;Description automatically generated">
            <a:extLst>
              <a:ext uri="{FF2B5EF4-FFF2-40B4-BE49-F238E27FC236}">
                <a16:creationId xmlns:a16="http://schemas.microsoft.com/office/drawing/2014/main" id="{C7FE99C0-1EC6-46CE-B04A-F431A8805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854" y="4635795"/>
            <a:ext cx="747466" cy="747466"/>
          </a:xfrm>
          <a:prstGeom prst="rect">
            <a:avLst/>
          </a:prstGeom>
        </p:spPr>
      </p:pic>
      <p:sp>
        <p:nvSpPr>
          <p:cNvPr id="3" name="Rectangle 2">
            <a:extLst>
              <a:ext uri="{FF2B5EF4-FFF2-40B4-BE49-F238E27FC236}">
                <a16:creationId xmlns:a16="http://schemas.microsoft.com/office/drawing/2014/main" id="{585ADCD7-7D84-4FF4-ABEA-F951B8463BDB}"/>
              </a:ext>
            </a:extLst>
          </p:cNvPr>
          <p:cNvSpPr/>
          <p:nvPr/>
        </p:nvSpPr>
        <p:spPr>
          <a:xfrm>
            <a:off x="7214615" y="3220866"/>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sp>
        <p:nvSpPr>
          <p:cNvPr id="7" name="Rectangle 6">
            <a:extLst>
              <a:ext uri="{FF2B5EF4-FFF2-40B4-BE49-F238E27FC236}">
                <a16:creationId xmlns:a16="http://schemas.microsoft.com/office/drawing/2014/main" id="{2FBFC28F-DEF8-47FB-8139-00399F5DC0B2}"/>
              </a:ext>
            </a:extLst>
          </p:cNvPr>
          <p:cNvSpPr/>
          <p:nvPr/>
        </p:nvSpPr>
        <p:spPr>
          <a:xfrm>
            <a:off x="7214614" y="4577249"/>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pic>
        <p:nvPicPr>
          <p:cNvPr id="13" name="Picture 12" descr="A group of people standing around a plane&#10;&#10;Description automatically generated">
            <a:extLst>
              <a:ext uri="{FF2B5EF4-FFF2-40B4-BE49-F238E27FC236}">
                <a16:creationId xmlns:a16="http://schemas.microsoft.com/office/drawing/2014/main" id="{FE929119-1252-4391-AFBA-8D7D75016133}"/>
              </a:ext>
            </a:extLst>
          </p:cNvPr>
          <p:cNvPicPr>
            <a:picLocks noChangeAspect="1"/>
          </p:cNvPicPr>
          <p:nvPr/>
        </p:nvPicPr>
        <p:blipFill rotWithShape="1">
          <a:blip r:embed="rId6">
            <a:extLst>
              <a:ext uri="{28A0092B-C50C-407E-A947-70E740481C1C}">
                <a14:useLocalDpi xmlns:a14="http://schemas.microsoft.com/office/drawing/2010/main" val="0"/>
              </a:ext>
            </a:extLst>
          </a:blip>
          <a:srcRect r="17356"/>
          <a:stretch/>
        </p:blipFill>
        <p:spPr>
          <a:xfrm>
            <a:off x="408437" y="1575376"/>
            <a:ext cx="5535164" cy="4457434"/>
          </a:xfrm>
          <a:prstGeom prst="rect">
            <a:avLst/>
          </a:prstGeom>
        </p:spPr>
      </p:pic>
    </p:spTree>
    <p:extLst>
      <p:ext uri="{BB962C8B-B14F-4D97-AF65-F5344CB8AC3E}">
        <p14:creationId xmlns:p14="http://schemas.microsoft.com/office/powerpoint/2010/main" val="12931692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Two Column Slide</a:t>
            </a:r>
          </a:p>
        </p:txBody>
      </p:sp>
      <p:sp>
        <p:nvSpPr>
          <p:cNvPr id="6" name="Rectangle 5">
            <a:extLst>
              <a:ext uri="{FF2B5EF4-FFF2-40B4-BE49-F238E27FC236}">
                <a16:creationId xmlns:a16="http://schemas.microsoft.com/office/drawing/2014/main" id="{F2807D3A-CFB2-4D8F-BC67-E47B79939D7E}"/>
              </a:ext>
            </a:extLst>
          </p:cNvPr>
          <p:cNvSpPr/>
          <p:nvPr/>
        </p:nvSpPr>
        <p:spPr>
          <a:xfrm>
            <a:off x="7214615" y="1850711"/>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pic>
        <p:nvPicPr>
          <p:cNvPr id="10" name="Picture 9" descr="A picture containing device&#10;&#10;Description automatically generated">
            <a:extLst>
              <a:ext uri="{FF2B5EF4-FFF2-40B4-BE49-F238E27FC236}">
                <a16:creationId xmlns:a16="http://schemas.microsoft.com/office/drawing/2014/main" id="{39FF5D43-99A2-4FA4-A3B2-8335FFDB62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854" y="1999903"/>
            <a:ext cx="747466" cy="747466"/>
          </a:xfrm>
          <a:prstGeom prst="rect">
            <a:avLst/>
          </a:prstGeom>
        </p:spPr>
      </p:pic>
      <p:pic>
        <p:nvPicPr>
          <p:cNvPr id="14" name="Picture 13" descr="A close up of a logo&#10;&#10;Description automatically generated">
            <a:extLst>
              <a:ext uri="{FF2B5EF4-FFF2-40B4-BE49-F238E27FC236}">
                <a16:creationId xmlns:a16="http://schemas.microsoft.com/office/drawing/2014/main" id="{8C588ED0-3C09-4550-B1A0-07168FD2A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84854" y="3310759"/>
            <a:ext cx="747466" cy="747466"/>
          </a:xfrm>
          <a:prstGeom prst="rect">
            <a:avLst/>
          </a:prstGeom>
        </p:spPr>
      </p:pic>
      <p:pic>
        <p:nvPicPr>
          <p:cNvPr id="18" name="Picture 17" descr="A close up of a logo&#10;&#10;Description automatically generated">
            <a:extLst>
              <a:ext uri="{FF2B5EF4-FFF2-40B4-BE49-F238E27FC236}">
                <a16:creationId xmlns:a16="http://schemas.microsoft.com/office/drawing/2014/main" id="{C7FE99C0-1EC6-46CE-B04A-F431A88055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4854" y="4635795"/>
            <a:ext cx="747466" cy="747466"/>
          </a:xfrm>
          <a:prstGeom prst="rect">
            <a:avLst/>
          </a:prstGeom>
        </p:spPr>
      </p:pic>
      <p:sp>
        <p:nvSpPr>
          <p:cNvPr id="3" name="Rectangle 2">
            <a:extLst>
              <a:ext uri="{FF2B5EF4-FFF2-40B4-BE49-F238E27FC236}">
                <a16:creationId xmlns:a16="http://schemas.microsoft.com/office/drawing/2014/main" id="{585ADCD7-7D84-4FF4-ABEA-F951B8463BDB}"/>
              </a:ext>
            </a:extLst>
          </p:cNvPr>
          <p:cNvSpPr/>
          <p:nvPr/>
        </p:nvSpPr>
        <p:spPr>
          <a:xfrm>
            <a:off x="7214615" y="3220866"/>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sp>
        <p:nvSpPr>
          <p:cNvPr id="7" name="Rectangle 6">
            <a:extLst>
              <a:ext uri="{FF2B5EF4-FFF2-40B4-BE49-F238E27FC236}">
                <a16:creationId xmlns:a16="http://schemas.microsoft.com/office/drawing/2014/main" id="{2FBFC28F-DEF8-47FB-8139-00399F5DC0B2}"/>
              </a:ext>
            </a:extLst>
          </p:cNvPr>
          <p:cNvSpPr/>
          <p:nvPr/>
        </p:nvSpPr>
        <p:spPr>
          <a:xfrm>
            <a:off x="7214614" y="4577249"/>
            <a:ext cx="4344673" cy="1115838"/>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also be used to provide a visual along with quick points</a:t>
            </a:r>
          </a:p>
        </p:txBody>
      </p:sp>
      <p:graphicFrame>
        <p:nvGraphicFramePr>
          <p:cNvPr id="11" name="Chart 10">
            <a:extLst>
              <a:ext uri="{FF2B5EF4-FFF2-40B4-BE49-F238E27FC236}">
                <a16:creationId xmlns:a16="http://schemas.microsoft.com/office/drawing/2014/main" id="{18E31AE7-E142-4CBF-A0C2-5C876B11B31E}"/>
              </a:ext>
            </a:extLst>
          </p:cNvPr>
          <p:cNvGraphicFramePr>
            <a:graphicFrameLocks/>
          </p:cNvGraphicFramePr>
          <p:nvPr>
            <p:extLst>
              <p:ext uri="{D42A27DB-BD31-4B8C-83A1-F6EECF244321}">
                <p14:modId xmlns:p14="http://schemas.microsoft.com/office/powerpoint/2010/main" val="1839050215"/>
              </p:ext>
            </p:extLst>
          </p:nvPr>
        </p:nvGraphicFramePr>
        <p:xfrm>
          <a:off x="632711" y="1791640"/>
          <a:ext cx="5100577" cy="40148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778944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0" y="357582"/>
            <a:ext cx="12191999" cy="640080"/>
          </a:xfrm>
        </p:spPr>
        <p:txBody>
          <a:bodyPr>
            <a:noAutofit/>
          </a:bodyPr>
          <a:lstStyle/>
          <a:p>
            <a:pPr algn="ct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Legislative Update</a:t>
            </a:r>
            <a:endParaRPr lang="en-US" sz="1950" b="1" i="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
        <p:nvSpPr>
          <p:cNvPr id="17" name="TextBox 16"/>
          <p:cNvSpPr txBox="1"/>
          <p:nvPr/>
        </p:nvSpPr>
        <p:spPr>
          <a:xfrm>
            <a:off x="0" y="1133475"/>
            <a:ext cx="12191999" cy="5366943"/>
          </a:xfrm>
          <a:prstGeom prst="rect">
            <a:avLst/>
          </a:prstGeom>
          <a:noFill/>
        </p:spPr>
        <p:txBody>
          <a:bodyPr wrap="square" lIns="457200" tIns="182880" rIns="457200" bIns="182880" rtlCol="0" anchor="t" anchorCtr="0">
            <a:noAutofit/>
          </a:bodyPr>
          <a:lstStyle/>
          <a:p>
            <a:pPr marL="457200" indent="-274320">
              <a:buSzPct val="100000"/>
              <a:buFont typeface="Arial" panose="020B0604020202020204" pitchFamily="34" charset="0"/>
              <a:buChar char="•"/>
              <a:tabLst>
                <a:tab pos="228600" algn="l"/>
              </a:tabLst>
              <a:defRPr/>
            </a:pPr>
            <a:r>
              <a:rPr lang="en-US" sz="22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H.R.3512 – Healthcare for our Troops Act</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Provides Zero-Cost TRICARE Reserve Select and dental coverage for all members of the RC</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Authorizes TRS eligibility for RC servicemembers who are federal employees in their civilian capacity</a:t>
            </a:r>
          </a:p>
          <a:p>
            <a:pPr marL="457200" indent="-274320">
              <a:buSzPct val="100000"/>
              <a:buFont typeface="Arial" panose="020B0604020202020204" pitchFamily="34" charset="0"/>
              <a:buChar char="•"/>
              <a:tabLst>
                <a:tab pos="228600" algn="l"/>
              </a:tabLst>
              <a:defRPr/>
            </a:pPr>
            <a:r>
              <a:rPr lang="en-US" sz="22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H.R.1836 – Guard and Reserve GI Bill Parity Act</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Provides GI Bill education benefits parity between the Active and Reserve Components</a:t>
            </a:r>
          </a:p>
          <a:p>
            <a:pPr marL="182880">
              <a:buSzPct val="100000"/>
              <a:tabLst>
                <a:tab pos="228600" algn="l"/>
              </a:tabLst>
              <a:defRPr/>
            </a:pPr>
            <a:endParaRPr lang="en-US" sz="10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indent="-274320">
              <a:buSzPct val="100000"/>
              <a:buFont typeface="Arial" panose="020B0604020202020204" pitchFamily="34" charset="0"/>
              <a:buChar char="•"/>
              <a:tabLst>
                <a:tab pos="228600" algn="l"/>
              </a:tabLst>
              <a:defRPr/>
            </a:pPr>
            <a:r>
              <a:rPr lang="en-US" sz="22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S.1297 – Record of Military Service for Members of the Armed Forces Act of 2021</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Provides definitive record of service (DD-214) for members of the RC for titles 14 and 32</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Standardizes proof of service across all compos making it easier for Guardsmen to receive benefits</a:t>
            </a:r>
          </a:p>
          <a:p>
            <a:pPr marL="640080" lvl="1">
              <a:buSzPct val="100000"/>
              <a:tabLst>
                <a:tab pos="228600" algn="l"/>
              </a:tabLst>
              <a:defRPr/>
            </a:pPr>
            <a:endParaRPr lang="en-US" sz="1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indent="-274320">
              <a:buSzPct val="100000"/>
              <a:buFont typeface="Arial" panose="020B0604020202020204" pitchFamily="34" charset="0"/>
              <a:buChar char="•"/>
              <a:tabLst>
                <a:tab pos="228600" algn="l"/>
              </a:tabLst>
              <a:defRPr/>
            </a:pPr>
            <a:r>
              <a:rPr lang="en-US" sz="22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S.1859/H.R.3626 – Reserve Component bonus and incentive pay</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Ensures bonus and incentive pay parity between AC and RC servicemembers</a:t>
            </a:r>
          </a:p>
          <a:p>
            <a:pPr marL="640080" lvl="1">
              <a:buSzPct val="100000"/>
              <a:tabLst>
                <a:tab pos="228600" algn="l"/>
              </a:tabLst>
              <a:defRPr/>
            </a:pPr>
            <a:endParaRPr lang="en-US" sz="1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indent="-274320">
              <a:buSzPct val="100000"/>
              <a:buFont typeface="Arial" panose="020B0604020202020204" pitchFamily="34" charset="0"/>
              <a:buChar char="•"/>
              <a:tabLst>
                <a:tab pos="228600" algn="l"/>
              </a:tabLst>
              <a:defRPr/>
            </a:pPr>
            <a:r>
              <a:rPr lang="en-US" sz="2200" b="1" dirty="0">
                <a:solidFill>
                  <a:srgbClr val="C09435"/>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S.3215 – USACE Military Personnel Augmentation Act of 2021</a:t>
            </a:r>
          </a:p>
          <a:p>
            <a:pPr marL="914400" lvl="1" indent="-274320">
              <a:buSzPct val="100000"/>
              <a:buFont typeface="Arial" panose="020B0604020202020204" pitchFamily="34" charset="0"/>
              <a:buChar char="•"/>
              <a:tabLst>
                <a:tab pos="228600" algn="l"/>
              </a:tabLst>
              <a:defRPr/>
            </a:pPr>
            <a:r>
              <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Expands USACE eligibility to all Warrant Officers and Enlisted members </a:t>
            </a:r>
          </a:p>
          <a:p>
            <a:pPr marL="914400" lvl="1" indent="-274320">
              <a:buSzPct val="100000"/>
              <a:buFont typeface="Arial" panose="020B0604020202020204" pitchFamily="34" charset="0"/>
              <a:buChar char="•"/>
              <a:tabLst>
                <a:tab pos="228600" algn="l"/>
              </a:tabLst>
              <a:defRPr/>
            </a:pPr>
            <a:endParaRPr lang="en-US" sz="22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640080" lvl="1">
              <a:buSzPct val="100000"/>
              <a:tabLst>
                <a:tab pos="228600" algn="l"/>
              </a:tabLst>
              <a:defRPr/>
            </a:pPr>
            <a:endParaRPr lang="en-US" sz="1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640080" lvl="1">
              <a:buSzPct val="100000"/>
              <a:tabLst>
                <a:tab pos="228600" algn="l"/>
              </a:tabLst>
              <a:defRPr/>
            </a:pPr>
            <a:endParaRPr lang="en-US" sz="1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07533982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Three Column Slide</a:t>
            </a:r>
          </a:p>
        </p:txBody>
      </p:sp>
      <p:sp>
        <p:nvSpPr>
          <p:cNvPr id="13" name="TextBox 12">
            <a:extLst>
              <a:ext uri="{FF2B5EF4-FFF2-40B4-BE49-F238E27FC236}">
                <a16:creationId xmlns:a16="http://schemas.microsoft.com/office/drawing/2014/main" id="{7E3D3962-3D1A-4598-AA30-EF0CE5F2B4E1}"/>
              </a:ext>
            </a:extLst>
          </p:cNvPr>
          <p:cNvSpPr txBox="1">
            <a:spLocks noChangeArrowheads="1"/>
          </p:cNvSpPr>
          <p:nvPr/>
        </p:nvSpPr>
        <p:spPr bwMode="auto">
          <a:xfrm>
            <a:off x="396273" y="1687785"/>
            <a:ext cx="3645621" cy="3966140"/>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latin typeface="Trebuchet MS" panose="020B0603020202020204" pitchFamily="34" charset="0"/>
                <a:cs typeface="Georgia"/>
              </a:rPr>
              <a:t>It can be a good idea to use this slide to compare items.</a:t>
            </a:r>
          </a:p>
        </p:txBody>
      </p:sp>
      <p:sp>
        <p:nvSpPr>
          <p:cNvPr id="3" name="TextBox 2">
            <a:extLst>
              <a:ext uri="{FF2B5EF4-FFF2-40B4-BE49-F238E27FC236}">
                <a16:creationId xmlns:a16="http://schemas.microsoft.com/office/drawing/2014/main" id="{EF6F5F3D-777D-48E7-8CF1-9992B891528B}"/>
              </a:ext>
            </a:extLst>
          </p:cNvPr>
          <p:cNvSpPr txBox="1">
            <a:spLocks noChangeArrowheads="1"/>
          </p:cNvSpPr>
          <p:nvPr/>
        </p:nvSpPr>
        <p:spPr bwMode="auto">
          <a:xfrm>
            <a:off x="4273189" y="1687785"/>
            <a:ext cx="3645621" cy="3966140"/>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latin typeface="Trebuchet MS" panose="020B0603020202020204" pitchFamily="34" charset="0"/>
                <a:cs typeface="Georgia"/>
              </a:rPr>
              <a:t>This slide can also be used for showing steps in a process.</a:t>
            </a:r>
          </a:p>
        </p:txBody>
      </p:sp>
      <p:sp>
        <p:nvSpPr>
          <p:cNvPr id="4" name="TextBox 3">
            <a:extLst>
              <a:ext uri="{FF2B5EF4-FFF2-40B4-BE49-F238E27FC236}">
                <a16:creationId xmlns:a16="http://schemas.microsoft.com/office/drawing/2014/main" id="{8170EE8D-59BC-4D2D-ABCC-846101D0677E}"/>
              </a:ext>
            </a:extLst>
          </p:cNvPr>
          <p:cNvSpPr txBox="1">
            <a:spLocks noChangeArrowheads="1"/>
          </p:cNvSpPr>
          <p:nvPr/>
        </p:nvSpPr>
        <p:spPr bwMode="auto">
          <a:xfrm>
            <a:off x="8150105" y="1687785"/>
            <a:ext cx="3645621" cy="3966140"/>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latin typeface="Trebuchet MS" panose="020B0603020202020204" pitchFamily="34" charset="0"/>
                <a:cs typeface="Georgia"/>
              </a:rPr>
              <a:t>Or for making different case points.</a:t>
            </a:r>
          </a:p>
        </p:txBody>
      </p:sp>
    </p:spTree>
    <p:extLst>
      <p:ext uri="{BB962C8B-B14F-4D97-AF65-F5344CB8AC3E}">
        <p14:creationId xmlns:p14="http://schemas.microsoft.com/office/powerpoint/2010/main" val="152390491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Five Column Slide</a:t>
            </a:r>
          </a:p>
        </p:txBody>
      </p:sp>
      <p:sp>
        <p:nvSpPr>
          <p:cNvPr id="12" name="Rectangle 11">
            <a:extLst>
              <a:ext uri="{FF2B5EF4-FFF2-40B4-BE49-F238E27FC236}">
                <a16:creationId xmlns:a16="http://schemas.microsoft.com/office/drawing/2014/main" id="{ACD77122-93F6-4CE8-BB17-E435F9F6F3C5}"/>
              </a:ext>
            </a:extLst>
          </p:cNvPr>
          <p:cNvSpPr/>
          <p:nvPr/>
        </p:nvSpPr>
        <p:spPr>
          <a:xfrm>
            <a:off x="379516" y="1682446"/>
            <a:ext cx="2133954" cy="4283346"/>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Like the three column slide,</a:t>
            </a:r>
          </a:p>
        </p:txBody>
      </p:sp>
      <p:sp>
        <p:nvSpPr>
          <p:cNvPr id="3" name="Rectangle 2">
            <a:extLst>
              <a:ext uri="{FF2B5EF4-FFF2-40B4-BE49-F238E27FC236}">
                <a16:creationId xmlns:a16="http://schemas.microsoft.com/office/drawing/2014/main" id="{88B61DFD-931B-409F-8E98-83EB9E7FF7C1}"/>
              </a:ext>
            </a:extLst>
          </p:cNvPr>
          <p:cNvSpPr/>
          <p:nvPr/>
        </p:nvSpPr>
        <p:spPr>
          <a:xfrm>
            <a:off x="2717332" y="1682446"/>
            <a:ext cx="2133954" cy="4283346"/>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4" name="Rectangle 3">
            <a:extLst>
              <a:ext uri="{FF2B5EF4-FFF2-40B4-BE49-F238E27FC236}">
                <a16:creationId xmlns:a16="http://schemas.microsoft.com/office/drawing/2014/main" id="{9EEE05D7-44A7-45D9-9884-145FE6C2B200}"/>
              </a:ext>
            </a:extLst>
          </p:cNvPr>
          <p:cNvSpPr/>
          <p:nvPr/>
        </p:nvSpPr>
        <p:spPr>
          <a:xfrm>
            <a:off x="5029023" y="1682446"/>
            <a:ext cx="2133954" cy="4283346"/>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To show the steps in a process,</a:t>
            </a:r>
          </a:p>
        </p:txBody>
      </p:sp>
      <p:sp>
        <p:nvSpPr>
          <p:cNvPr id="5" name="Rectangle 4">
            <a:extLst>
              <a:ext uri="{FF2B5EF4-FFF2-40B4-BE49-F238E27FC236}">
                <a16:creationId xmlns:a16="http://schemas.microsoft.com/office/drawing/2014/main" id="{510CE94D-BD60-40A9-B171-FC783DD8F0D7}"/>
              </a:ext>
            </a:extLst>
          </p:cNvPr>
          <p:cNvSpPr/>
          <p:nvPr/>
        </p:nvSpPr>
        <p:spPr>
          <a:xfrm>
            <a:off x="7340714" y="1682446"/>
            <a:ext cx="2133954" cy="4283346"/>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or</a:t>
            </a:r>
          </a:p>
        </p:txBody>
      </p:sp>
      <p:sp>
        <p:nvSpPr>
          <p:cNvPr id="6" name="Rectangle 5">
            <a:extLst>
              <a:ext uri="{FF2B5EF4-FFF2-40B4-BE49-F238E27FC236}">
                <a16:creationId xmlns:a16="http://schemas.microsoft.com/office/drawing/2014/main" id="{F2807D3A-CFB2-4D8F-BC67-E47B79939D7E}"/>
              </a:ext>
            </a:extLst>
          </p:cNvPr>
          <p:cNvSpPr/>
          <p:nvPr/>
        </p:nvSpPr>
        <p:spPr>
          <a:xfrm>
            <a:off x="9652405" y="1682446"/>
            <a:ext cx="2133954" cy="4283346"/>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For making different case points.</a:t>
            </a:r>
          </a:p>
        </p:txBody>
      </p:sp>
    </p:spTree>
    <p:extLst>
      <p:ext uri="{BB962C8B-B14F-4D97-AF65-F5344CB8AC3E}">
        <p14:creationId xmlns:p14="http://schemas.microsoft.com/office/powerpoint/2010/main" val="20226690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Box Slide</a:t>
            </a:r>
          </a:p>
        </p:txBody>
      </p:sp>
      <p:sp>
        <p:nvSpPr>
          <p:cNvPr id="3" name="Rectangle 2">
            <a:extLst>
              <a:ext uri="{FF2B5EF4-FFF2-40B4-BE49-F238E27FC236}">
                <a16:creationId xmlns:a16="http://schemas.microsoft.com/office/drawing/2014/main" id="{88B61DFD-931B-409F-8E98-83EB9E7FF7C1}"/>
              </a:ext>
            </a:extLst>
          </p:cNvPr>
          <p:cNvSpPr/>
          <p:nvPr/>
        </p:nvSpPr>
        <p:spPr>
          <a:xfrm>
            <a:off x="1701664" y="1682446"/>
            <a:ext cx="4142341" cy="1876002"/>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6" name="Rectangle 5">
            <a:extLst>
              <a:ext uri="{FF2B5EF4-FFF2-40B4-BE49-F238E27FC236}">
                <a16:creationId xmlns:a16="http://schemas.microsoft.com/office/drawing/2014/main" id="{F2807D3A-CFB2-4D8F-BC67-E47B79939D7E}"/>
              </a:ext>
            </a:extLst>
          </p:cNvPr>
          <p:cNvSpPr/>
          <p:nvPr/>
        </p:nvSpPr>
        <p:spPr>
          <a:xfrm>
            <a:off x="7214616" y="1682446"/>
            <a:ext cx="4344673" cy="1876002"/>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Or for making different case points.</a:t>
            </a:r>
          </a:p>
        </p:txBody>
      </p:sp>
      <p:pic>
        <p:nvPicPr>
          <p:cNvPr id="7" name="Picture 6" descr="A picture containing drawing&#10;&#10;Description automatically generated">
            <a:extLst>
              <a:ext uri="{FF2B5EF4-FFF2-40B4-BE49-F238E27FC236}">
                <a16:creationId xmlns:a16="http://schemas.microsoft.com/office/drawing/2014/main" id="{7FF0AEF4-1D09-4F71-991A-A74B55ABB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711" y="2105029"/>
            <a:ext cx="1030836" cy="1030836"/>
          </a:xfrm>
          <a:prstGeom prst="rect">
            <a:avLst/>
          </a:prstGeom>
        </p:spPr>
      </p:pic>
      <p:pic>
        <p:nvPicPr>
          <p:cNvPr id="9" name="Picture 8" descr="A close up of a logo&#10;&#10;Description automatically generated">
            <a:extLst>
              <a:ext uri="{FF2B5EF4-FFF2-40B4-BE49-F238E27FC236}">
                <a16:creationId xmlns:a16="http://schemas.microsoft.com/office/drawing/2014/main" id="{FF4D648A-4C31-4E79-B2B8-341BD9F23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711" y="4460403"/>
            <a:ext cx="1030836" cy="1030836"/>
          </a:xfrm>
          <a:prstGeom prst="rect">
            <a:avLst/>
          </a:prstGeom>
        </p:spPr>
      </p:pic>
      <p:pic>
        <p:nvPicPr>
          <p:cNvPr id="11" name="Picture 10" descr="A picture containing building, tower&#10;&#10;Description automatically generated">
            <a:extLst>
              <a:ext uri="{FF2B5EF4-FFF2-40B4-BE49-F238E27FC236}">
                <a16:creationId xmlns:a16="http://schemas.microsoft.com/office/drawing/2014/main" id="{F27326D6-854F-4C1F-A324-A0941A29F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9878" y="4314099"/>
            <a:ext cx="1030836" cy="1030836"/>
          </a:xfrm>
          <a:prstGeom prst="rect">
            <a:avLst/>
          </a:prstGeom>
        </p:spPr>
      </p:pic>
      <p:pic>
        <p:nvPicPr>
          <p:cNvPr id="15" name="Picture 14" descr="A picture containing hydrant, clock&#10;&#10;Description automatically generated">
            <a:extLst>
              <a:ext uri="{FF2B5EF4-FFF2-40B4-BE49-F238E27FC236}">
                <a16:creationId xmlns:a16="http://schemas.microsoft.com/office/drawing/2014/main" id="{53400A69-5484-4104-8899-D57773871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09878" y="2105029"/>
            <a:ext cx="1030836" cy="1030836"/>
          </a:xfrm>
          <a:prstGeom prst="rect">
            <a:avLst/>
          </a:prstGeom>
        </p:spPr>
      </p:pic>
      <p:sp>
        <p:nvSpPr>
          <p:cNvPr id="25" name="Rectangle 24">
            <a:extLst>
              <a:ext uri="{FF2B5EF4-FFF2-40B4-BE49-F238E27FC236}">
                <a16:creationId xmlns:a16="http://schemas.microsoft.com/office/drawing/2014/main" id="{8F017CD7-1EC1-4DA5-9CE9-B2EA18DC9158}"/>
              </a:ext>
            </a:extLst>
          </p:cNvPr>
          <p:cNvSpPr/>
          <p:nvPr/>
        </p:nvSpPr>
        <p:spPr>
          <a:xfrm>
            <a:off x="1739782" y="4037820"/>
            <a:ext cx="4142342" cy="1876002"/>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Try adding icons.</a:t>
            </a:r>
          </a:p>
        </p:txBody>
      </p:sp>
      <p:sp>
        <p:nvSpPr>
          <p:cNvPr id="27" name="Rectangle 26">
            <a:extLst>
              <a:ext uri="{FF2B5EF4-FFF2-40B4-BE49-F238E27FC236}">
                <a16:creationId xmlns:a16="http://schemas.microsoft.com/office/drawing/2014/main" id="{13A080DB-4B11-487B-A004-2BD4187E0896}"/>
              </a:ext>
            </a:extLst>
          </p:cNvPr>
          <p:cNvSpPr/>
          <p:nvPr/>
        </p:nvSpPr>
        <p:spPr>
          <a:xfrm>
            <a:off x="7214616" y="4043136"/>
            <a:ext cx="4344673" cy="1876002"/>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Icons can help add interest and break up continuous text.</a:t>
            </a:r>
          </a:p>
        </p:txBody>
      </p:sp>
    </p:spTree>
    <p:extLst>
      <p:ext uri="{BB962C8B-B14F-4D97-AF65-F5344CB8AC3E}">
        <p14:creationId xmlns:p14="http://schemas.microsoft.com/office/powerpoint/2010/main" val="28767929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Two Columns with Four Boxes</a:t>
            </a:r>
          </a:p>
        </p:txBody>
      </p:sp>
      <p:sp>
        <p:nvSpPr>
          <p:cNvPr id="3" name="Rectangle 2">
            <a:extLst>
              <a:ext uri="{FF2B5EF4-FFF2-40B4-BE49-F238E27FC236}">
                <a16:creationId xmlns:a16="http://schemas.microsoft.com/office/drawing/2014/main" id="{88B61DFD-931B-409F-8E98-83EB9E7FF7C1}"/>
              </a:ext>
            </a:extLst>
          </p:cNvPr>
          <p:cNvSpPr/>
          <p:nvPr/>
        </p:nvSpPr>
        <p:spPr>
          <a:xfrm>
            <a:off x="6180461" y="2490999"/>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pic>
        <p:nvPicPr>
          <p:cNvPr id="7" name="Picture 6" descr="A picture containing drawing&#10;&#10;Description automatically generated">
            <a:extLst>
              <a:ext uri="{FF2B5EF4-FFF2-40B4-BE49-F238E27FC236}">
                <a16:creationId xmlns:a16="http://schemas.microsoft.com/office/drawing/2014/main" id="{7FF0AEF4-1D09-4F71-991A-A74B55ABB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3778" y="1682446"/>
            <a:ext cx="693116" cy="693116"/>
          </a:xfrm>
          <a:prstGeom prst="rect">
            <a:avLst/>
          </a:prstGeom>
        </p:spPr>
      </p:pic>
      <p:pic>
        <p:nvPicPr>
          <p:cNvPr id="9" name="Picture 8" descr="A close up of a logo&#10;&#10;Description automatically generated">
            <a:extLst>
              <a:ext uri="{FF2B5EF4-FFF2-40B4-BE49-F238E27FC236}">
                <a16:creationId xmlns:a16="http://schemas.microsoft.com/office/drawing/2014/main" id="{FF4D648A-4C31-4E79-B2B8-341BD9F23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778" y="3944985"/>
            <a:ext cx="693116" cy="693116"/>
          </a:xfrm>
          <a:prstGeom prst="rect">
            <a:avLst/>
          </a:prstGeom>
        </p:spPr>
      </p:pic>
      <p:pic>
        <p:nvPicPr>
          <p:cNvPr id="11" name="Picture 10" descr="A picture containing building, tower&#10;&#10;Description automatically generated">
            <a:extLst>
              <a:ext uri="{FF2B5EF4-FFF2-40B4-BE49-F238E27FC236}">
                <a16:creationId xmlns:a16="http://schemas.microsoft.com/office/drawing/2014/main" id="{F27326D6-854F-4C1F-A324-A0941A29F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193" y="3944985"/>
            <a:ext cx="693116" cy="693116"/>
          </a:xfrm>
          <a:prstGeom prst="rect">
            <a:avLst/>
          </a:prstGeom>
        </p:spPr>
      </p:pic>
      <p:pic>
        <p:nvPicPr>
          <p:cNvPr id="15" name="Picture 14" descr="A picture containing hydrant, clock&#10;&#10;Description automatically generated">
            <a:extLst>
              <a:ext uri="{FF2B5EF4-FFF2-40B4-BE49-F238E27FC236}">
                <a16:creationId xmlns:a16="http://schemas.microsoft.com/office/drawing/2014/main" id="{53400A69-5484-4104-8899-D57773871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193" y="1682446"/>
            <a:ext cx="693116" cy="693116"/>
          </a:xfrm>
          <a:prstGeom prst="rect">
            <a:avLst/>
          </a:prstGeom>
        </p:spPr>
      </p:pic>
      <p:sp>
        <p:nvSpPr>
          <p:cNvPr id="4" name="Rectangle 3">
            <a:extLst>
              <a:ext uri="{FF2B5EF4-FFF2-40B4-BE49-F238E27FC236}">
                <a16:creationId xmlns:a16="http://schemas.microsoft.com/office/drawing/2014/main" id="{CD305A59-D410-440E-ACBB-91424DECB2F3}"/>
              </a:ext>
            </a:extLst>
          </p:cNvPr>
          <p:cNvSpPr/>
          <p:nvPr/>
        </p:nvSpPr>
        <p:spPr>
          <a:xfrm>
            <a:off x="9118735" y="2547665"/>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5" name="Rectangle 4">
            <a:extLst>
              <a:ext uri="{FF2B5EF4-FFF2-40B4-BE49-F238E27FC236}">
                <a16:creationId xmlns:a16="http://schemas.microsoft.com/office/drawing/2014/main" id="{4EB1B8D6-2752-4D1F-85A2-CA09A2819A5B}"/>
              </a:ext>
            </a:extLst>
          </p:cNvPr>
          <p:cNvSpPr/>
          <p:nvPr/>
        </p:nvSpPr>
        <p:spPr>
          <a:xfrm>
            <a:off x="6144150" y="4837900"/>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8" name="Rectangle 7">
            <a:extLst>
              <a:ext uri="{FF2B5EF4-FFF2-40B4-BE49-F238E27FC236}">
                <a16:creationId xmlns:a16="http://schemas.microsoft.com/office/drawing/2014/main" id="{370A0BA6-97A1-4991-9B82-35462216AF36}"/>
              </a:ext>
            </a:extLst>
          </p:cNvPr>
          <p:cNvSpPr/>
          <p:nvPr/>
        </p:nvSpPr>
        <p:spPr>
          <a:xfrm>
            <a:off x="9080617" y="4850203"/>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10" name="Rectangle 9">
            <a:extLst>
              <a:ext uri="{FF2B5EF4-FFF2-40B4-BE49-F238E27FC236}">
                <a16:creationId xmlns:a16="http://schemas.microsoft.com/office/drawing/2014/main" id="{BDDB9A60-C06F-4D16-BD33-2386823D5084}"/>
              </a:ext>
            </a:extLst>
          </p:cNvPr>
          <p:cNvSpPr/>
          <p:nvPr/>
        </p:nvSpPr>
        <p:spPr>
          <a:xfrm>
            <a:off x="753898" y="1861851"/>
            <a:ext cx="4908772" cy="3833869"/>
          </a:xfrm>
          <a:prstGeom prst="rect">
            <a:avLst/>
          </a:prstGeom>
          <a:ln>
            <a:noFill/>
            <a:prstDash val="sysDot"/>
          </a:ln>
        </p:spPr>
        <p:txBody>
          <a:bodyPr wrap="square" anchor="t">
            <a:noAutofit/>
          </a:bodyPr>
          <a:lstStyle/>
          <a:p>
            <a:pPr>
              <a:lnSpc>
                <a:spcPct val="90000"/>
              </a:lnSpc>
              <a:spcAft>
                <a:spcPts val="600"/>
              </a:spcAft>
            </a:pPr>
            <a:r>
              <a:rPr lang="en-US" sz="2800" b="1" dirty="0">
                <a:solidFill>
                  <a:schemeClr val="bg1"/>
                </a:solidFill>
                <a:latin typeface="Trebuchet MS" panose="020B0603020202020204" pitchFamily="34" charset="0"/>
              </a:rPr>
              <a:t>Background</a:t>
            </a:r>
          </a:p>
          <a:p>
            <a:pPr>
              <a:lnSpc>
                <a:spcPct val="90000"/>
              </a:lnSpc>
              <a:spcAft>
                <a:spcPts val="600"/>
              </a:spcAft>
            </a:pPr>
            <a:endParaRPr lang="en-US" sz="2400" dirty="0">
              <a:solidFill>
                <a:schemeClr val="bg1"/>
              </a:solidFill>
              <a:latin typeface="Trebuchet MS" panose="020B0603020202020204" pitchFamily="34" charset="0"/>
            </a:endParaRPr>
          </a:p>
          <a:p>
            <a:pPr>
              <a:lnSpc>
                <a:spcPct val="90000"/>
              </a:lnSpc>
              <a:spcAft>
                <a:spcPts val="600"/>
              </a:spcAft>
            </a:pPr>
            <a:r>
              <a:rPr lang="en-US" sz="2400" dirty="0">
                <a:solidFill>
                  <a:schemeClr val="bg1"/>
                </a:solidFill>
                <a:latin typeface="Trebuchet MS" panose="020B0603020202020204" pitchFamily="34" charset="0"/>
              </a:rPr>
              <a:t>Use this slide to provide background information and quick points. Just remember that there is such a thing as too much text on a slide, you want your audience to listen, not read.</a:t>
            </a:r>
          </a:p>
        </p:txBody>
      </p:sp>
    </p:spTree>
    <p:extLst>
      <p:ext uri="{BB962C8B-B14F-4D97-AF65-F5344CB8AC3E}">
        <p14:creationId xmlns:p14="http://schemas.microsoft.com/office/powerpoint/2010/main" val="2088042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Two Columns with Four Boxes</a:t>
            </a:r>
          </a:p>
        </p:txBody>
      </p:sp>
      <p:sp>
        <p:nvSpPr>
          <p:cNvPr id="3" name="Rectangle 2">
            <a:extLst>
              <a:ext uri="{FF2B5EF4-FFF2-40B4-BE49-F238E27FC236}">
                <a16:creationId xmlns:a16="http://schemas.microsoft.com/office/drawing/2014/main" id="{88B61DFD-931B-409F-8E98-83EB9E7FF7C1}"/>
              </a:ext>
            </a:extLst>
          </p:cNvPr>
          <p:cNvSpPr/>
          <p:nvPr/>
        </p:nvSpPr>
        <p:spPr>
          <a:xfrm>
            <a:off x="6180461" y="2490999"/>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pic>
        <p:nvPicPr>
          <p:cNvPr id="7" name="Picture 6" descr="A picture containing drawing&#10;&#10;Description automatically generated">
            <a:extLst>
              <a:ext uri="{FF2B5EF4-FFF2-40B4-BE49-F238E27FC236}">
                <a16:creationId xmlns:a16="http://schemas.microsoft.com/office/drawing/2014/main" id="{7FF0AEF4-1D09-4F71-991A-A74B55ABB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3778" y="1682446"/>
            <a:ext cx="693116" cy="693116"/>
          </a:xfrm>
          <a:prstGeom prst="rect">
            <a:avLst/>
          </a:prstGeom>
        </p:spPr>
      </p:pic>
      <p:pic>
        <p:nvPicPr>
          <p:cNvPr id="9" name="Picture 8" descr="A close up of a logo&#10;&#10;Description automatically generated">
            <a:extLst>
              <a:ext uri="{FF2B5EF4-FFF2-40B4-BE49-F238E27FC236}">
                <a16:creationId xmlns:a16="http://schemas.microsoft.com/office/drawing/2014/main" id="{FF4D648A-4C31-4E79-B2B8-341BD9F231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3778" y="3944985"/>
            <a:ext cx="693116" cy="693116"/>
          </a:xfrm>
          <a:prstGeom prst="rect">
            <a:avLst/>
          </a:prstGeom>
        </p:spPr>
      </p:pic>
      <p:pic>
        <p:nvPicPr>
          <p:cNvPr id="11" name="Picture 10" descr="A picture containing building, tower&#10;&#10;Description automatically generated">
            <a:extLst>
              <a:ext uri="{FF2B5EF4-FFF2-40B4-BE49-F238E27FC236}">
                <a16:creationId xmlns:a16="http://schemas.microsoft.com/office/drawing/2014/main" id="{F27326D6-854F-4C1F-A324-A0941A29F3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9193" y="3944985"/>
            <a:ext cx="693116" cy="693116"/>
          </a:xfrm>
          <a:prstGeom prst="rect">
            <a:avLst/>
          </a:prstGeom>
        </p:spPr>
      </p:pic>
      <p:pic>
        <p:nvPicPr>
          <p:cNvPr id="15" name="Picture 14" descr="A picture containing hydrant, clock&#10;&#10;Description automatically generated">
            <a:extLst>
              <a:ext uri="{FF2B5EF4-FFF2-40B4-BE49-F238E27FC236}">
                <a16:creationId xmlns:a16="http://schemas.microsoft.com/office/drawing/2014/main" id="{53400A69-5484-4104-8899-D577738716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69193" y="1682446"/>
            <a:ext cx="693116" cy="693116"/>
          </a:xfrm>
          <a:prstGeom prst="rect">
            <a:avLst/>
          </a:prstGeom>
        </p:spPr>
      </p:pic>
      <p:sp>
        <p:nvSpPr>
          <p:cNvPr id="4" name="Rectangle 3">
            <a:extLst>
              <a:ext uri="{FF2B5EF4-FFF2-40B4-BE49-F238E27FC236}">
                <a16:creationId xmlns:a16="http://schemas.microsoft.com/office/drawing/2014/main" id="{CD305A59-D410-440E-ACBB-91424DECB2F3}"/>
              </a:ext>
            </a:extLst>
          </p:cNvPr>
          <p:cNvSpPr/>
          <p:nvPr/>
        </p:nvSpPr>
        <p:spPr>
          <a:xfrm>
            <a:off x="9118735" y="2547665"/>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5" name="Rectangle 4">
            <a:extLst>
              <a:ext uri="{FF2B5EF4-FFF2-40B4-BE49-F238E27FC236}">
                <a16:creationId xmlns:a16="http://schemas.microsoft.com/office/drawing/2014/main" id="{4EB1B8D6-2752-4D1F-85A2-CA09A2819A5B}"/>
              </a:ext>
            </a:extLst>
          </p:cNvPr>
          <p:cNvSpPr/>
          <p:nvPr/>
        </p:nvSpPr>
        <p:spPr>
          <a:xfrm>
            <a:off x="6144150" y="4837900"/>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sp>
        <p:nvSpPr>
          <p:cNvPr id="8" name="Rectangle 7">
            <a:extLst>
              <a:ext uri="{FF2B5EF4-FFF2-40B4-BE49-F238E27FC236}">
                <a16:creationId xmlns:a16="http://schemas.microsoft.com/office/drawing/2014/main" id="{370A0BA6-97A1-4991-9B82-35462216AF36}"/>
              </a:ext>
            </a:extLst>
          </p:cNvPr>
          <p:cNvSpPr/>
          <p:nvPr/>
        </p:nvSpPr>
        <p:spPr>
          <a:xfrm>
            <a:off x="9080617" y="4850203"/>
            <a:ext cx="2743201" cy="1201884"/>
          </a:xfrm>
          <a:prstGeom prst="rect">
            <a:avLst/>
          </a:prstGeom>
          <a:ln>
            <a:noFill/>
            <a:prstDash val="sysDot"/>
          </a:ln>
        </p:spPr>
        <p:txBody>
          <a:bodyPr wrap="square" anchor="t">
            <a:noAutofit/>
          </a:bodyPr>
          <a:lstStyle/>
          <a:p>
            <a:pPr marL="274320" indent="-274320">
              <a:lnSpc>
                <a:spcPct val="90000"/>
              </a:lnSpc>
              <a:spcAft>
                <a:spcPts val="600"/>
              </a:spcAft>
              <a:buFont typeface="Arial" panose="020B0604020202020204" pitchFamily="34" charset="0"/>
              <a:buChar char="•"/>
            </a:pPr>
            <a:r>
              <a:rPr lang="en-US" sz="2400" dirty="0">
                <a:solidFill>
                  <a:schemeClr val="bg1"/>
                </a:solidFill>
                <a:latin typeface="Trebuchet MS" panose="020B0603020202020204" pitchFamily="34" charset="0"/>
              </a:rPr>
              <a:t>This slide can be used to compare items.</a:t>
            </a:r>
          </a:p>
        </p:txBody>
      </p:sp>
      <p:pic>
        <p:nvPicPr>
          <p:cNvPr id="6" name="Picture 5" descr="A group of people standing around a plane&#10;&#10;Description automatically generated">
            <a:extLst>
              <a:ext uri="{FF2B5EF4-FFF2-40B4-BE49-F238E27FC236}">
                <a16:creationId xmlns:a16="http://schemas.microsoft.com/office/drawing/2014/main" id="{6133697C-92B5-4ED4-B924-DF89D8A2C63F}"/>
              </a:ext>
            </a:extLst>
          </p:cNvPr>
          <p:cNvPicPr>
            <a:picLocks noChangeAspect="1"/>
          </p:cNvPicPr>
          <p:nvPr/>
        </p:nvPicPr>
        <p:blipFill rotWithShape="1">
          <a:blip r:embed="rId7">
            <a:extLst>
              <a:ext uri="{28A0092B-C50C-407E-A947-70E740481C1C}">
                <a14:useLocalDpi xmlns:a14="http://schemas.microsoft.com/office/drawing/2010/main" val="0"/>
              </a:ext>
            </a:extLst>
          </a:blip>
          <a:srcRect r="17356"/>
          <a:stretch/>
        </p:blipFill>
        <p:spPr>
          <a:xfrm>
            <a:off x="408437" y="1575376"/>
            <a:ext cx="5535164" cy="4457434"/>
          </a:xfrm>
          <a:prstGeom prst="rect">
            <a:avLst/>
          </a:prstGeom>
        </p:spPr>
      </p:pic>
    </p:spTree>
    <p:extLst>
      <p:ext uri="{BB962C8B-B14F-4D97-AF65-F5344CB8AC3E}">
        <p14:creationId xmlns:p14="http://schemas.microsoft.com/office/powerpoint/2010/main" val="45539084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Icons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r>
              <a:rPr lang="en-US" dirty="0">
                <a:solidFill>
                  <a:schemeClr val="bg1"/>
                </a:solidFill>
                <a:latin typeface="Trebuchet MS" panose="020B0603020202020204" pitchFamily="34" charset="0"/>
              </a:rPr>
              <a:t>Available to use within any slide</a:t>
            </a:r>
          </a:p>
        </p:txBody>
      </p:sp>
    </p:spTree>
    <p:extLst>
      <p:ext uri="{BB962C8B-B14F-4D97-AF65-F5344CB8AC3E}">
        <p14:creationId xmlns:p14="http://schemas.microsoft.com/office/powerpoint/2010/main" val="84261675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Available Icons</a:t>
            </a:r>
          </a:p>
        </p:txBody>
      </p:sp>
      <p:pic>
        <p:nvPicPr>
          <p:cNvPr id="5" name="Picture 4" descr="A close up of a sign&#10;&#10;Description automatically generated">
            <a:extLst>
              <a:ext uri="{FF2B5EF4-FFF2-40B4-BE49-F238E27FC236}">
                <a16:creationId xmlns:a16="http://schemas.microsoft.com/office/drawing/2014/main" id="{C93C6F77-039B-42AF-8488-FBCA060EE2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6069" y="1845219"/>
            <a:ext cx="1030836" cy="1030836"/>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154CCEB4-02CA-43E5-AF45-891FAD7B35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4352" y="1845219"/>
            <a:ext cx="1030836" cy="1030836"/>
          </a:xfrm>
          <a:prstGeom prst="rect">
            <a:avLst/>
          </a:prstGeom>
        </p:spPr>
      </p:pic>
      <p:pic>
        <p:nvPicPr>
          <p:cNvPr id="9" name="Picture 8" descr="A close up of a logo&#10;&#10;Description automatically generated">
            <a:extLst>
              <a:ext uri="{FF2B5EF4-FFF2-40B4-BE49-F238E27FC236}">
                <a16:creationId xmlns:a16="http://schemas.microsoft.com/office/drawing/2014/main" id="{F94465F2-AB94-49C1-A489-EB2C6FF73D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7971" y="1845219"/>
            <a:ext cx="1030836" cy="1030836"/>
          </a:xfrm>
          <a:prstGeom prst="rect">
            <a:avLst/>
          </a:prstGeom>
        </p:spPr>
      </p:pic>
      <p:pic>
        <p:nvPicPr>
          <p:cNvPr id="11" name="Picture 10" descr="A close up of a logo&#10;&#10;Description automatically generated">
            <a:extLst>
              <a:ext uri="{FF2B5EF4-FFF2-40B4-BE49-F238E27FC236}">
                <a16:creationId xmlns:a16="http://schemas.microsoft.com/office/drawing/2014/main" id="{E29231FC-6D9C-4AA3-963B-1E306D498E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8828" y="1842095"/>
            <a:ext cx="1030836" cy="1030836"/>
          </a:xfrm>
          <a:prstGeom prst="rect">
            <a:avLst/>
          </a:prstGeom>
        </p:spPr>
      </p:pic>
      <p:pic>
        <p:nvPicPr>
          <p:cNvPr id="13" name="Picture 12" descr="A picture containing building, tower&#10;&#10;Description automatically generated">
            <a:extLst>
              <a:ext uri="{FF2B5EF4-FFF2-40B4-BE49-F238E27FC236}">
                <a16:creationId xmlns:a16="http://schemas.microsoft.com/office/drawing/2014/main" id="{AAF895A2-BA43-44F1-A2FF-E782C95263D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1590" y="1845219"/>
            <a:ext cx="1030836" cy="1030836"/>
          </a:xfrm>
          <a:prstGeom prst="rect">
            <a:avLst/>
          </a:prstGeom>
        </p:spPr>
      </p:pic>
      <p:pic>
        <p:nvPicPr>
          <p:cNvPr id="15" name="Picture 14" descr="A picture containing hydrant, clock&#10;&#10;Description automatically generated">
            <a:extLst>
              <a:ext uri="{FF2B5EF4-FFF2-40B4-BE49-F238E27FC236}">
                <a16:creationId xmlns:a16="http://schemas.microsoft.com/office/drawing/2014/main" id="{15F4DAE1-531D-4D5D-9387-414FA8ACF6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5209" y="1845219"/>
            <a:ext cx="1030836" cy="1030836"/>
          </a:xfrm>
          <a:prstGeom prst="rect">
            <a:avLst/>
          </a:prstGeom>
        </p:spPr>
      </p:pic>
      <p:pic>
        <p:nvPicPr>
          <p:cNvPr id="17" name="Picture 16" descr="A picture containing device&#10;&#10;Description automatically generated">
            <a:extLst>
              <a:ext uri="{FF2B5EF4-FFF2-40B4-BE49-F238E27FC236}">
                <a16:creationId xmlns:a16="http://schemas.microsoft.com/office/drawing/2014/main" id="{774A3F1B-2910-4473-9482-48DA41F2625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12089" y="3424998"/>
            <a:ext cx="1030836" cy="1030836"/>
          </a:xfrm>
          <a:prstGeom prst="rect">
            <a:avLst/>
          </a:prstGeom>
        </p:spPr>
      </p:pic>
      <p:pic>
        <p:nvPicPr>
          <p:cNvPr id="19" name="Picture 18" descr="A close up of a logo&#10;&#10;Description automatically generated">
            <a:extLst>
              <a:ext uri="{FF2B5EF4-FFF2-40B4-BE49-F238E27FC236}">
                <a16:creationId xmlns:a16="http://schemas.microsoft.com/office/drawing/2014/main" id="{85F68C4C-DE55-4021-8227-70C9A66276F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01590" y="3360523"/>
            <a:ext cx="1030836" cy="1030836"/>
          </a:xfrm>
          <a:prstGeom prst="rect">
            <a:avLst/>
          </a:prstGeom>
        </p:spPr>
      </p:pic>
      <p:pic>
        <p:nvPicPr>
          <p:cNvPr id="21" name="Picture 20" descr="A close up of a logo&#10;&#10;Description automatically generated">
            <a:extLst>
              <a:ext uri="{FF2B5EF4-FFF2-40B4-BE49-F238E27FC236}">
                <a16:creationId xmlns:a16="http://schemas.microsoft.com/office/drawing/2014/main" id="{4AA129E0-2A57-43B3-8315-E53AA497277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54352" y="3424998"/>
            <a:ext cx="1030836" cy="1030836"/>
          </a:xfrm>
          <a:prstGeom prst="rect">
            <a:avLst/>
          </a:prstGeom>
        </p:spPr>
      </p:pic>
      <p:pic>
        <p:nvPicPr>
          <p:cNvPr id="23" name="Picture 22" descr="A close up of a logo&#10;&#10;Description automatically generated">
            <a:extLst>
              <a:ext uri="{FF2B5EF4-FFF2-40B4-BE49-F238E27FC236}">
                <a16:creationId xmlns:a16="http://schemas.microsoft.com/office/drawing/2014/main" id="{A897D73A-2941-43D1-AE3F-6626ABC0653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77971" y="3424998"/>
            <a:ext cx="1030836" cy="1030836"/>
          </a:xfrm>
          <a:prstGeom prst="rect">
            <a:avLst/>
          </a:prstGeom>
        </p:spPr>
      </p:pic>
      <p:pic>
        <p:nvPicPr>
          <p:cNvPr id="25" name="Picture 24" descr="A picture containing room&#10;&#10;Description automatically generated">
            <a:extLst>
              <a:ext uri="{FF2B5EF4-FFF2-40B4-BE49-F238E27FC236}">
                <a16:creationId xmlns:a16="http://schemas.microsoft.com/office/drawing/2014/main" id="{F80F3583-0A9B-4F39-AC90-4463DA404C5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725209" y="3360523"/>
            <a:ext cx="1030836" cy="1030836"/>
          </a:xfrm>
          <a:prstGeom prst="rect">
            <a:avLst/>
          </a:prstGeom>
        </p:spPr>
      </p:pic>
      <p:pic>
        <p:nvPicPr>
          <p:cNvPr id="27" name="Picture 26" descr="A close up of a logo&#10;&#10;Description automatically generated">
            <a:extLst>
              <a:ext uri="{FF2B5EF4-FFF2-40B4-BE49-F238E27FC236}">
                <a16:creationId xmlns:a16="http://schemas.microsoft.com/office/drawing/2014/main" id="{676C500A-2286-4ECE-996D-4DA48416AC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05119" y="5004777"/>
            <a:ext cx="1030836" cy="1030836"/>
          </a:xfrm>
          <a:prstGeom prst="rect">
            <a:avLst/>
          </a:prstGeom>
        </p:spPr>
      </p:pic>
      <p:pic>
        <p:nvPicPr>
          <p:cNvPr id="29" name="Picture 28" descr="A close up of graphics&#10;&#10;Description automatically generated">
            <a:extLst>
              <a:ext uri="{FF2B5EF4-FFF2-40B4-BE49-F238E27FC236}">
                <a16:creationId xmlns:a16="http://schemas.microsoft.com/office/drawing/2014/main" id="{BB6706ED-D191-48F0-9DCD-D75E3A68555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8828" y="3360523"/>
            <a:ext cx="1030836" cy="1030836"/>
          </a:xfrm>
          <a:prstGeom prst="rect">
            <a:avLst/>
          </a:prstGeom>
        </p:spPr>
      </p:pic>
      <p:pic>
        <p:nvPicPr>
          <p:cNvPr id="31" name="Picture 30" descr="A close up of a sign&#10;&#10;Description automatically generated">
            <a:extLst>
              <a:ext uri="{FF2B5EF4-FFF2-40B4-BE49-F238E27FC236}">
                <a16:creationId xmlns:a16="http://schemas.microsoft.com/office/drawing/2014/main" id="{AE52D061-45CB-4735-A21B-010DF9EB167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423696" y="4906777"/>
            <a:ext cx="1030836" cy="1030836"/>
          </a:xfrm>
          <a:prstGeom prst="rect">
            <a:avLst/>
          </a:prstGeom>
        </p:spPr>
      </p:pic>
      <p:pic>
        <p:nvPicPr>
          <p:cNvPr id="33" name="Picture 32" descr="A picture containing building, window&#10;&#10;Description automatically generated">
            <a:extLst>
              <a:ext uri="{FF2B5EF4-FFF2-40B4-BE49-F238E27FC236}">
                <a16:creationId xmlns:a16="http://schemas.microsoft.com/office/drawing/2014/main" id="{F30D5A86-96DD-4A99-A2AD-DBBC9820997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971098" y="4906777"/>
            <a:ext cx="1030836" cy="1030836"/>
          </a:xfrm>
          <a:prstGeom prst="rect">
            <a:avLst/>
          </a:prstGeom>
        </p:spPr>
      </p:pic>
      <p:pic>
        <p:nvPicPr>
          <p:cNvPr id="35" name="Picture 34" descr="A picture containing drawing&#10;&#10;Description automatically generated">
            <a:extLst>
              <a:ext uri="{FF2B5EF4-FFF2-40B4-BE49-F238E27FC236}">
                <a16:creationId xmlns:a16="http://schemas.microsoft.com/office/drawing/2014/main" id="{FC4F3195-FC73-420A-AE4B-17683EF183B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908814" y="4875827"/>
            <a:ext cx="1030836" cy="1030836"/>
          </a:xfrm>
          <a:prstGeom prst="rect">
            <a:avLst/>
          </a:prstGeom>
        </p:spPr>
      </p:pic>
      <p:pic>
        <p:nvPicPr>
          <p:cNvPr id="37" name="Picture 36" descr="A picture containing drawing&#10;&#10;Description automatically generated">
            <a:extLst>
              <a:ext uri="{FF2B5EF4-FFF2-40B4-BE49-F238E27FC236}">
                <a16:creationId xmlns:a16="http://schemas.microsoft.com/office/drawing/2014/main" id="{0434AB50-C571-43BA-8AC7-424DD5EAD31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462056" y="4875827"/>
            <a:ext cx="1030836" cy="1030836"/>
          </a:xfrm>
          <a:prstGeom prst="rect">
            <a:avLst/>
          </a:prstGeom>
        </p:spPr>
      </p:pic>
    </p:spTree>
    <p:extLst>
      <p:ext uri="{BB962C8B-B14F-4D97-AF65-F5344CB8AC3E}">
        <p14:creationId xmlns:p14="http://schemas.microsoft.com/office/powerpoint/2010/main" val="2983217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21893CE-70B5-44B5-96EA-F694837DC8D8}"/>
              </a:ext>
            </a:extLst>
          </p:cNvPr>
          <p:cNvSpPr>
            <a:spLocks noGrp="1"/>
          </p:cNvSpPr>
          <p:nvPr>
            <p:ph type="title"/>
          </p:nvPr>
        </p:nvSpPr>
        <p:spPr>
          <a:xfrm>
            <a:off x="2" y="384254"/>
            <a:ext cx="12192000"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Legislative Outreach Programs</a:t>
            </a:r>
          </a:p>
        </p:txBody>
      </p:sp>
      <p:pic>
        <p:nvPicPr>
          <p:cNvPr id="18" name="Content Placeholder 17" descr="Text&#10;&#10;Description automatically generated with medium confidence">
            <a:extLst>
              <a:ext uri="{FF2B5EF4-FFF2-40B4-BE49-F238E27FC236}">
                <a16:creationId xmlns:a16="http://schemas.microsoft.com/office/drawing/2014/main" id="{E6B61D0B-409C-4934-BA52-BC334DDBF4AB}"/>
              </a:ext>
            </a:extLst>
          </p:cNvPr>
          <p:cNvPicPr>
            <a:picLocks noGrp="1" noChangeAspect="1"/>
          </p:cNvPicPr>
          <p:nvPr>
            <p:ph sz="half" idx="1"/>
          </p:nvPr>
        </p:nvPicPr>
        <p:blipFill>
          <a:blip r:embed="rId4" cstate="print">
            <a:extLst>
              <a:ext uri="{28A0092B-C50C-407E-A947-70E740481C1C}">
                <a14:useLocalDpi xmlns:a14="http://schemas.microsoft.com/office/drawing/2010/main" val="0"/>
              </a:ext>
            </a:extLst>
          </a:blip>
          <a:stretch>
            <a:fillRect/>
          </a:stretch>
        </p:blipFill>
        <p:spPr>
          <a:xfrm>
            <a:off x="657224" y="1595302"/>
            <a:ext cx="5181600" cy="921793"/>
          </a:xfrm>
        </p:spPr>
      </p:pic>
      <p:pic>
        <p:nvPicPr>
          <p:cNvPr id="24" name="Content Placeholder 23" descr="Text&#10;&#10;Description automatically generated">
            <a:extLst>
              <a:ext uri="{FF2B5EF4-FFF2-40B4-BE49-F238E27FC236}">
                <a16:creationId xmlns:a16="http://schemas.microsoft.com/office/drawing/2014/main" id="{0C4D9B4D-790F-4275-AF82-CFBD42984918}"/>
              </a:ext>
            </a:extLst>
          </p:cNvPr>
          <p:cNvPicPr>
            <a:picLocks noGrp="1" noChangeAspect="1"/>
          </p:cNvPicPr>
          <p:nvPr>
            <p:ph sz="half" idx="2"/>
          </p:nvPr>
        </p:nvPicPr>
        <p:blipFill>
          <a:blip r:embed="rId5" cstate="print">
            <a:extLst>
              <a:ext uri="{28A0092B-C50C-407E-A947-70E740481C1C}">
                <a14:useLocalDpi xmlns:a14="http://schemas.microsoft.com/office/drawing/2010/main" val="0"/>
              </a:ext>
            </a:extLst>
          </a:blip>
          <a:stretch>
            <a:fillRect/>
          </a:stretch>
        </p:blipFill>
        <p:spPr>
          <a:xfrm>
            <a:off x="6353177" y="1024334"/>
            <a:ext cx="5181600" cy="2063731"/>
          </a:xfrm>
        </p:spPr>
      </p:pic>
      <p:sp>
        <p:nvSpPr>
          <p:cNvPr id="25" name="TextBox 24">
            <a:extLst>
              <a:ext uri="{FF2B5EF4-FFF2-40B4-BE49-F238E27FC236}">
                <a16:creationId xmlns:a16="http://schemas.microsoft.com/office/drawing/2014/main" id="{9F65C0F1-C121-4D5B-A1C3-714A6BE4FCA3}"/>
              </a:ext>
            </a:extLst>
          </p:cNvPr>
          <p:cNvSpPr txBox="1"/>
          <p:nvPr/>
        </p:nvSpPr>
        <p:spPr>
          <a:xfrm>
            <a:off x="657223" y="3180425"/>
            <a:ext cx="5038728" cy="313932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Next Summit: July 17-20, 2022</a:t>
            </a:r>
          </a:p>
          <a:p>
            <a:pPr marL="285750" indent="-285750">
              <a:buFont typeface="Arial" panose="020B0604020202020204" pitchFamily="34" charset="0"/>
              <a:buChar char="•"/>
            </a:pPr>
            <a:r>
              <a:rPr lang="en-US" dirty="0">
                <a:solidFill>
                  <a:schemeClr val="bg1"/>
                </a:solidFill>
              </a:rPr>
              <a:t>Targeted towards Company Grade and Warrant Officers from the 54</a:t>
            </a:r>
          </a:p>
          <a:p>
            <a:pPr marL="285750" indent="-285750">
              <a:buFont typeface="Arial" panose="020B0604020202020204" pitchFamily="34" charset="0"/>
              <a:buChar char="•"/>
            </a:pPr>
            <a:r>
              <a:rPr lang="en-US" dirty="0">
                <a:solidFill>
                  <a:schemeClr val="bg1"/>
                </a:solidFill>
              </a:rPr>
              <a:t>Goals: </a:t>
            </a:r>
          </a:p>
          <a:p>
            <a:pPr marL="742950" lvl="1" indent="-285750">
              <a:buFont typeface="Arial" panose="020B0604020202020204" pitchFamily="34" charset="0"/>
              <a:buChar char="•"/>
            </a:pPr>
            <a:r>
              <a:rPr lang="en-US" dirty="0">
                <a:solidFill>
                  <a:schemeClr val="bg1"/>
                </a:solidFill>
              </a:rPr>
              <a:t>Elevate CGOs view from the State to the National level highlighting challenges faced across the 54.</a:t>
            </a:r>
          </a:p>
          <a:p>
            <a:pPr marL="742950" lvl="1" indent="-285750">
              <a:buFont typeface="Arial" panose="020B0604020202020204" pitchFamily="34" charset="0"/>
              <a:buChar char="•"/>
            </a:pPr>
            <a:r>
              <a:rPr lang="en-US" dirty="0">
                <a:solidFill>
                  <a:schemeClr val="bg1"/>
                </a:solidFill>
              </a:rPr>
              <a:t>Increase CGO involvement and advocacy at the grassroots level</a:t>
            </a:r>
          </a:p>
          <a:p>
            <a:pPr marL="285750" indent="-285750">
              <a:buFont typeface="Arial" panose="020B0604020202020204" pitchFamily="34" charset="0"/>
              <a:buChar char="•"/>
            </a:pPr>
            <a:r>
              <a:rPr lang="en-US" dirty="0">
                <a:solidFill>
                  <a:schemeClr val="bg1"/>
                </a:solidFill>
              </a:rPr>
              <a:t>Short Video:</a:t>
            </a:r>
          </a:p>
          <a:p>
            <a:r>
              <a:rPr lang="en-US" dirty="0">
                <a:solidFill>
                  <a:schemeClr val="bg1"/>
                </a:solidFill>
                <a:hlinkClick r:id="rId6"/>
              </a:rPr>
              <a:t>https://www.youtube.com/watch?v=h8Xmn1nUvZE</a:t>
            </a:r>
            <a:endParaRPr lang="en-US" dirty="0">
              <a:solidFill>
                <a:schemeClr val="bg1"/>
              </a:solidFill>
            </a:endParaRPr>
          </a:p>
        </p:txBody>
      </p:sp>
      <p:sp>
        <p:nvSpPr>
          <p:cNvPr id="26" name="TextBox 25">
            <a:extLst>
              <a:ext uri="{FF2B5EF4-FFF2-40B4-BE49-F238E27FC236}">
                <a16:creationId xmlns:a16="http://schemas.microsoft.com/office/drawing/2014/main" id="{EC308D88-E91E-4A16-88D1-910E8FBE5812}"/>
              </a:ext>
            </a:extLst>
          </p:cNvPr>
          <p:cNvSpPr txBox="1"/>
          <p:nvPr/>
        </p:nvSpPr>
        <p:spPr>
          <a:xfrm>
            <a:off x="6424613" y="3180425"/>
            <a:ext cx="5038728" cy="2308324"/>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Next Workshop: February 10</a:t>
            </a:r>
            <a:r>
              <a:rPr lang="en-US" b="1" baseline="30000" dirty="0">
                <a:solidFill>
                  <a:schemeClr val="bg1"/>
                </a:solidFill>
              </a:rPr>
              <a:t>th</a:t>
            </a:r>
            <a:r>
              <a:rPr lang="en-US" b="1" dirty="0">
                <a:solidFill>
                  <a:schemeClr val="bg1"/>
                </a:solidFill>
              </a:rPr>
              <a:t>, 2022</a:t>
            </a:r>
          </a:p>
          <a:p>
            <a:pPr marL="285750" indent="-285750">
              <a:buFont typeface="Arial" panose="020B0604020202020204" pitchFamily="34" charset="0"/>
              <a:buChar char="•"/>
            </a:pPr>
            <a:r>
              <a:rPr lang="en-US" dirty="0">
                <a:solidFill>
                  <a:schemeClr val="bg1"/>
                </a:solidFill>
              </a:rPr>
              <a:t>Targeted towards CACOs, Executive Directors and Presidents of the 54 Associations</a:t>
            </a:r>
          </a:p>
          <a:p>
            <a:pPr marL="285750" indent="-285750">
              <a:buFont typeface="Arial" panose="020B0604020202020204" pitchFamily="34" charset="0"/>
              <a:buChar char="•"/>
            </a:pPr>
            <a:r>
              <a:rPr lang="en-US" dirty="0">
                <a:solidFill>
                  <a:schemeClr val="bg1"/>
                </a:solidFill>
              </a:rPr>
              <a:t>Goal: </a:t>
            </a:r>
          </a:p>
          <a:p>
            <a:pPr marL="742950" lvl="1" indent="-285750">
              <a:buFont typeface="Arial" panose="020B0604020202020204" pitchFamily="34" charset="0"/>
              <a:buChar char="•"/>
            </a:pPr>
            <a:r>
              <a:rPr lang="en-US" dirty="0">
                <a:solidFill>
                  <a:schemeClr val="bg1"/>
                </a:solidFill>
              </a:rPr>
              <a:t>Inform audience of NGAUS Legislative Priorities and efforts syncing messaging across the 54.</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2851002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7" name="Title 1"/>
          <p:cNvSpPr>
            <a:spLocks noGrp="1"/>
          </p:cNvSpPr>
          <p:nvPr>
            <p:ph type="title"/>
          </p:nvPr>
        </p:nvSpPr>
        <p:spPr>
          <a:xfrm>
            <a:off x="1" y="384254"/>
            <a:ext cx="12191999" cy="640080"/>
          </a:xfrm>
        </p:spPr>
        <p:txBody>
          <a:bodyPr anchor="ctr" anchorCtr="0">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What Can You Do?</a:t>
            </a:r>
            <a:endParaRPr lang="en-US" sz="40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
        <p:nvSpPr>
          <p:cNvPr id="33" name="Rectangle 32">
            <a:extLst>
              <a:ext uri="{FF2B5EF4-FFF2-40B4-BE49-F238E27FC236}">
                <a16:creationId xmlns:a16="http://schemas.microsoft.com/office/drawing/2014/main" id="{3419C2BF-FA03-3240-991D-B3A1F4626024}"/>
              </a:ext>
            </a:extLst>
          </p:cNvPr>
          <p:cNvSpPr>
            <a:spLocks/>
          </p:cNvSpPr>
          <p:nvPr/>
        </p:nvSpPr>
        <p:spPr>
          <a:xfrm>
            <a:off x="2895594" y="4825363"/>
            <a:ext cx="6400800" cy="1143000"/>
          </a:xfrm>
          <a:prstGeom prst="rect">
            <a:avLst/>
          </a:prstGeom>
          <a:solidFill>
            <a:srgbClr val="111E2F"/>
          </a:solidFill>
          <a:ln w="57150">
            <a:no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grpSp>
        <p:nvGrpSpPr>
          <p:cNvPr id="35" name="Group 34"/>
          <p:cNvGrpSpPr/>
          <p:nvPr/>
        </p:nvGrpSpPr>
        <p:grpSpPr>
          <a:xfrm>
            <a:off x="2895594" y="3255367"/>
            <a:ext cx="6400799" cy="1143000"/>
            <a:chOff x="854764" y="2486909"/>
            <a:chExt cx="5280922" cy="2565013"/>
          </a:xfrm>
          <a:solidFill>
            <a:srgbClr val="1A3866"/>
          </a:solidFill>
        </p:grpSpPr>
        <p:sp>
          <p:nvSpPr>
            <p:cNvPr id="36" name="Rectangle 35">
              <a:extLst>
                <a:ext uri="{FF2B5EF4-FFF2-40B4-BE49-F238E27FC236}">
                  <a16:creationId xmlns:a16="http://schemas.microsoft.com/office/drawing/2014/main" id="{940C1758-DEDE-754B-B641-0AB9EABE1634}"/>
                </a:ext>
              </a:extLst>
            </p:cNvPr>
            <p:cNvSpPr/>
            <p:nvPr/>
          </p:nvSpPr>
          <p:spPr>
            <a:xfrm>
              <a:off x="854764" y="2486909"/>
              <a:ext cx="5280922" cy="2565013"/>
            </a:xfrm>
            <a:prstGeom prst="rect">
              <a:avLst/>
            </a:prstGeom>
            <a:grpFill/>
            <a:ln w="57150">
              <a:no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37" name="TextBox 18">
              <a:extLst>
                <a:ext uri="{FF2B5EF4-FFF2-40B4-BE49-F238E27FC236}">
                  <a16:creationId xmlns:a16="http://schemas.microsoft.com/office/drawing/2014/main" id="{B209C43F-9015-BA43-8F1A-6EAC4E8B9368}"/>
                </a:ext>
              </a:extLst>
            </p:cNvPr>
            <p:cNvSpPr txBox="1">
              <a:spLocks noChangeArrowheads="1"/>
            </p:cNvSpPr>
            <p:nvPr/>
          </p:nvSpPr>
          <p:spPr bwMode="auto">
            <a:xfrm>
              <a:off x="1982466" y="2487475"/>
              <a:ext cx="4153220" cy="2564447"/>
            </a:xfrm>
            <a:prstGeom prst="rect">
              <a:avLst/>
            </a:prstGeom>
            <a:grpFill/>
            <a:ln>
              <a:noFill/>
            </a:ln>
          </p:spPr>
          <p:txBody>
            <a:bodyPr wrap="square" lIns="0" rIns="0" anchor="ctr" anchorCtr="0">
              <a:noAutofit/>
            </a:bodyPr>
            <a:lstStyle>
              <a:lvl1pPr>
                <a:defRPr sz="2800">
                  <a:solidFill>
                    <a:schemeClr val="tx1"/>
                  </a:solidFill>
                  <a:latin typeface="Georgia" charset="0"/>
                  <a:ea typeface="MS PGothic" charset="0"/>
                  <a:cs typeface="MS PGothic" charset="0"/>
                </a:defRPr>
              </a:lvl1pPr>
              <a:lvl2pPr marL="742950" indent="-285750">
                <a:defRPr sz="2400">
                  <a:solidFill>
                    <a:schemeClr val="tx1"/>
                  </a:solidFill>
                  <a:latin typeface="Georgia" charset="0"/>
                  <a:ea typeface="MS PGothic" charset="0"/>
                  <a:cs typeface="MS PGothic" charset="0"/>
                </a:defRPr>
              </a:lvl2pPr>
              <a:lvl3pPr>
                <a:defRPr sz="2000">
                  <a:solidFill>
                    <a:schemeClr val="tx1"/>
                  </a:solidFill>
                  <a:latin typeface="Georgia" charset="0"/>
                  <a:ea typeface="MS PGothic" charset="0"/>
                  <a:cs typeface="MS PGothic" charset="0"/>
                </a:defRPr>
              </a:lvl3pPr>
              <a:lvl4pPr>
                <a:defRPr>
                  <a:solidFill>
                    <a:schemeClr val="tx1"/>
                  </a:solidFill>
                  <a:latin typeface="Georgia" charset="0"/>
                  <a:ea typeface="MS PGothic" charset="0"/>
                  <a:cs typeface="MS PGothic" charset="0"/>
                </a:defRPr>
              </a:lvl4pPr>
              <a:lvl5pPr>
                <a:defRPr>
                  <a:solidFill>
                    <a:schemeClr val="tx1"/>
                  </a:solidFill>
                  <a:latin typeface="Georgia" charset="0"/>
                  <a:ea typeface="MS PGothic" charset="0"/>
                  <a:cs typeface="MS PGothic" charset="0"/>
                </a:defRPr>
              </a:lvl5pPr>
              <a:lvl6pPr eaLnBrk="0" fontAlgn="base" hangingPunct="0">
                <a:spcAft>
                  <a:spcPct val="0"/>
                </a:spcAft>
                <a:buFont typeface="Arial" charset="0"/>
                <a:defRPr>
                  <a:solidFill>
                    <a:schemeClr val="tx1"/>
                  </a:solidFill>
                  <a:latin typeface="Georgia" charset="0"/>
                  <a:ea typeface="MS PGothic" charset="0"/>
                  <a:cs typeface="MS PGothic" charset="0"/>
                </a:defRPr>
              </a:lvl6pPr>
              <a:lvl7pPr eaLnBrk="0" fontAlgn="base" hangingPunct="0">
                <a:spcAft>
                  <a:spcPct val="0"/>
                </a:spcAft>
                <a:buFont typeface="Arial" charset="0"/>
                <a:defRPr>
                  <a:solidFill>
                    <a:schemeClr val="tx1"/>
                  </a:solidFill>
                  <a:latin typeface="Georgia" charset="0"/>
                  <a:ea typeface="MS PGothic" charset="0"/>
                  <a:cs typeface="MS PGothic" charset="0"/>
                </a:defRPr>
              </a:lvl7pPr>
              <a:lvl8pPr eaLnBrk="0" fontAlgn="base" hangingPunct="0">
                <a:spcAft>
                  <a:spcPct val="0"/>
                </a:spcAft>
                <a:buFont typeface="Arial" charset="0"/>
                <a:defRPr>
                  <a:solidFill>
                    <a:schemeClr val="tx1"/>
                  </a:solidFill>
                  <a:latin typeface="Georgia" charset="0"/>
                  <a:ea typeface="MS PGothic" charset="0"/>
                  <a:cs typeface="MS PGothic" charset="0"/>
                </a:defRPr>
              </a:lvl8pPr>
              <a:lvl9pPr eaLnBrk="0" fontAlgn="base" hangingPunct="0">
                <a:spcAft>
                  <a:spcPct val="0"/>
                </a:spcAft>
                <a:buFont typeface="Arial" charset="0"/>
                <a:defRPr>
                  <a:solidFill>
                    <a:schemeClr val="tx1"/>
                  </a:solidFill>
                  <a:latin typeface="Georgia" charset="0"/>
                  <a:ea typeface="MS PGothic" charset="0"/>
                  <a:cs typeface="MS PGothic" charset="0"/>
                </a:defRPr>
              </a:lvl9pPr>
            </a:lstStyle>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rPr>
                <a:t>Communicate</a:t>
              </a:r>
              <a:r>
                <a:rPr kumimoji="0" lang="en-US"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mn-lt"/>
                </a:rPr>
                <a:t> &amp; Socialize</a:t>
              </a:r>
              <a:endPar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ndParaRPr>
            </a:p>
          </p:txBody>
        </p:sp>
      </p:grpSp>
      <p:sp>
        <p:nvSpPr>
          <p:cNvPr id="41" name="TextBox 27">
            <a:extLst>
              <a:ext uri="{FF2B5EF4-FFF2-40B4-BE49-F238E27FC236}">
                <a16:creationId xmlns:a16="http://schemas.microsoft.com/office/drawing/2014/main" id="{CC32CB5B-41D1-2946-9C25-03B8BCAFA383}"/>
              </a:ext>
            </a:extLst>
          </p:cNvPr>
          <p:cNvSpPr txBox="1">
            <a:spLocks noChangeArrowheads="1"/>
          </p:cNvSpPr>
          <p:nvPr/>
        </p:nvSpPr>
        <p:spPr bwMode="auto">
          <a:xfrm>
            <a:off x="4262437" y="4825362"/>
            <a:ext cx="5033957" cy="1143002"/>
          </a:xfrm>
          <a:prstGeom prst="rect">
            <a:avLst/>
          </a:prstGeom>
          <a:noFill/>
          <a:ln>
            <a:noFill/>
          </a:ln>
        </p:spPr>
        <p:txBody>
          <a:bodyPr wrap="square" lIns="0" rIns="0" anchor="ctr" anchorCtr="0">
            <a:noAutofit/>
          </a:bodyPr>
          <a:lstStyle>
            <a:lvl1pPr>
              <a:defRPr sz="2800">
                <a:solidFill>
                  <a:schemeClr val="tx1"/>
                </a:solidFill>
                <a:latin typeface="Georgia" charset="0"/>
                <a:ea typeface="MS PGothic" charset="0"/>
                <a:cs typeface="MS PGothic" charset="0"/>
              </a:defRPr>
            </a:lvl1pPr>
            <a:lvl2pPr marL="742950" indent="-285750">
              <a:defRPr sz="2400">
                <a:solidFill>
                  <a:schemeClr val="tx1"/>
                </a:solidFill>
                <a:latin typeface="Georgia" charset="0"/>
                <a:ea typeface="MS PGothic" charset="0"/>
                <a:cs typeface="MS PGothic" charset="0"/>
              </a:defRPr>
            </a:lvl2pPr>
            <a:lvl3pPr>
              <a:defRPr sz="2000">
                <a:solidFill>
                  <a:schemeClr val="tx1"/>
                </a:solidFill>
                <a:latin typeface="Georgia" charset="0"/>
                <a:ea typeface="MS PGothic" charset="0"/>
                <a:cs typeface="MS PGothic" charset="0"/>
              </a:defRPr>
            </a:lvl3pPr>
            <a:lvl4pPr>
              <a:defRPr>
                <a:solidFill>
                  <a:schemeClr val="tx1"/>
                </a:solidFill>
                <a:latin typeface="Georgia" charset="0"/>
                <a:ea typeface="MS PGothic" charset="0"/>
                <a:cs typeface="MS PGothic" charset="0"/>
              </a:defRPr>
            </a:lvl4pPr>
            <a:lvl5pPr>
              <a:defRPr>
                <a:solidFill>
                  <a:schemeClr val="tx1"/>
                </a:solidFill>
                <a:latin typeface="Georgia" charset="0"/>
                <a:ea typeface="MS PGothic" charset="0"/>
                <a:cs typeface="MS PGothic" charset="0"/>
              </a:defRPr>
            </a:lvl5pPr>
            <a:lvl6pPr eaLnBrk="0" fontAlgn="base" hangingPunct="0">
              <a:spcAft>
                <a:spcPct val="0"/>
              </a:spcAft>
              <a:buFont typeface="Arial" charset="0"/>
              <a:defRPr>
                <a:solidFill>
                  <a:schemeClr val="tx1"/>
                </a:solidFill>
                <a:latin typeface="Georgia" charset="0"/>
                <a:ea typeface="MS PGothic" charset="0"/>
                <a:cs typeface="MS PGothic" charset="0"/>
              </a:defRPr>
            </a:lvl6pPr>
            <a:lvl7pPr eaLnBrk="0" fontAlgn="base" hangingPunct="0">
              <a:spcAft>
                <a:spcPct val="0"/>
              </a:spcAft>
              <a:buFont typeface="Arial" charset="0"/>
              <a:defRPr>
                <a:solidFill>
                  <a:schemeClr val="tx1"/>
                </a:solidFill>
                <a:latin typeface="Georgia" charset="0"/>
                <a:ea typeface="MS PGothic" charset="0"/>
                <a:cs typeface="MS PGothic" charset="0"/>
              </a:defRPr>
            </a:lvl7pPr>
            <a:lvl8pPr eaLnBrk="0" fontAlgn="base" hangingPunct="0">
              <a:spcAft>
                <a:spcPct val="0"/>
              </a:spcAft>
              <a:buFont typeface="Arial" charset="0"/>
              <a:defRPr>
                <a:solidFill>
                  <a:schemeClr val="tx1"/>
                </a:solidFill>
                <a:latin typeface="Georgia" charset="0"/>
                <a:ea typeface="MS PGothic" charset="0"/>
                <a:cs typeface="MS PGothic" charset="0"/>
              </a:defRPr>
            </a:lvl8pPr>
            <a:lvl9pPr eaLnBrk="0" fontAlgn="base" hangingPunct="0">
              <a:spcAft>
                <a:spcPct val="0"/>
              </a:spcAft>
              <a:buFont typeface="Arial" charset="0"/>
              <a:defRPr>
                <a:solidFill>
                  <a:schemeClr val="tx1"/>
                </a:solidFill>
                <a:latin typeface="Georgia" charset="0"/>
                <a:ea typeface="MS PGothic" charset="0"/>
                <a:cs typeface="MS PGothic" charset="0"/>
              </a:defRPr>
            </a:lvl9pPr>
          </a:lstStyle>
          <a:p>
            <a:pPr marL="457200" marR="0" lvl="0" indent="-274320" algn="l" defTabSz="914400" rtl="0" eaLnBrk="1" fontAlgn="auto" latinLnBrk="0" hangingPunct="1">
              <a:lnSpc>
                <a:spcPct val="7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rPr>
              <a:t>State &amp; </a:t>
            </a:r>
            <a:r>
              <a:rPr lang="en-US" b="1" dirty="0">
                <a:solidFill>
                  <a:prstClr val="white"/>
                </a:solidFill>
                <a:effectLst>
                  <a:outerShdw blurRad="38100" dist="38100" dir="2700000" algn="tl">
                    <a:srgbClr val="000000">
                      <a:alpha val="43137"/>
                    </a:srgbClr>
                  </a:outerShdw>
                </a:effectLst>
                <a:latin typeface="+mn-lt"/>
              </a:rPr>
              <a:t>District Congressional Staff Outreach</a:t>
            </a:r>
            <a:endPar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endParaRPr>
          </a:p>
        </p:txBody>
      </p:sp>
      <p:sp>
        <p:nvSpPr>
          <p:cNvPr id="43" name="Rectangle 42">
            <a:extLst>
              <a:ext uri="{FF2B5EF4-FFF2-40B4-BE49-F238E27FC236}">
                <a16:creationId xmlns:a16="http://schemas.microsoft.com/office/drawing/2014/main" id="{DE86E425-4196-6242-9349-A88590C15312}"/>
              </a:ext>
            </a:extLst>
          </p:cNvPr>
          <p:cNvSpPr/>
          <p:nvPr/>
        </p:nvSpPr>
        <p:spPr>
          <a:xfrm>
            <a:off x="2895594" y="1685371"/>
            <a:ext cx="6400800" cy="1143000"/>
          </a:xfrm>
          <a:prstGeom prst="rect">
            <a:avLst/>
          </a:prstGeom>
          <a:solidFill>
            <a:srgbClr val="111E2F"/>
          </a:solidFill>
          <a:ln w="57150">
            <a:noFill/>
            <a:prstDash val="sysDot"/>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mn-ea"/>
              <a:cs typeface="+mn-cs"/>
            </a:endParaRPr>
          </a:p>
        </p:txBody>
      </p:sp>
      <p:sp>
        <p:nvSpPr>
          <p:cNvPr id="45" name="TextBox 10">
            <a:extLst>
              <a:ext uri="{FF2B5EF4-FFF2-40B4-BE49-F238E27FC236}">
                <a16:creationId xmlns:a16="http://schemas.microsoft.com/office/drawing/2014/main" id="{8FD8EC27-3925-2746-9AEB-6A89D3FB70D8}"/>
              </a:ext>
            </a:extLst>
          </p:cNvPr>
          <p:cNvSpPr txBox="1">
            <a:spLocks noChangeArrowheads="1"/>
          </p:cNvSpPr>
          <p:nvPr/>
        </p:nvSpPr>
        <p:spPr bwMode="auto">
          <a:xfrm>
            <a:off x="4262438" y="1685371"/>
            <a:ext cx="5033956" cy="1142999"/>
          </a:xfrm>
          <a:prstGeom prst="rect">
            <a:avLst/>
          </a:prstGeom>
          <a:noFill/>
          <a:ln>
            <a:noFill/>
          </a:ln>
        </p:spPr>
        <p:txBody>
          <a:bodyPr wrap="square" lIns="0" rIns="0" anchor="ctr" anchorCtr="0">
            <a:noAutofit/>
          </a:bodyPr>
          <a:lstStyle>
            <a:lvl1pPr>
              <a:defRPr sz="2800">
                <a:solidFill>
                  <a:schemeClr val="tx1"/>
                </a:solidFill>
                <a:latin typeface="Georgia" charset="0"/>
                <a:ea typeface="MS PGothic" charset="0"/>
                <a:cs typeface="MS PGothic" charset="0"/>
              </a:defRPr>
            </a:lvl1pPr>
            <a:lvl2pPr marL="742950" indent="-285750">
              <a:defRPr sz="2400">
                <a:solidFill>
                  <a:schemeClr val="tx1"/>
                </a:solidFill>
                <a:latin typeface="Georgia" charset="0"/>
                <a:ea typeface="MS PGothic" charset="0"/>
                <a:cs typeface="MS PGothic" charset="0"/>
              </a:defRPr>
            </a:lvl2pPr>
            <a:lvl3pPr>
              <a:defRPr sz="2000">
                <a:solidFill>
                  <a:schemeClr val="tx1"/>
                </a:solidFill>
                <a:latin typeface="Georgia" charset="0"/>
                <a:ea typeface="MS PGothic" charset="0"/>
                <a:cs typeface="MS PGothic" charset="0"/>
              </a:defRPr>
            </a:lvl3pPr>
            <a:lvl4pPr>
              <a:defRPr>
                <a:solidFill>
                  <a:schemeClr val="tx1"/>
                </a:solidFill>
                <a:latin typeface="Georgia" charset="0"/>
                <a:ea typeface="MS PGothic" charset="0"/>
                <a:cs typeface="MS PGothic" charset="0"/>
              </a:defRPr>
            </a:lvl4pPr>
            <a:lvl5pPr>
              <a:defRPr>
                <a:solidFill>
                  <a:schemeClr val="tx1"/>
                </a:solidFill>
                <a:latin typeface="Georgia" charset="0"/>
                <a:ea typeface="MS PGothic" charset="0"/>
                <a:cs typeface="MS PGothic" charset="0"/>
              </a:defRPr>
            </a:lvl5pPr>
            <a:lvl6pPr eaLnBrk="0" fontAlgn="base" hangingPunct="0">
              <a:spcAft>
                <a:spcPct val="0"/>
              </a:spcAft>
              <a:buFont typeface="Arial" charset="0"/>
              <a:defRPr>
                <a:solidFill>
                  <a:schemeClr val="tx1"/>
                </a:solidFill>
                <a:latin typeface="Georgia" charset="0"/>
                <a:ea typeface="MS PGothic" charset="0"/>
                <a:cs typeface="MS PGothic" charset="0"/>
              </a:defRPr>
            </a:lvl6pPr>
            <a:lvl7pPr eaLnBrk="0" fontAlgn="base" hangingPunct="0">
              <a:spcAft>
                <a:spcPct val="0"/>
              </a:spcAft>
              <a:buFont typeface="Arial" charset="0"/>
              <a:defRPr>
                <a:solidFill>
                  <a:schemeClr val="tx1"/>
                </a:solidFill>
                <a:latin typeface="Georgia" charset="0"/>
                <a:ea typeface="MS PGothic" charset="0"/>
                <a:cs typeface="MS PGothic" charset="0"/>
              </a:defRPr>
            </a:lvl7pPr>
            <a:lvl8pPr eaLnBrk="0" fontAlgn="base" hangingPunct="0">
              <a:spcAft>
                <a:spcPct val="0"/>
              </a:spcAft>
              <a:buFont typeface="Arial" charset="0"/>
              <a:defRPr>
                <a:solidFill>
                  <a:schemeClr val="tx1"/>
                </a:solidFill>
                <a:latin typeface="Georgia" charset="0"/>
                <a:ea typeface="MS PGothic" charset="0"/>
                <a:cs typeface="MS PGothic" charset="0"/>
              </a:defRPr>
            </a:lvl8pPr>
            <a:lvl9pPr eaLnBrk="0" fontAlgn="base" hangingPunct="0">
              <a:spcAft>
                <a:spcPct val="0"/>
              </a:spcAft>
              <a:buFont typeface="Arial" charset="0"/>
              <a:defRPr>
                <a:solidFill>
                  <a:schemeClr val="tx1"/>
                </a:solidFill>
                <a:latin typeface="Georgia" charset="0"/>
                <a:ea typeface="MS PGothic" charset="0"/>
                <a:cs typeface="MS PGothic" charset="0"/>
              </a:defRPr>
            </a:lvl9pPr>
          </a:lstStyle>
          <a:p>
            <a:pPr marL="457200" marR="0" lvl="0" indent="-2743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n-lt"/>
              </a:rPr>
              <a:t>Get Informed</a:t>
            </a:r>
          </a:p>
        </p:txBody>
      </p:sp>
      <p:pic>
        <p:nvPicPr>
          <p:cNvPr id="20" name="Picture 19" descr="A close up of graphics&#10;&#10;Description automatically generated">
            <a:extLst>
              <a:ext uri="{FF2B5EF4-FFF2-40B4-BE49-F238E27FC236}">
                <a16:creationId xmlns:a16="http://schemas.microsoft.com/office/drawing/2014/main" id="{1AE89C33-6165-420D-B7CE-29AB7A36551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1601" y="3311449"/>
            <a:ext cx="1030836" cy="1030836"/>
          </a:xfrm>
          <a:prstGeom prst="rect">
            <a:avLst/>
          </a:prstGeom>
          <a:effectLst>
            <a:outerShdw blurRad="50800" dist="38100" dir="2700000" algn="tl" rotWithShape="0">
              <a:prstClr val="black">
                <a:alpha val="40000"/>
              </a:prstClr>
            </a:outerShdw>
          </a:effectLst>
        </p:spPr>
      </p:pic>
      <p:pic>
        <p:nvPicPr>
          <p:cNvPr id="21" name="Picture 20" descr="A close up of a logo&#10;&#10;Description automatically generated">
            <a:extLst>
              <a:ext uri="{FF2B5EF4-FFF2-40B4-BE49-F238E27FC236}">
                <a16:creationId xmlns:a16="http://schemas.microsoft.com/office/drawing/2014/main" id="{DA2B3273-2265-4FA0-B33D-2FE194EC59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9819" y="1799670"/>
            <a:ext cx="914400" cy="914400"/>
          </a:xfrm>
          <a:prstGeom prst="rect">
            <a:avLst/>
          </a:prstGeom>
          <a:effectLst>
            <a:outerShdw blurRad="50800" dist="38100" dir="2700000" algn="tl" rotWithShape="0">
              <a:prstClr val="black">
                <a:alpha val="40000"/>
              </a:prstClr>
            </a:outerShdw>
          </a:effectLst>
        </p:spPr>
      </p:pic>
      <p:pic>
        <p:nvPicPr>
          <p:cNvPr id="22" name="Picture 21" descr="A close up of a logo&#10;&#10;Description automatically generated">
            <a:extLst>
              <a:ext uri="{FF2B5EF4-FFF2-40B4-BE49-F238E27FC236}">
                <a16:creationId xmlns:a16="http://schemas.microsoft.com/office/drawing/2014/main" id="{81EFD9BD-4697-4FD6-B898-F8D541032E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9819" y="4939663"/>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9180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Col. Mike Hadley (Ret.)</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Mike.Hadley@ngaus.org</a:t>
            </a:r>
          </a:p>
        </p:txBody>
      </p:sp>
    </p:spTree>
    <p:extLst>
      <p:ext uri="{BB962C8B-B14F-4D97-AF65-F5344CB8AC3E}">
        <p14:creationId xmlns:p14="http://schemas.microsoft.com/office/powerpoint/2010/main" val="2582962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1" y="365125"/>
            <a:ext cx="12192000" cy="1325563"/>
          </a:xfrm>
        </p:spPr>
        <p:txBody>
          <a:bodyPr>
            <a:noAutofit/>
          </a:bodyPr>
          <a:lstStyle/>
          <a:p>
            <a:pPr algn="ct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NGAUS Write to Congress </a:t>
            </a:r>
            <a:br>
              <a:rPr lang="en-US" b="1" dirty="0">
                <a:solidFill>
                  <a:srgbClr val="C09435"/>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br>
            <a:r>
              <a:rPr lang="en-US" b="1" dirty="0">
                <a:solidFill>
                  <a:srgbClr val="C09435"/>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H.R.3512 – Health Care for our Troops Act</a:t>
            </a:r>
          </a:p>
        </p:txBody>
      </p:sp>
      <p:pic>
        <p:nvPicPr>
          <p:cNvPr id="10" name="Content Placeholder 9">
            <a:extLst>
              <a:ext uri="{FF2B5EF4-FFF2-40B4-BE49-F238E27FC236}">
                <a16:creationId xmlns:a16="http://schemas.microsoft.com/office/drawing/2014/main" id="{B89978C3-548F-4AA7-ADA0-1A7F67C80D65}"/>
              </a:ext>
            </a:extLst>
          </p:cNvPr>
          <p:cNvPicPr>
            <a:picLocks noGrp="1" noChangeAspect="1"/>
          </p:cNvPicPr>
          <p:nvPr>
            <p:ph sz="half" idx="2"/>
          </p:nvPr>
        </p:nvPicPr>
        <p:blipFill>
          <a:blip r:embed="rId3"/>
          <a:stretch>
            <a:fillRect/>
          </a:stretch>
        </p:blipFill>
        <p:spPr>
          <a:xfrm>
            <a:off x="6187541" y="1825625"/>
            <a:ext cx="5150918" cy="4351338"/>
          </a:xfrm>
        </p:spPr>
      </p:pic>
      <p:pic>
        <p:nvPicPr>
          <p:cNvPr id="8" name="Content Placeholder 7">
            <a:extLst>
              <a:ext uri="{FF2B5EF4-FFF2-40B4-BE49-F238E27FC236}">
                <a16:creationId xmlns:a16="http://schemas.microsoft.com/office/drawing/2014/main" id="{B3CDF5E9-D54C-41A1-99C7-275B4B35F736}"/>
              </a:ext>
            </a:extLst>
          </p:cNvPr>
          <p:cNvPicPr>
            <a:picLocks noGrp="1" noChangeAspect="1"/>
          </p:cNvPicPr>
          <p:nvPr>
            <p:ph sz="half" idx="1"/>
          </p:nvPr>
        </p:nvPicPr>
        <p:blipFill>
          <a:blip r:embed="rId4"/>
          <a:stretch>
            <a:fillRect/>
          </a:stretch>
        </p:blipFill>
        <p:spPr>
          <a:xfrm>
            <a:off x="1243725" y="1825625"/>
            <a:ext cx="4370549" cy="4351338"/>
          </a:xfrm>
        </p:spPr>
      </p:pic>
      <p:sp>
        <p:nvSpPr>
          <p:cNvPr id="15" name="Arrow: Right 14">
            <a:extLst>
              <a:ext uri="{FF2B5EF4-FFF2-40B4-BE49-F238E27FC236}">
                <a16:creationId xmlns:a16="http://schemas.microsoft.com/office/drawing/2014/main" id="{EF26675E-D37A-48C6-A8B6-94B8BA8114E0}"/>
              </a:ext>
            </a:extLst>
          </p:cNvPr>
          <p:cNvSpPr/>
          <p:nvPr/>
        </p:nvSpPr>
        <p:spPr>
          <a:xfrm rot="7958382">
            <a:off x="2077488" y="5450550"/>
            <a:ext cx="805440" cy="361950"/>
          </a:xfrm>
          <a:prstGeom prst="rightArrow">
            <a:avLst/>
          </a:prstGeom>
          <a:solidFill>
            <a:srgbClr val="691729"/>
          </a:solidFill>
          <a:ln>
            <a:solidFill>
              <a:srgbClr val="C09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EF4520E1-F768-452C-BE7B-77BBC40C4A43}"/>
              </a:ext>
            </a:extLst>
          </p:cNvPr>
          <p:cNvSpPr/>
          <p:nvPr/>
        </p:nvSpPr>
        <p:spPr>
          <a:xfrm>
            <a:off x="9868202" y="5045737"/>
            <a:ext cx="805440" cy="361950"/>
          </a:xfrm>
          <a:prstGeom prst="rightArrow">
            <a:avLst/>
          </a:prstGeom>
          <a:solidFill>
            <a:srgbClr val="691729"/>
          </a:solidFill>
          <a:ln>
            <a:solidFill>
              <a:srgbClr val="C094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52D759B-8A4B-4785-9558-E2ED292847A9}"/>
              </a:ext>
            </a:extLst>
          </p:cNvPr>
          <p:cNvSpPr/>
          <p:nvPr/>
        </p:nvSpPr>
        <p:spPr>
          <a:xfrm>
            <a:off x="2333625" y="4305300"/>
            <a:ext cx="952500" cy="238125"/>
          </a:xfrm>
          <a:prstGeom prst="rect">
            <a:avLst/>
          </a:prstGeom>
          <a:solidFill>
            <a:srgbClr val="FFFF00">
              <a:alpha val="24000"/>
            </a:srgbClr>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8859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p:cNvSpPr>
            <a:spLocks noGrp="1"/>
          </p:cNvSpPr>
          <p:nvPr>
            <p:ph type="title"/>
          </p:nvPr>
        </p:nvSpPr>
        <p:spPr>
          <a:xfrm>
            <a:off x="0" y="357582"/>
            <a:ext cx="12191999" cy="640080"/>
          </a:xfrm>
        </p:spPr>
        <p:txBody>
          <a:bodyPr>
            <a:noAutofit/>
          </a:bodyPr>
          <a:lstStyle/>
          <a:p>
            <a:pPr algn="ct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117</a:t>
            </a:r>
            <a:r>
              <a:rPr lang="en-US" b="1" baseline="30000"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th</a:t>
            </a:r>
            <a:r>
              <a:rPr lang="en-US"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 Congress, First Session Overview</a:t>
            </a:r>
            <a:endParaRPr lang="en-US" sz="1950" b="1" i="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
        <p:nvSpPr>
          <p:cNvPr id="17" name="TextBox 16"/>
          <p:cNvSpPr txBox="1"/>
          <p:nvPr/>
        </p:nvSpPr>
        <p:spPr>
          <a:xfrm>
            <a:off x="0" y="1080655"/>
            <a:ext cx="12191999" cy="1647555"/>
          </a:xfrm>
          <a:prstGeom prst="rect">
            <a:avLst/>
          </a:prstGeom>
          <a:noFill/>
        </p:spPr>
        <p:txBody>
          <a:bodyPr wrap="square" lIns="457200" tIns="182880" rIns="457200" bIns="182880" rtlCol="0" anchor="t" anchorCtr="0">
            <a:noAutofit/>
          </a:bodyPr>
          <a:lstStyle/>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rPr>
              <a:t>House of Representatives - 221-211 Democratic Majority</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Senate - 50-50 split, Democratic control under 2021 US Senate Power-Sharing Agreement</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President’s Budget released May 28, 2021</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rPr>
              <a:t>New Chairs in SASC, HASC, SAC-D, HAC-D, SVAC, HVAC</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lang="en-US" sz="2000" dirty="0">
              <a:solidFill>
                <a:schemeClr val="bg1"/>
              </a:solidFill>
              <a:effectLst>
                <a:outerShdw blurRad="38100" dist="38100" dir="2700000" algn="tl">
                  <a:srgbClr val="000000">
                    <a:alpha val="43137"/>
                  </a:srgbClr>
                </a:outerShdw>
              </a:effectLst>
              <a:latin typeface="Calibri" panose="020F0502020204030204"/>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kumimoji="0" lang="en-US" sz="2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Calibri" panose="020F0502020204030204"/>
              <a:ea typeface="Roboto" panose="02000000000000000000" pitchFamily="2" charset="0"/>
              <a:cs typeface="Roboto" panose="02000000000000000000" pitchFamily="2" charset="0"/>
            </a:endParaRPr>
          </a:p>
        </p:txBody>
      </p:sp>
      <p:graphicFrame>
        <p:nvGraphicFramePr>
          <p:cNvPr id="3" name="Table 2">
            <a:extLst>
              <a:ext uri="{FF2B5EF4-FFF2-40B4-BE49-F238E27FC236}">
                <a16:creationId xmlns:a16="http://schemas.microsoft.com/office/drawing/2014/main" id="{1B7E39EC-2F3D-4AA1-A271-29D9CC7861B4}"/>
              </a:ext>
            </a:extLst>
          </p:cNvPr>
          <p:cNvGraphicFramePr>
            <a:graphicFrameLocks noGrp="1"/>
          </p:cNvGraphicFramePr>
          <p:nvPr/>
        </p:nvGraphicFramePr>
        <p:xfrm>
          <a:off x="857250" y="2728209"/>
          <a:ext cx="10494720" cy="3402767"/>
        </p:xfrm>
        <a:graphic>
          <a:graphicData uri="http://schemas.openxmlformats.org/drawingml/2006/table">
            <a:tbl>
              <a:tblPr firstRow="1" firstCol="1" bandRow="1">
                <a:tableStyleId>{5C22544A-7EE6-4342-B048-85BDC9FD1C3A}</a:tableStyleId>
              </a:tblPr>
              <a:tblGrid>
                <a:gridCol w="2100228">
                  <a:extLst>
                    <a:ext uri="{9D8B030D-6E8A-4147-A177-3AD203B41FA5}">
                      <a16:colId xmlns:a16="http://schemas.microsoft.com/office/drawing/2014/main" val="575080123"/>
                    </a:ext>
                  </a:extLst>
                </a:gridCol>
                <a:gridCol w="2098623">
                  <a:extLst>
                    <a:ext uri="{9D8B030D-6E8A-4147-A177-3AD203B41FA5}">
                      <a16:colId xmlns:a16="http://schemas.microsoft.com/office/drawing/2014/main" val="1189555895"/>
                    </a:ext>
                  </a:extLst>
                </a:gridCol>
                <a:gridCol w="2098623">
                  <a:extLst>
                    <a:ext uri="{9D8B030D-6E8A-4147-A177-3AD203B41FA5}">
                      <a16:colId xmlns:a16="http://schemas.microsoft.com/office/drawing/2014/main" val="3089646434"/>
                    </a:ext>
                  </a:extLst>
                </a:gridCol>
                <a:gridCol w="2098623">
                  <a:extLst>
                    <a:ext uri="{9D8B030D-6E8A-4147-A177-3AD203B41FA5}">
                      <a16:colId xmlns:a16="http://schemas.microsoft.com/office/drawing/2014/main" val="3883996291"/>
                    </a:ext>
                  </a:extLst>
                </a:gridCol>
                <a:gridCol w="2098623">
                  <a:extLst>
                    <a:ext uri="{9D8B030D-6E8A-4147-A177-3AD203B41FA5}">
                      <a16:colId xmlns:a16="http://schemas.microsoft.com/office/drawing/2014/main" val="3446016518"/>
                    </a:ext>
                  </a:extLst>
                </a:gridCol>
              </a:tblGrid>
              <a:tr h="683802">
                <a:tc>
                  <a:txBody>
                    <a:bodyPr/>
                    <a:lstStyle/>
                    <a:p>
                      <a:pPr marL="0" marR="0" algn="ctr">
                        <a:lnSpc>
                          <a:spcPct val="107000"/>
                        </a:lnSpc>
                        <a:spcBef>
                          <a:spcPts val="0"/>
                        </a:spcBef>
                        <a:spcAft>
                          <a:spcPts val="0"/>
                        </a:spcAft>
                      </a:pPr>
                      <a:r>
                        <a:rPr lang="en-US" sz="1400" b="1" dirty="0">
                          <a:effectLst/>
                        </a:rPr>
                        <a:t>Committee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Senate</a:t>
                      </a:r>
                    </a:p>
                    <a:p>
                      <a:pPr marL="0" marR="0" algn="ctr">
                        <a:lnSpc>
                          <a:spcPct val="107000"/>
                        </a:lnSpc>
                        <a:spcBef>
                          <a:spcPts val="0"/>
                        </a:spcBef>
                        <a:spcAft>
                          <a:spcPts val="0"/>
                        </a:spcAft>
                      </a:pPr>
                      <a:r>
                        <a:rPr lang="en-US" sz="1400" b="1" dirty="0">
                          <a:effectLst/>
                        </a:rPr>
                        <a:t>Chair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Senate</a:t>
                      </a:r>
                    </a:p>
                    <a:p>
                      <a:pPr marL="0" marR="0" algn="ctr">
                        <a:lnSpc>
                          <a:spcPct val="107000"/>
                        </a:lnSpc>
                        <a:spcBef>
                          <a:spcPts val="0"/>
                        </a:spcBef>
                        <a:spcAft>
                          <a:spcPts val="0"/>
                        </a:spcAft>
                      </a:pPr>
                      <a:r>
                        <a:rPr lang="en-US" sz="1400" b="1" dirty="0">
                          <a:effectLst/>
                        </a:rPr>
                        <a:t>Co-Chair/Ranking Member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House</a:t>
                      </a:r>
                    </a:p>
                    <a:p>
                      <a:pPr marL="0" marR="0" algn="ctr">
                        <a:lnSpc>
                          <a:spcPct val="107000"/>
                        </a:lnSpc>
                        <a:spcBef>
                          <a:spcPts val="0"/>
                        </a:spcBef>
                        <a:spcAft>
                          <a:spcPts val="0"/>
                        </a:spcAft>
                      </a:pPr>
                      <a:r>
                        <a:rPr lang="en-US" sz="1400" b="1" dirty="0">
                          <a:effectLst/>
                        </a:rPr>
                        <a:t>Chair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House</a:t>
                      </a:r>
                    </a:p>
                    <a:p>
                      <a:pPr marL="0" marR="0" algn="ctr">
                        <a:lnSpc>
                          <a:spcPct val="107000"/>
                        </a:lnSpc>
                        <a:spcBef>
                          <a:spcPts val="0"/>
                        </a:spcBef>
                        <a:spcAft>
                          <a:spcPts val="0"/>
                        </a:spcAft>
                      </a:pPr>
                      <a:r>
                        <a:rPr lang="en-US" sz="1400" b="1" dirty="0">
                          <a:effectLst/>
                        </a:rPr>
                        <a:t>Ranking Member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rgbClr val="111E2F"/>
                    </a:solidFill>
                  </a:tcPr>
                </a:tc>
                <a:extLst>
                  <a:ext uri="{0D108BD9-81ED-4DB2-BD59-A6C34878D82A}">
                    <a16:rowId xmlns:a16="http://schemas.microsoft.com/office/drawing/2014/main" val="3534656138"/>
                  </a:ext>
                </a:extLst>
              </a:tr>
              <a:tr h="533606">
                <a:tc>
                  <a:txBody>
                    <a:bodyPr/>
                    <a:lstStyle/>
                    <a:p>
                      <a:pPr marL="0" marR="0">
                        <a:lnSpc>
                          <a:spcPct val="107000"/>
                        </a:lnSpc>
                        <a:spcBef>
                          <a:spcPts val="0"/>
                        </a:spcBef>
                        <a:spcAft>
                          <a:spcPts val="0"/>
                        </a:spcAft>
                      </a:pPr>
                      <a:r>
                        <a:rPr lang="en-US" sz="1400" b="1" dirty="0">
                          <a:effectLst/>
                        </a:rPr>
                        <a:t>  Armed Services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Jack Reed </a:t>
                      </a:r>
                    </a:p>
                    <a:p>
                      <a:pPr marL="0" marR="0" algn="ctr">
                        <a:lnSpc>
                          <a:spcPct val="107000"/>
                        </a:lnSpc>
                        <a:spcBef>
                          <a:spcPts val="0"/>
                        </a:spcBef>
                        <a:spcAft>
                          <a:spcPts val="0"/>
                        </a:spcAft>
                      </a:pPr>
                      <a:r>
                        <a:rPr lang="en-US" sz="1400" b="1" dirty="0">
                          <a:effectLst/>
                        </a:rPr>
                        <a:t>(D-RI)</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Jim Inhofe </a:t>
                      </a:r>
                    </a:p>
                    <a:p>
                      <a:pPr marL="0" marR="0" algn="ctr">
                        <a:lnSpc>
                          <a:spcPct val="107000"/>
                        </a:lnSpc>
                        <a:spcBef>
                          <a:spcPts val="0"/>
                        </a:spcBef>
                        <a:spcAft>
                          <a:spcPts val="0"/>
                        </a:spcAft>
                      </a:pPr>
                      <a:r>
                        <a:rPr lang="en-US" sz="1400" b="1" dirty="0">
                          <a:effectLst/>
                        </a:rPr>
                        <a:t>(R-OK)</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Adam Smith </a:t>
                      </a:r>
                    </a:p>
                    <a:p>
                      <a:pPr marL="0" marR="0" algn="ctr">
                        <a:lnSpc>
                          <a:spcPct val="107000"/>
                        </a:lnSpc>
                        <a:spcBef>
                          <a:spcPts val="0"/>
                        </a:spcBef>
                        <a:spcAft>
                          <a:spcPts val="0"/>
                        </a:spcAft>
                      </a:pPr>
                      <a:r>
                        <a:rPr lang="en-US" sz="1400" b="1" dirty="0">
                          <a:effectLst/>
                        </a:rPr>
                        <a:t>(D-WA)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Mike Rogers </a:t>
                      </a:r>
                    </a:p>
                    <a:p>
                      <a:pPr marL="0" marR="0" algn="ctr">
                        <a:lnSpc>
                          <a:spcPct val="107000"/>
                        </a:lnSpc>
                        <a:spcBef>
                          <a:spcPts val="0"/>
                        </a:spcBef>
                        <a:spcAft>
                          <a:spcPts val="0"/>
                        </a:spcAft>
                      </a:pPr>
                      <a:r>
                        <a:rPr lang="en-US" sz="1400" b="1" dirty="0">
                          <a:effectLst/>
                        </a:rPr>
                        <a:t>(R-AL)*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4213806055"/>
                  </a:ext>
                </a:extLst>
              </a:tr>
              <a:tr h="533606">
                <a:tc>
                  <a:txBody>
                    <a:bodyPr/>
                    <a:lstStyle/>
                    <a:p>
                      <a:pPr marL="0" marR="0">
                        <a:lnSpc>
                          <a:spcPct val="107000"/>
                        </a:lnSpc>
                        <a:spcBef>
                          <a:spcPts val="0"/>
                        </a:spcBef>
                        <a:spcAft>
                          <a:spcPts val="0"/>
                        </a:spcAft>
                      </a:pPr>
                      <a:r>
                        <a:rPr lang="en-US" sz="1400" b="1" dirty="0">
                          <a:effectLst/>
                        </a:rPr>
                        <a:t>  Appropriations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Patrick Leahy </a:t>
                      </a:r>
                    </a:p>
                    <a:p>
                      <a:pPr marL="0" marR="0" algn="ctr">
                        <a:lnSpc>
                          <a:spcPct val="107000"/>
                        </a:lnSpc>
                        <a:spcBef>
                          <a:spcPts val="0"/>
                        </a:spcBef>
                        <a:spcAft>
                          <a:spcPts val="0"/>
                        </a:spcAft>
                      </a:pPr>
                      <a:r>
                        <a:rPr lang="en-US" sz="1400" b="1" dirty="0">
                          <a:effectLst/>
                        </a:rPr>
                        <a:t>(D-VT)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Richard Shelby </a:t>
                      </a:r>
                    </a:p>
                    <a:p>
                      <a:pPr marL="0" marR="0" algn="ctr">
                        <a:lnSpc>
                          <a:spcPct val="107000"/>
                        </a:lnSpc>
                        <a:spcBef>
                          <a:spcPts val="0"/>
                        </a:spcBef>
                        <a:spcAft>
                          <a:spcPts val="0"/>
                        </a:spcAft>
                      </a:pPr>
                      <a:r>
                        <a:rPr lang="en-US" sz="1400" b="1" dirty="0">
                          <a:effectLst/>
                        </a:rPr>
                        <a:t>(R-AL)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Rosa DeLauro </a:t>
                      </a:r>
                    </a:p>
                    <a:p>
                      <a:pPr marL="0" marR="0" algn="ctr">
                        <a:lnSpc>
                          <a:spcPct val="107000"/>
                        </a:lnSpc>
                        <a:spcBef>
                          <a:spcPts val="0"/>
                        </a:spcBef>
                        <a:spcAft>
                          <a:spcPts val="0"/>
                        </a:spcAft>
                      </a:pPr>
                      <a:r>
                        <a:rPr lang="en-US" sz="1400" b="1" dirty="0">
                          <a:effectLst/>
                        </a:rPr>
                        <a:t>(D-CT)*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Kay Granger </a:t>
                      </a:r>
                    </a:p>
                    <a:p>
                      <a:pPr marL="0" marR="0" algn="ctr">
                        <a:lnSpc>
                          <a:spcPct val="107000"/>
                        </a:lnSpc>
                        <a:spcBef>
                          <a:spcPts val="0"/>
                        </a:spcBef>
                        <a:spcAft>
                          <a:spcPts val="0"/>
                        </a:spcAft>
                      </a:pPr>
                      <a:r>
                        <a:rPr lang="en-US" sz="1400" b="1" dirty="0">
                          <a:effectLst/>
                        </a:rPr>
                        <a:t>(R-TX)</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609258597"/>
                  </a:ext>
                </a:extLst>
              </a:tr>
              <a:tr h="533606">
                <a:tc>
                  <a:txBody>
                    <a:bodyPr/>
                    <a:lstStyle/>
                    <a:p>
                      <a:pPr marL="0" marR="0" algn="ctr">
                        <a:lnSpc>
                          <a:spcPct val="107000"/>
                        </a:lnSpc>
                        <a:spcBef>
                          <a:spcPts val="0"/>
                        </a:spcBef>
                        <a:spcAft>
                          <a:spcPts val="0"/>
                        </a:spcAft>
                      </a:pPr>
                      <a:r>
                        <a:rPr lang="en-US" sz="1400" b="1" dirty="0">
                          <a:effectLst/>
                        </a:rPr>
                        <a:t>Defense            Subcommittee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Jon Tester </a:t>
                      </a:r>
                    </a:p>
                    <a:p>
                      <a:pPr marL="0" marR="0" algn="ctr">
                        <a:lnSpc>
                          <a:spcPct val="107000"/>
                        </a:lnSpc>
                        <a:spcBef>
                          <a:spcPts val="0"/>
                        </a:spcBef>
                        <a:spcAft>
                          <a:spcPts val="0"/>
                        </a:spcAft>
                      </a:pPr>
                      <a:r>
                        <a:rPr lang="en-US" sz="1400" b="1" dirty="0">
                          <a:effectLst/>
                        </a:rPr>
                        <a:t>(D-MT)*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Richard Shelby </a:t>
                      </a:r>
                    </a:p>
                    <a:p>
                      <a:pPr marL="0" marR="0" algn="ctr">
                        <a:lnSpc>
                          <a:spcPct val="107000"/>
                        </a:lnSpc>
                        <a:spcBef>
                          <a:spcPts val="0"/>
                        </a:spcBef>
                        <a:spcAft>
                          <a:spcPts val="0"/>
                        </a:spcAft>
                      </a:pPr>
                      <a:r>
                        <a:rPr lang="en-US" sz="1400" b="1" dirty="0">
                          <a:effectLst/>
                        </a:rPr>
                        <a:t>(R-AL)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Betty McCollum </a:t>
                      </a:r>
                    </a:p>
                    <a:p>
                      <a:pPr marL="0" marR="0" algn="ctr">
                        <a:lnSpc>
                          <a:spcPct val="107000"/>
                        </a:lnSpc>
                        <a:spcBef>
                          <a:spcPts val="0"/>
                        </a:spcBef>
                        <a:spcAft>
                          <a:spcPts val="0"/>
                        </a:spcAft>
                      </a:pPr>
                      <a:r>
                        <a:rPr lang="en-US" sz="1400" b="1" dirty="0">
                          <a:effectLst/>
                        </a:rPr>
                        <a:t>(D-MN)*</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Ken Calvert </a:t>
                      </a:r>
                    </a:p>
                    <a:p>
                      <a:pPr marL="0" marR="0" algn="ctr">
                        <a:lnSpc>
                          <a:spcPct val="107000"/>
                        </a:lnSpc>
                        <a:spcBef>
                          <a:spcPts val="0"/>
                        </a:spcBef>
                        <a:spcAft>
                          <a:spcPts val="0"/>
                        </a:spcAft>
                      </a:pPr>
                      <a:r>
                        <a:rPr lang="en-US" sz="1400" b="1" dirty="0">
                          <a:effectLst/>
                        </a:rPr>
                        <a:t>(R-CA)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742938088"/>
                  </a:ext>
                </a:extLst>
              </a:tr>
              <a:tr h="584541">
                <a:tc>
                  <a:txBody>
                    <a:bodyPr/>
                    <a:lstStyle/>
                    <a:p>
                      <a:pPr marL="0" marR="0" algn="ctr">
                        <a:lnSpc>
                          <a:spcPct val="107000"/>
                        </a:lnSpc>
                        <a:spcBef>
                          <a:spcPts val="0"/>
                        </a:spcBef>
                        <a:spcAft>
                          <a:spcPts val="0"/>
                        </a:spcAft>
                      </a:pPr>
                      <a:r>
                        <a:rPr lang="en-US" sz="1400" b="1" dirty="0">
                          <a:effectLst/>
                        </a:rPr>
                        <a:t>VA/MILCON</a:t>
                      </a:r>
                    </a:p>
                    <a:p>
                      <a:pPr marL="0" marR="0" algn="ctr">
                        <a:lnSpc>
                          <a:spcPct val="107000"/>
                        </a:lnSpc>
                        <a:spcBef>
                          <a:spcPts val="0"/>
                        </a:spcBef>
                        <a:spcAft>
                          <a:spcPts val="0"/>
                        </a:spcAft>
                      </a:pPr>
                      <a:r>
                        <a:rPr lang="en-US" sz="1400" b="1" dirty="0">
                          <a:effectLst/>
                        </a:rPr>
                        <a:t>Subcommittee</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Martin Heinrich </a:t>
                      </a:r>
                    </a:p>
                    <a:p>
                      <a:pPr marL="0" marR="0" algn="ctr">
                        <a:lnSpc>
                          <a:spcPct val="107000"/>
                        </a:lnSpc>
                        <a:spcBef>
                          <a:spcPts val="0"/>
                        </a:spcBef>
                        <a:spcAft>
                          <a:spcPts val="0"/>
                        </a:spcAft>
                      </a:pPr>
                      <a:r>
                        <a:rPr lang="en-US" sz="1400" b="1" dirty="0">
                          <a:effectLst/>
                        </a:rPr>
                        <a:t>(D-NM)*</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John </a:t>
                      </a:r>
                      <a:r>
                        <a:rPr lang="en-US" sz="1400" b="1" dirty="0" err="1">
                          <a:effectLst/>
                        </a:rPr>
                        <a:t>Boozman</a:t>
                      </a:r>
                      <a:r>
                        <a:rPr lang="en-US" sz="1400" b="1" dirty="0">
                          <a:effectLst/>
                        </a:rPr>
                        <a:t> </a:t>
                      </a:r>
                    </a:p>
                    <a:p>
                      <a:pPr marL="0" marR="0" algn="ctr">
                        <a:lnSpc>
                          <a:spcPct val="107000"/>
                        </a:lnSpc>
                        <a:spcBef>
                          <a:spcPts val="0"/>
                        </a:spcBef>
                        <a:spcAft>
                          <a:spcPts val="0"/>
                        </a:spcAft>
                      </a:pPr>
                      <a:r>
                        <a:rPr lang="en-US" sz="1400" b="1" dirty="0">
                          <a:effectLst/>
                        </a:rPr>
                        <a:t>(R-AR)</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Debbie Wasserman Schultz (D-FL)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75000"/>
                      </a:schemeClr>
                    </a:solidFill>
                  </a:tcPr>
                </a:tc>
                <a:tc>
                  <a:txBody>
                    <a:bodyPr/>
                    <a:lstStyle/>
                    <a:p>
                      <a:pPr marL="0" marR="0" algn="ctr">
                        <a:lnSpc>
                          <a:spcPct val="107000"/>
                        </a:lnSpc>
                        <a:spcBef>
                          <a:spcPts val="0"/>
                        </a:spcBef>
                        <a:spcAft>
                          <a:spcPts val="0"/>
                        </a:spcAft>
                      </a:pPr>
                      <a:r>
                        <a:rPr lang="en-US" sz="1400" b="1" dirty="0">
                          <a:effectLst/>
                        </a:rPr>
                        <a:t>John Carter </a:t>
                      </a:r>
                    </a:p>
                    <a:p>
                      <a:pPr marL="0" marR="0" algn="ctr">
                        <a:lnSpc>
                          <a:spcPct val="107000"/>
                        </a:lnSpc>
                        <a:spcBef>
                          <a:spcPts val="0"/>
                        </a:spcBef>
                        <a:spcAft>
                          <a:spcPts val="0"/>
                        </a:spcAft>
                      </a:pPr>
                      <a:r>
                        <a:rPr lang="en-US" sz="1400" b="1" dirty="0">
                          <a:effectLst/>
                        </a:rPr>
                        <a:t>(R-TX)</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lumMod val="75000"/>
                      </a:schemeClr>
                    </a:solidFill>
                  </a:tcPr>
                </a:tc>
                <a:extLst>
                  <a:ext uri="{0D108BD9-81ED-4DB2-BD59-A6C34878D82A}">
                    <a16:rowId xmlns:a16="http://schemas.microsoft.com/office/drawing/2014/main" val="91935732"/>
                  </a:ext>
                </a:extLst>
              </a:tr>
              <a:tr h="533606">
                <a:tc>
                  <a:txBody>
                    <a:bodyPr/>
                    <a:lstStyle/>
                    <a:p>
                      <a:pPr marL="0" marR="0">
                        <a:lnSpc>
                          <a:spcPct val="107000"/>
                        </a:lnSpc>
                        <a:spcBef>
                          <a:spcPts val="0"/>
                        </a:spcBef>
                        <a:spcAft>
                          <a:spcPts val="0"/>
                        </a:spcAft>
                      </a:pPr>
                      <a:r>
                        <a:rPr lang="en-US" sz="1400" b="1" dirty="0">
                          <a:effectLst/>
                        </a:rPr>
                        <a:t>  Veterans’ Affairs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rgbClr val="111E2F"/>
                    </a:solidFill>
                  </a:tcPr>
                </a:tc>
                <a:tc>
                  <a:txBody>
                    <a:bodyPr/>
                    <a:lstStyle/>
                    <a:p>
                      <a:pPr marL="0" marR="0" algn="ctr">
                        <a:lnSpc>
                          <a:spcPct val="107000"/>
                        </a:lnSpc>
                        <a:spcBef>
                          <a:spcPts val="0"/>
                        </a:spcBef>
                        <a:spcAft>
                          <a:spcPts val="0"/>
                        </a:spcAft>
                      </a:pPr>
                      <a:r>
                        <a:rPr lang="en-US" sz="1400" b="1" dirty="0">
                          <a:effectLst/>
                        </a:rPr>
                        <a:t>John Tester </a:t>
                      </a:r>
                    </a:p>
                    <a:p>
                      <a:pPr marL="0" marR="0" algn="ctr">
                        <a:lnSpc>
                          <a:spcPct val="107000"/>
                        </a:lnSpc>
                        <a:spcBef>
                          <a:spcPts val="0"/>
                        </a:spcBef>
                        <a:spcAft>
                          <a:spcPts val="0"/>
                        </a:spcAft>
                      </a:pPr>
                      <a:r>
                        <a:rPr lang="en-US" sz="1400" b="1" dirty="0">
                          <a:effectLst/>
                        </a:rPr>
                        <a:t>(D-MT)</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Jerry Moran </a:t>
                      </a:r>
                    </a:p>
                    <a:p>
                      <a:pPr marL="0" marR="0" algn="ctr">
                        <a:lnSpc>
                          <a:spcPct val="107000"/>
                        </a:lnSpc>
                        <a:spcBef>
                          <a:spcPts val="0"/>
                        </a:spcBef>
                        <a:spcAft>
                          <a:spcPts val="0"/>
                        </a:spcAft>
                      </a:pPr>
                      <a:r>
                        <a:rPr lang="en-US" sz="1400" b="1" dirty="0">
                          <a:effectLst/>
                        </a:rPr>
                        <a:t>(R-KS)*</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Mark Takano </a:t>
                      </a:r>
                    </a:p>
                    <a:p>
                      <a:pPr marL="0" marR="0" algn="ctr">
                        <a:lnSpc>
                          <a:spcPct val="107000"/>
                        </a:lnSpc>
                        <a:spcBef>
                          <a:spcPts val="0"/>
                        </a:spcBef>
                        <a:spcAft>
                          <a:spcPts val="0"/>
                        </a:spcAft>
                      </a:pPr>
                      <a:r>
                        <a:rPr lang="en-US" sz="1400" b="1" dirty="0">
                          <a:effectLst/>
                        </a:rPr>
                        <a:t>(D-CA)</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9525" marR="9525" marT="9525" marB="9525" anchor="ctr">
                    <a:solidFill>
                      <a:schemeClr val="bg1">
                        <a:lumMod val="85000"/>
                      </a:schemeClr>
                    </a:solidFill>
                  </a:tcPr>
                </a:tc>
                <a:tc>
                  <a:txBody>
                    <a:bodyPr/>
                    <a:lstStyle/>
                    <a:p>
                      <a:pPr marL="0" marR="0" algn="ctr">
                        <a:lnSpc>
                          <a:spcPct val="107000"/>
                        </a:lnSpc>
                        <a:spcBef>
                          <a:spcPts val="0"/>
                        </a:spcBef>
                        <a:spcAft>
                          <a:spcPts val="0"/>
                        </a:spcAft>
                      </a:pPr>
                      <a:r>
                        <a:rPr lang="en-US" sz="1400" b="1" dirty="0">
                          <a:effectLst/>
                        </a:rPr>
                        <a:t>Mike Bost </a:t>
                      </a:r>
                    </a:p>
                    <a:p>
                      <a:pPr marL="0" marR="0" algn="ctr">
                        <a:lnSpc>
                          <a:spcPct val="107000"/>
                        </a:lnSpc>
                        <a:spcBef>
                          <a:spcPts val="0"/>
                        </a:spcBef>
                        <a:spcAft>
                          <a:spcPts val="0"/>
                        </a:spcAft>
                      </a:pPr>
                      <a:r>
                        <a:rPr lang="en-US" sz="1400" b="1" dirty="0">
                          <a:effectLst/>
                        </a:rPr>
                        <a:t>(R-IL)*</a:t>
                      </a:r>
                      <a:endParaRPr lang="en-US" sz="14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ctr">
                    <a:solidFill>
                      <a:schemeClr val="bg1">
                        <a:lumMod val="85000"/>
                      </a:schemeClr>
                    </a:solidFill>
                  </a:tcPr>
                </a:tc>
                <a:extLst>
                  <a:ext uri="{0D108BD9-81ED-4DB2-BD59-A6C34878D82A}">
                    <a16:rowId xmlns:a16="http://schemas.microsoft.com/office/drawing/2014/main" val="1416058858"/>
                  </a:ext>
                </a:extLst>
              </a:tr>
            </a:tbl>
          </a:graphicData>
        </a:graphic>
      </p:graphicFrame>
    </p:spTree>
    <p:extLst>
      <p:ext uri="{BB962C8B-B14F-4D97-AF65-F5344CB8AC3E}">
        <p14:creationId xmlns:p14="http://schemas.microsoft.com/office/powerpoint/2010/main" val="2098751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400" b="1" dirty="0">
                <a:solidFill>
                  <a:schemeClr val="bg1"/>
                </a:solidFill>
                <a:latin typeface="Trebuchet MS" panose="020B0603020202020204" pitchFamily="34" charset="0"/>
              </a:rPr>
              <a:t>NGAUS Insurance Trust</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619567" cy="1566746"/>
          </a:xfrm>
        </p:spPr>
        <p:txBody>
          <a:bodyPr/>
          <a:lstStyle/>
          <a:p>
            <a:pPr algn="l"/>
            <a:r>
              <a:rPr lang="en-US" sz="2800" dirty="0">
                <a:solidFill>
                  <a:schemeClr val="bg1"/>
                </a:solidFill>
              </a:rPr>
              <a:t>Luke Guthrie</a:t>
            </a:r>
            <a:endParaRPr lang="en-US" sz="2000" dirty="0">
              <a:solidFill>
                <a:schemeClr val="bg1"/>
              </a:solidFill>
            </a:endParaRPr>
          </a:p>
          <a:p>
            <a:pPr algn="l"/>
            <a:r>
              <a:rPr lang="en-US" sz="2000" dirty="0">
                <a:solidFill>
                  <a:schemeClr val="bg1"/>
                </a:solidFill>
              </a:rPr>
              <a:t>Director, NGIT &amp; NGEF</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3343667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400" b="1" dirty="0">
                <a:solidFill>
                  <a:schemeClr val="bg1"/>
                </a:solidFill>
                <a:latin typeface="Trebuchet MS" panose="020B0603020202020204" pitchFamily="34" charset="0"/>
              </a:rPr>
              <a:t>Legislative Update</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619567" cy="1566746"/>
          </a:xfrm>
        </p:spPr>
        <p:txBody>
          <a:bodyPr/>
          <a:lstStyle/>
          <a:p>
            <a:pPr algn="l"/>
            <a:r>
              <a:rPr lang="en-US" sz="2800" dirty="0">
                <a:solidFill>
                  <a:schemeClr val="bg1"/>
                </a:solidFill>
              </a:rPr>
              <a:t>Col. Mike Hadley (Ret.)</a:t>
            </a:r>
            <a:endParaRPr lang="en-US" sz="2000" dirty="0">
              <a:solidFill>
                <a:schemeClr val="bg1"/>
              </a:solidFill>
            </a:endParaRPr>
          </a:p>
          <a:p>
            <a:pPr algn="l"/>
            <a:r>
              <a:rPr lang="en-US" sz="2000" dirty="0">
                <a:solidFill>
                  <a:schemeClr val="bg1"/>
                </a:solidFill>
              </a:rPr>
              <a:t>Vice President, Government Affairs</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2285904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Trebuchet MS" panose="020B0603020202020204" pitchFamily="34" charset="0"/>
              </a:rPr>
              <a:t>Overview</a:t>
            </a:r>
          </a:p>
        </p:txBody>
      </p:sp>
      <p:sp>
        <p:nvSpPr>
          <p:cNvPr id="3" name="Content Placeholder 2"/>
          <p:cNvSpPr>
            <a:spLocks noGrp="1"/>
          </p:cNvSpPr>
          <p:nvPr>
            <p:ph idx="1"/>
          </p:nvPr>
        </p:nvSpPr>
        <p:spPr>
          <a:xfrm>
            <a:off x="3363686" y="1825625"/>
            <a:ext cx="7990114" cy="4351338"/>
          </a:xfrm>
        </p:spPr>
        <p:txBody>
          <a:bodyPr>
            <a:normAutofit lnSpcReduction="10000"/>
          </a:bodyPr>
          <a:lstStyle/>
          <a:p>
            <a:r>
              <a:rPr lang="en-US" sz="2400" dirty="0">
                <a:solidFill>
                  <a:schemeClr val="bg1"/>
                </a:solidFill>
              </a:rPr>
              <a:t>NGAUS Insurance Trust was created in 1963 to make insurance programs available to the technician community.</a:t>
            </a:r>
          </a:p>
          <a:p>
            <a:pPr marL="0" indent="0">
              <a:buNone/>
            </a:pPr>
            <a:endParaRPr lang="en-US" sz="2400" dirty="0">
              <a:solidFill>
                <a:schemeClr val="bg1"/>
              </a:solidFill>
            </a:endParaRPr>
          </a:p>
          <a:p>
            <a:r>
              <a:rPr lang="en-US" sz="2400" dirty="0">
                <a:solidFill>
                  <a:schemeClr val="bg1"/>
                </a:solidFill>
              </a:rPr>
              <a:t>The NGAUS Insurance Trust offers Disability Insurance and only Technicians and Title 5 National Guard employees are eligible for this plan.</a:t>
            </a:r>
          </a:p>
          <a:p>
            <a:pPr marL="0" indent="0">
              <a:buNone/>
            </a:pPr>
            <a:endParaRPr lang="en-US" sz="2400" dirty="0">
              <a:solidFill>
                <a:schemeClr val="bg1"/>
              </a:solidFill>
            </a:endParaRPr>
          </a:p>
          <a:p>
            <a:r>
              <a:rPr lang="en-US" sz="2400" dirty="0">
                <a:solidFill>
                  <a:schemeClr val="bg1"/>
                </a:solidFill>
              </a:rPr>
              <a:t>About 5,000 are currently are enrolled in the plan.</a:t>
            </a:r>
          </a:p>
          <a:p>
            <a:pPr marL="0" indent="0">
              <a:buNone/>
            </a:pPr>
            <a:endParaRPr lang="en-US" sz="2400" dirty="0">
              <a:solidFill>
                <a:schemeClr val="bg1"/>
              </a:solidFill>
            </a:endParaRPr>
          </a:p>
          <a:p>
            <a:r>
              <a:rPr lang="en-US" sz="2400" dirty="0">
                <a:solidFill>
                  <a:schemeClr val="bg1"/>
                </a:solidFill>
              </a:rPr>
              <a:t>Coverage in 53 states and territories and the District of Columbia</a:t>
            </a:r>
          </a:p>
          <a:p>
            <a:endParaRPr lang="en-US" dirty="0"/>
          </a:p>
        </p:txBody>
      </p:sp>
      <p:pic>
        <p:nvPicPr>
          <p:cNvPr id="5" name="Picture 4">
            <a:extLst>
              <a:ext uri="{FF2B5EF4-FFF2-40B4-BE49-F238E27FC236}">
                <a16:creationId xmlns:a16="http://schemas.microsoft.com/office/drawing/2014/main" id="{80159D35-177F-40A0-B748-9CAA4B4617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02" y="1910457"/>
            <a:ext cx="2643198" cy="3037086"/>
          </a:xfrm>
          <a:prstGeom prst="rect">
            <a:avLst/>
          </a:prstGeom>
        </p:spPr>
      </p:pic>
    </p:spTree>
    <p:extLst>
      <p:ext uri="{BB962C8B-B14F-4D97-AF65-F5344CB8AC3E}">
        <p14:creationId xmlns:p14="http://schemas.microsoft.com/office/powerpoint/2010/main" val="2581854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Trebuchet MS" panose="020B0603020202020204" pitchFamily="34" charset="0"/>
              </a:rPr>
              <a:t>Technician Disability Income Insurance</a:t>
            </a:r>
          </a:p>
        </p:txBody>
      </p:sp>
      <p:sp>
        <p:nvSpPr>
          <p:cNvPr id="3" name="Content Placeholder 2"/>
          <p:cNvSpPr>
            <a:spLocks noGrp="1"/>
          </p:cNvSpPr>
          <p:nvPr>
            <p:ph idx="1"/>
          </p:nvPr>
        </p:nvSpPr>
        <p:spPr>
          <a:xfrm>
            <a:off x="3225800" y="1825625"/>
            <a:ext cx="8127999" cy="4351338"/>
          </a:xfrm>
        </p:spPr>
        <p:txBody>
          <a:bodyPr>
            <a:normAutofit/>
          </a:bodyPr>
          <a:lstStyle/>
          <a:p>
            <a:r>
              <a:rPr lang="en-US" sz="2400" dirty="0">
                <a:solidFill>
                  <a:schemeClr val="bg1"/>
                </a:solidFill>
                <a:latin typeface="Trebuchet MS" panose="020B0603020202020204" pitchFamily="34" charset="0"/>
              </a:rPr>
              <a:t>National Guard Technicians and Title 5 employees under the age of 65 are eligible for affordable group rates.</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New hires that apply within their first 31 days of employment are guaranteed acceptance into the plan.</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Basic and Supplemental plans – Technician can get up to $4,500 per month, depending on salary, should they become disabled </a:t>
            </a:r>
          </a:p>
          <a:p>
            <a:endParaRPr lang="en-US" sz="2400" dirty="0">
              <a:solidFill>
                <a:schemeClr val="bg1"/>
              </a:solidFill>
              <a:latin typeface="Trebuchet MS" panose="020B0603020202020204" pitchFamily="34" charset="0"/>
            </a:endParaRPr>
          </a:p>
        </p:txBody>
      </p:sp>
      <p:pic>
        <p:nvPicPr>
          <p:cNvPr id="4" name="Picture 3">
            <a:extLst>
              <a:ext uri="{FF2B5EF4-FFF2-40B4-BE49-F238E27FC236}">
                <a16:creationId xmlns:a16="http://schemas.microsoft.com/office/drawing/2014/main" id="{44F77D06-EADF-4BEB-A2B8-9AF4AB4AFE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02" y="1910457"/>
            <a:ext cx="2643198" cy="3037086"/>
          </a:xfrm>
          <a:prstGeom prst="rect">
            <a:avLst/>
          </a:prstGeom>
        </p:spPr>
      </p:pic>
    </p:spTree>
    <p:extLst>
      <p:ext uri="{BB962C8B-B14F-4D97-AF65-F5344CB8AC3E}">
        <p14:creationId xmlns:p14="http://schemas.microsoft.com/office/powerpoint/2010/main" val="15286514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Trebuchet MS" panose="020B0603020202020204" pitchFamily="34" charset="0"/>
              </a:rPr>
              <a:t>Common Causes of Disability</a:t>
            </a:r>
          </a:p>
        </p:txBody>
      </p:sp>
      <p:sp>
        <p:nvSpPr>
          <p:cNvPr id="3" name="Content Placeholder 2"/>
          <p:cNvSpPr>
            <a:spLocks noGrp="1"/>
          </p:cNvSpPr>
          <p:nvPr>
            <p:ph idx="1"/>
          </p:nvPr>
        </p:nvSpPr>
        <p:spPr/>
        <p:txBody>
          <a:bodyPr>
            <a:noAutofit/>
          </a:bodyPr>
          <a:lstStyle/>
          <a:p>
            <a:r>
              <a:rPr lang="en-US" sz="2000" dirty="0">
                <a:solidFill>
                  <a:schemeClr val="bg1"/>
                </a:solidFill>
                <a:latin typeface="Trebuchet MS" panose="020B0603020202020204" pitchFamily="34" charset="0"/>
              </a:rPr>
              <a:t>Accidental injury</a:t>
            </a:r>
          </a:p>
          <a:p>
            <a:r>
              <a:rPr lang="en-US" sz="2000" dirty="0">
                <a:solidFill>
                  <a:schemeClr val="bg1"/>
                </a:solidFill>
                <a:latin typeface="Trebuchet MS" panose="020B0603020202020204" pitchFamily="34" charset="0"/>
              </a:rPr>
              <a:t>Heart Disease</a:t>
            </a:r>
          </a:p>
          <a:p>
            <a:r>
              <a:rPr lang="en-US" sz="2000" dirty="0">
                <a:solidFill>
                  <a:schemeClr val="bg1"/>
                </a:solidFill>
                <a:latin typeface="Trebuchet MS" panose="020B0603020202020204" pitchFamily="34" charset="0"/>
              </a:rPr>
              <a:t>Cancer</a:t>
            </a:r>
          </a:p>
          <a:p>
            <a:r>
              <a:rPr lang="en-US" sz="2000" dirty="0">
                <a:solidFill>
                  <a:schemeClr val="bg1"/>
                </a:solidFill>
                <a:latin typeface="Trebuchet MS" panose="020B0603020202020204" pitchFamily="34" charset="0"/>
              </a:rPr>
              <a:t>Arthritis</a:t>
            </a:r>
          </a:p>
          <a:p>
            <a:r>
              <a:rPr lang="en-US" sz="2000" dirty="0">
                <a:solidFill>
                  <a:schemeClr val="bg1"/>
                </a:solidFill>
                <a:latin typeface="Trebuchet MS" panose="020B0603020202020204" pitchFamily="34" charset="0"/>
              </a:rPr>
              <a:t>Musculoskeletal Disorders</a:t>
            </a:r>
          </a:p>
          <a:p>
            <a:r>
              <a:rPr lang="en-US" sz="2000" dirty="0">
                <a:solidFill>
                  <a:schemeClr val="bg1"/>
                </a:solidFill>
                <a:latin typeface="Trebuchet MS" panose="020B0603020202020204" pitchFamily="34" charset="0"/>
              </a:rPr>
              <a:t>Stroke</a:t>
            </a:r>
          </a:p>
          <a:p>
            <a:r>
              <a:rPr lang="en-US" sz="2000" dirty="0">
                <a:solidFill>
                  <a:schemeClr val="bg1"/>
                </a:solidFill>
                <a:latin typeface="Trebuchet MS" panose="020B0603020202020204" pitchFamily="34" charset="0"/>
              </a:rPr>
              <a:t>Basic disability benefits kick in after 30 consecutive days of disability and continue for up to 10 years for an injury and up to 3 years for sickness.</a:t>
            </a:r>
          </a:p>
          <a:p>
            <a:r>
              <a:rPr lang="en-US" sz="2000" dirty="0">
                <a:solidFill>
                  <a:schemeClr val="bg1"/>
                </a:solidFill>
                <a:latin typeface="Trebuchet MS" panose="020B0603020202020204" pitchFamily="34" charset="0"/>
              </a:rPr>
              <a:t>Supplemental benefits begin after 60 days (under age 40) and or after 90 days (over age 40) and continue for up to 10 years for an injury and up to 3 years for sickness.</a:t>
            </a:r>
          </a:p>
          <a:p>
            <a:r>
              <a:rPr lang="en-US" sz="2000" dirty="0">
                <a:solidFill>
                  <a:schemeClr val="bg1"/>
                </a:solidFill>
                <a:latin typeface="Trebuchet MS" panose="020B0603020202020204" pitchFamily="34" charset="0"/>
              </a:rPr>
              <a:t>If over the age of 60, the maximum benefit period is 12 months.</a:t>
            </a:r>
          </a:p>
        </p:txBody>
      </p:sp>
    </p:spTree>
    <p:extLst>
      <p:ext uri="{BB962C8B-B14F-4D97-AF65-F5344CB8AC3E}">
        <p14:creationId xmlns:p14="http://schemas.microsoft.com/office/powerpoint/2010/main" val="510770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Trebuchet MS" panose="020B0603020202020204" pitchFamily="34" charset="0"/>
              </a:rPr>
              <a:t>Plan Enhancements</a:t>
            </a:r>
          </a:p>
        </p:txBody>
      </p:sp>
      <p:sp>
        <p:nvSpPr>
          <p:cNvPr id="3" name="Content Placeholder 2"/>
          <p:cNvSpPr>
            <a:spLocks noGrp="1"/>
          </p:cNvSpPr>
          <p:nvPr>
            <p:ph idx="1"/>
          </p:nvPr>
        </p:nvSpPr>
        <p:spPr/>
        <p:txBody>
          <a:bodyPr>
            <a:noAutofit/>
          </a:bodyPr>
          <a:lstStyle/>
          <a:p>
            <a:r>
              <a:rPr lang="en-US" sz="2400" dirty="0">
                <a:solidFill>
                  <a:schemeClr val="bg1"/>
                </a:solidFill>
                <a:latin typeface="Trebuchet MS" panose="020B0603020202020204" pitchFamily="34" charset="0"/>
              </a:rPr>
              <a:t>Expanded salary ranges and benefits for Technicians and Title 5’s</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Increased the maximum age from 60 to 65 </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Created new and improved marketing materials </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Increased the AD&amp;D benefit from $1,000 to $2,500</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Benefit Briefing Solutions, LLC provides marketing services</a:t>
            </a:r>
          </a:p>
        </p:txBody>
      </p:sp>
    </p:spTree>
    <p:extLst>
      <p:ext uri="{BB962C8B-B14F-4D97-AF65-F5344CB8AC3E}">
        <p14:creationId xmlns:p14="http://schemas.microsoft.com/office/powerpoint/2010/main" val="41350728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bg1"/>
                </a:solidFill>
                <a:latin typeface="Trebuchet MS" panose="020B0603020202020204" pitchFamily="34" charset="0"/>
              </a:rPr>
              <a:t>State Engagement </a:t>
            </a:r>
          </a:p>
        </p:txBody>
      </p:sp>
      <p:sp>
        <p:nvSpPr>
          <p:cNvPr id="3" name="Content Placeholder 2"/>
          <p:cNvSpPr>
            <a:spLocks noGrp="1"/>
          </p:cNvSpPr>
          <p:nvPr>
            <p:ph idx="1"/>
          </p:nvPr>
        </p:nvSpPr>
        <p:spPr>
          <a:xfrm>
            <a:off x="3222171" y="1825625"/>
            <a:ext cx="8131629" cy="4351338"/>
          </a:xfrm>
        </p:spPr>
        <p:txBody>
          <a:bodyPr>
            <a:normAutofit/>
          </a:bodyPr>
          <a:lstStyle/>
          <a:p>
            <a:r>
              <a:rPr lang="en-US" sz="2400" dirty="0">
                <a:solidFill>
                  <a:schemeClr val="bg1"/>
                </a:solidFill>
                <a:latin typeface="Trebuchet MS" panose="020B0603020202020204" pitchFamily="34" charset="0"/>
              </a:rPr>
              <a:t>We revenue-share with State Associations &amp; EANGUS</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More than $100,000 each year – revenue back to the states, territories and DC</a:t>
            </a:r>
          </a:p>
          <a:p>
            <a:pPr marL="0" indent="0">
              <a:buNone/>
            </a:pPr>
            <a:endParaRPr lang="en-US" sz="24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State Partner Program – 45 states (One-time $50 per new insured)</a:t>
            </a:r>
          </a:p>
        </p:txBody>
      </p:sp>
      <p:pic>
        <p:nvPicPr>
          <p:cNvPr id="4" name="Picture 3">
            <a:extLst>
              <a:ext uri="{FF2B5EF4-FFF2-40B4-BE49-F238E27FC236}">
                <a16:creationId xmlns:a16="http://schemas.microsoft.com/office/drawing/2014/main" id="{1B9604CF-E003-4C28-BC43-A85C8508F3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02" y="1910457"/>
            <a:ext cx="2643198" cy="3037086"/>
          </a:xfrm>
          <a:prstGeom prst="rect">
            <a:avLst/>
          </a:prstGeom>
        </p:spPr>
      </p:pic>
    </p:spTree>
    <p:extLst>
      <p:ext uri="{BB962C8B-B14F-4D97-AF65-F5344CB8AC3E}">
        <p14:creationId xmlns:p14="http://schemas.microsoft.com/office/powerpoint/2010/main" val="30614612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71823"/>
          </a:xfrm>
        </p:spPr>
        <p:txBody>
          <a:bodyPr>
            <a:noAutofit/>
          </a:bodyPr>
          <a:lstStyle/>
          <a:p>
            <a:pPr algn="ctr"/>
            <a:r>
              <a:rPr lang="en-US" b="1" dirty="0">
                <a:solidFill>
                  <a:schemeClr val="bg1"/>
                </a:solidFill>
                <a:latin typeface="Trebuchet MS" panose="020B0603020202020204" pitchFamily="34" charset="0"/>
              </a:rPr>
              <a:t>Insurance State Partners</a:t>
            </a:r>
          </a:p>
        </p:txBody>
      </p:sp>
      <p:graphicFrame>
        <p:nvGraphicFramePr>
          <p:cNvPr id="4" name="Table 4">
            <a:extLst>
              <a:ext uri="{FF2B5EF4-FFF2-40B4-BE49-F238E27FC236}">
                <a16:creationId xmlns:a16="http://schemas.microsoft.com/office/drawing/2014/main" id="{CDCD22A2-8CD1-45FB-BA29-5CF2E5BCAC29}"/>
              </a:ext>
            </a:extLst>
          </p:cNvPr>
          <p:cNvGraphicFramePr>
            <a:graphicFrameLocks noGrp="1"/>
          </p:cNvGraphicFramePr>
          <p:nvPr>
            <p:extLst>
              <p:ext uri="{D42A27DB-BD31-4B8C-83A1-F6EECF244321}">
                <p14:modId xmlns:p14="http://schemas.microsoft.com/office/powerpoint/2010/main" val="1217364587"/>
              </p:ext>
            </p:extLst>
          </p:nvPr>
        </p:nvGraphicFramePr>
        <p:xfrm>
          <a:off x="838200" y="1291472"/>
          <a:ext cx="10515600" cy="4450080"/>
        </p:xfrm>
        <a:graphic>
          <a:graphicData uri="http://schemas.openxmlformats.org/drawingml/2006/table">
            <a:tbl>
              <a:tblPr firstRow="1" bandRow="1">
                <a:tableStyleId>{5C22544A-7EE6-4342-B048-85BDC9FD1C3A}</a:tableStyleId>
              </a:tblPr>
              <a:tblGrid>
                <a:gridCol w="2628900">
                  <a:extLst>
                    <a:ext uri="{9D8B030D-6E8A-4147-A177-3AD203B41FA5}">
                      <a16:colId xmlns:a16="http://schemas.microsoft.com/office/drawing/2014/main" val="3121926885"/>
                    </a:ext>
                  </a:extLst>
                </a:gridCol>
                <a:gridCol w="2628900">
                  <a:extLst>
                    <a:ext uri="{9D8B030D-6E8A-4147-A177-3AD203B41FA5}">
                      <a16:colId xmlns:a16="http://schemas.microsoft.com/office/drawing/2014/main" val="2278188272"/>
                    </a:ext>
                  </a:extLst>
                </a:gridCol>
                <a:gridCol w="2628900">
                  <a:extLst>
                    <a:ext uri="{9D8B030D-6E8A-4147-A177-3AD203B41FA5}">
                      <a16:colId xmlns:a16="http://schemas.microsoft.com/office/drawing/2014/main" val="3937844824"/>
                    </a:ext>
                  </a:extLst>
                </a:gridCol>
                <a:gridCol w="2628900">
                  <a:extLst>
                    <a:ext uri="{9D8B030D-6E8A-4147-A177-3AD203B41FA5}">
                      <a16:colId xmlns:a16="http://schemas.microsoft.com/office/drawing/2014/main" val="129730210"/>
                    </a:ext>
                  </a:extLst>
                </a:gridCol>
              </a:tblGrid>
              <a:tr h="370840">
                <a:tc>
                  <a:txBody>
                    <a:bodyPr/>
                    <a:lstStyle/>
                    <a:p>
                      <a:pPr algn="ctr"/>
                      <a:r>
                        <a:rPr lang="en-US" b="0" dirty="0">
                          <a:solidFill>
                            <a:schemeClr val="bg1"/>
                          </a:solidFill>
                        </a:rPr>
                        <a:t>Alaska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bg1"/>
                          </a:solidFill>
                        </a:rPr>
                        <a:t>Arizona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bg1"/>
                          </a:solidFill>
                        </a:rPr>
                        <a:t>Arkansas</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n-US" b="0" dirty="0">
                          <a:solidFill>
                            <a:schemeClr val="bg1"/>
                          </a:solidFill>
                        </a:rPr>
                        <a:t>California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99271570"/>
                  </a:ext>
                </a:extLst>
              </a:tr>
              <a:tr h="370840">
                <a:tc>
                  <a:txBody>
                    <a:bodyPr/>
                    <a:lstStyle/>
                    <a:p>
                      <a:pPr algn="ctr"/>
                      <a:r>
                        <a:rPr lang="en-US" dirty="0">
                          <a:solidFill>
                            <a:schemeClr val="bg1"/>
                          </a:solidFill>
                        </a:rPr>
                        <a:t>Colorado</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Connecticut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District of Columbia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Delaware</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8218941"/>
                  </a:ext>
                </a:extLst>
              </a:tr>
              <a:tr h="370840">
                <a:tc>
                  <a:txBody>
                    <a:bodyPr/>
                    <a:lstStyle/>
                    <a:p>
                      <a:pPr algn="ctr"/>
                      <a:r>
                        <a:rPr lang="en-US" dirty="0">
                          <a:solidFill>
                            <a:schemeClr val="bg1"/>
                          </a:solidFill>
                        </a:rPr>
                        <a:t>Florida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Georgia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Hawaii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Illinois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678235735"/>
                  </a:ext>
                </a:extLst>
              </a:tr>
              <a:tr h="370840">
                <a:tc>
                  <a:txBody>
                    <a:bodyPr/>
                    <a:lstStyle/>
                    <a:p>
                      <a:pPr algn="ctr"/>
                      <a:r>
                        <a:rPr lang="en-US" dirty="0">
                          <a:solidFill>
                            <a:schemeClr val="bg1"/>
                          </a:solidFill>
                        </a:rPr>
                        <a:t>Indiana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Iowa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Kansas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Kentucky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106391"/>
                  </a:ext>
                </a:extLst>
              </a:tr>
              <a:tr h="370840">
                <a:tc>
                  <a:txBody>
                    <a:bodyPr/>
                    <a:lstStyle/>
                    <a:p>
                      <a:pPr algn="ctr"/>
                      <a:r>
                        <a:rPr lang="en-US" dirty="0">
                          <a:solidFill>
                            <a:schemeClr val="bg1"/>
                          </a:solidFill>
                        </a:rPr>
                        <a:t>Maryland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Massachusetts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Michigan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Minnesota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7121730"/>
                  </a:ext>
                </a:extLst>
              </a:tr>
              <a:tr h="370840">
                <a:tc>
                  <a:txBody>
                    <a:bodyPr/>
                    <a:lstStyle/>
                    <a:p>
                      <a:pPr algn="ctr"/>
                      <a:r>
                        <a:rPr lang="en-US" dirty="0">
                          <a:solidFill>
                            <a:schemeClr val="bg1"/>
                          </a:solidFill>
                        </a:rPr>
                        <a:t>Missouri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Montana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Nebraska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Nevada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253920636"/>
                  </a:ext>
                </a:extLst>
              </a:tr>
              <a:tr h="370840">
                <a:tc>
                  <a:txBody>
                    <a:bodyPr/>
                    <a:lstStyle/>
                    <a:p>
                      <a:pPr algn="ctr"/>
                      <a:r>
                        <a:rPr lang="en-US" dirty="0">
                          <a:solidFill>
                            <a:schemeClr val="bg1"/>
                          </a:solidFill>
                        </a:rPr>
                        <a:t>New Jersey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New Mexico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New York</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North Carolina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98306245"/>
                  </a:ext>
                </a:extLst>
              </a:tr>
              <a:tr h="370840">
                <a:tc>
                  <a:txBody>
                    <a:bodyPr/>
                    <a:lstStyle/>
                    <a:p>
                      <a:pPr algn="ctr"/>
                      <a:r>
                        <a:rPr lang="en-US" dirty="0">
                          <a:solidFill>
                            <a:schemeClr val="bg1"/>
                          </a:solidFill>
                        </a:rPr>
                        <a:t>North Dakota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Ohio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Oklahoma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Oregon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06062737"/>
                  </a:ext>
                </a:extLst>
              </a:tr>
              <a:tr h="370840">
                <a:tc>
                  <a:txBody>
                    <a:bodyPr/>
                    <a:lstStyle/>
                    <a:p>
                      <a:pPr algn="ctr"/>
                      <a:r>
                        <a:rPr lang="en-US" dirty="0">
                          <a:solidFill>
                            <a:schemeClr val="bg1"/>
                          </a:solidFill>
                        </a:rPr>
                        <a:t>Pennsylvania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Puerto Rico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South Carolina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South Dakota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49176227"/>
                  </a:ext>
                </a:extLst>
              </a:tr>
              <a:tr h="370840">
                <a:tc>
                  <a:txBody>
                    <a:bodyPr/>
                    <a:lstStyle/>
                    <a:p>
                      <a:pPr algn="ctr"/>
                      <a:r>
                        <a:rPr lang="en-US" dirty="0">
                          <a:solidFill>
                            <a:schemeClr val="bg1"/>
                          </a:solidFill>
                        </a:rPr>
                        <a:t>Tennessee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Utah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Virginia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Virgin Islands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96041245"/>
                  </a:ext>
                </a:extLst>
              </a:tr>
              <a:tr h="370840">
                <a:tc>
                  <a:txBody>
                    <a:bodyPr/>
                    <a:lstStyle/>
                    <a:p>
                      <a:pPr algn="ctr"/>
                      <a:r>
                        <a:rPr lang="en-US" dirty="0">
                          <a:solidFill>
                            <a:schemeClr val="bg1"/>
                          </a:solidFill>
                        </a:rPr>
                        <a:t>Vermont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Washington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West Virginia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dirty="0">
                          <a:solidFill>
                            <a:schemeClr val="bg1"/>
                          </a:solidFill>
                        </a:rPr>
                        <a:t>Wisconsin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27509500"/>
                  </a:ext>
                </a:extLst>
              </a:tr>
              <a:tr h="370840">
                <a:tc>
                  <a:txBody>
                    <a:bodyPr/>
                    <a:lstStyle/>
                    <a:p>
                      <a:pPr algn="ctr"/>
                      <a:r>
                        <a:rPr lang="en-US" dirty="0">
                          <a:solidFill>
                            <a:schemeClr val="bg1"/>
                          </a:solidFill>
                        </a:rPr>
                        <a:t>Wyoming</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endParaRPr lang="en-US" dirty="0">
                        <a:solidFill>
                          <a:schemeClr val="bg1"/>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73222575"/>
                  </a:ext>
                </a:extLst>
              </a:tr>
            </a:tbl>
          </a:graphicData>
        </a:graphic>
      </p:graphicFrame>
    </p:spTree>
    <p:extLst>
      <p:ext uri="{BB962C8B-B14F-4D97-AF65-F5344CB8AC3E}">
        <p14:creationId xmlns:p14="http://schemas.microsoft.com/office/powerpoint/2010/main" val="27367922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Luke Guthrie</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Luke.guthrie@ngaus.org</a:t>
            </a:r>
          </a:p>
        </p:txBody>
      </p:sp>
    </p:spTree>
    <p:extLst>
      <p:ext uri="{BB962C8B-B14F-4D97-AF65-F5344CB8AC3E}">
        <p14:creationId xmlns:p14="http://schemas.microsoft.com/office/powerpoint/2010/main" val="38786084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6" cy="870468"/>
          </a:xfrm>
        </p:spPr>
        <p:txBody>
          <a:bodyPr>
            <a:noAutofit/>
          </a:bodyPr>
          <a:lstStyle/>
          <a:p>
            <a:pPr algn="l"/>
            <a:r>
              <a:rPr lang="en-US" sz="4400" b="1" dirty="0">
                <a:solidFill>
                  <a:schemeClr val="bg1"/>
                </a:solidFill>
                <a:latin typeface="Trebuchet MS" panose="020B0603020202020204" pitchFamily="34" charset="0"/>
              </a:rPr>
              <a:t>Serving Your Association</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2" y="2645627"/>
            <a:ext cx="4619567" cy="1566746"/>
          </a:xfrm>
        </p:spPr>
        <p:txBody>
          <a:bodyPr/>
          <a:lstStyle/>
          <a:p>
            <a:pPr algn="l"/>
            <a:r>
              <a:rPr lang="en-US" sz="2800" dirty="0">
                <a:solidFill>
                  <a:schemeClr val="bg1"/>
                </a:solidFill>
              </a:rPr>
              <a:t>Membership 101</a:t>
            </a:r>
          </a:p>
          <a:p>
            <a:pPr algn="l"/>
            <a:r>
              <a:rPr lang="en-US" sz="2000" dirty="0">
                <a:solidFill>
                  <a:schemeClr val="bg1"/>
                </a:solidFill>
              </a:rPr>
              <a:t>BG (Ret) Maria Kelly, NGAUS</a:t>
            </a:r>
          </a:p>
          <a:p>
            <a:pPr algn="l"/>
            <a:r>
              <a:rPr lang="en-US" sz="2000" dirty="0">
                <a:solidFill>
                  <a:schemeClr val="bg1"/>
                </a:solidFill>
              </a:rPr>
              <a:t>Director of Membership and Marketing</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1200776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Agenda</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9618" y="2084832"/>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NGAUS - State Relationship</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Why Membership is Important</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Engaging as Leader Responsibility</a:t>
            </a:r>
          </a:p>
        </p:txBody>
      </p:sp>
    </p:spTree>
    <p:extLst>
      <p:ext uri="{BB962C8B-B14F-4D97-AF65-F5344CB8AC3E}">
        <p14:creationId xmlns:p14="http://schemas.microsoft.com/office/powerpoint/2010/main" val="1333809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403761" y="1187532"/>
            <a:ext cx="3540277" cy="3503221"/>
          </a:xfrm>
        </p:spPr>
        <p:txBody>
          <a:bodyPr>
            <a:normAutofit/>
          </a:bodyPr>
          <a:lstStyle/>
          <a:p>
            <a:pPr algn="ctr"/>
            <a:r>
              <a:rPr lang="en-US" b="1">
                <a:solidFill>
                  <a:schemeClr val="bg1"/>
                </a:solidFill>
                <a:latin typeface="Trebuchet MS" panose="020B0603020202020204" pitchFamily="34" charset="0"/>
              </a:rPr>
              <a:t>NGAUS –State Association Relationship</a:t>
            </a:r>
            <a:endParaRPr lang="en-US" b="1" dirty="0">
              <a:solidFill>
                <a:schemeClr val="bg1"/>
              </a:solidFill>
              <a:latin typeface="Trebuchet MS" panose="020B0603020202020204" pitchFamily="34" charset="0"/>
            </a:endParaRP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4762006" y="234176"/>
            <a:ext cx="7429994" cy="5264244"/>
          </a:xfrm>
        </p:spPr>
        <p:txBody>
          <a:bodyPr>
            <a:normAutofit/>
          </a:bodyPr>
          <a:lstStyle/>
          <a:p>
            <a:pPr lvl="1">
              <a:lnSpc>
                <a:spcPct val="90000"/>
              </a:lnSpc>
              <a:buSzPct val="75000"/>
              <a:tabLst>
                <a:tab pos="228600" algn="l"/>
              </a:tabLst>
            </a:pPr>
            <a:endParaRPr lang="en-US" sz="220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sz="3200">
                <a:solidFill>
                  <a:schemeClr val="bg1"/>
                </a:solidFill>
                <a:latin typeface="Trebuchet MS" panose="020B0603020202020204" pitchFamily="34" charset="0"/>
              </a:rPr>
              <a:t>NGAUS – An “Association of Associations”</a:t>
            </a: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p:txBody>
      </p:sp>
      <p:pic>
        <p:nvPicPr>
          <p:cNvPr id="6" name="Picture 5">
            <a:extLst>
              <a:ext uri="{FF2B5EF4-FFF2-40B4-BE49-F238E27FC236}">
                <a16:creationId xmlns:a16="http://schemas.microsoft.com/office/drawing/2014/main" id="{73F988EC-E7AC-48DC-8CD0-8785E35C3DC0}"/>
              </a:ext>
            </a:extLst>
          </p:cNvPr>
          <p:cNvPicPr>
            <a:picLocks noChangeAspect="1"/>
          </p:cNvPicPr>
          <p:nvPr/>
        </p:nvPicPr>
        <p:blipFill>
          <a:blip r:embed="rId3"/>
          <a:stretch>
            <a:fillRect/>
          </a:stretch>
        </p:blipFill>
        <p:spPr>
          <a:xfrm>
            <a:off x="4936184" y="2062976"/>
            <a:ext cx="6672235" cy="4237463"/>
          </a:xfrm>
          <a:prstGeom prst="rect">
            <a:avLst/>
          </a:prstGeom>
        </p:spPr>
      </p:pic>
    </p:spTree>
    <p:extLst>
      <p:ext uri="{BB962C8B-B14F-4D97-AF65-F5344CB8AC3E}">
        <p14:creationId xmlns:p14="http://schemas.microsoft.com/office/powerpoint/2010/main" val="1951549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675731"/>
            <a:ext cx="4380931" cy="1325563"/>
          </a:xfrm>
        </p:spPr>
        <p:txBody>
          <a:bodyPr>
            <a:normAutofit/>
          </a:bodyPr>
          <a:lstStyle/>
          <a:p>
            <a:pPr algn="ctr"/>
            <a:r>
              <a:rPr lang="en-US" sz="5400" b="1" dirty="0">
                <a:solidFill>
                  <a:schemeClr val="bg1"/>
                </a:solidFill>
                <a:effectLst>
                  <a:outerShdw blurRad="38100" dist="38100" dir="2700000" algn="tl">
                    <a:srgbClr val="000000">
                      <a:alpha val="43137"/>
                    </a:srgbClr>
                  </a:outerShdw>
                </a:effectLst>
                <a:latin typeface="+mn-lt"/>
              </a:rPr>
              <a:t>Agenda</a:t>
            </a:r>
          </a:p>
        </p:txBody>
      </p:sp>
      <p:sp>
        <p:nvSpPr>
          <p:cNvPr id="6" name="Rectangle 5"/>
          <p:cNvSpPr/>
          <p:nvPr/>
        </p:nvSpPr>
        <p:spPr>
          <a:xfrm>
            <a:off x="5102827" y="849419"/>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Mission</a:t>
            </a:r>
          </a:p>
        </p:txBody>
      </p:sp>
      <p:sp>
        <p:nvSpPr>
          <p:cNvPr id="8" name="Rectangle 7"/>
          <p:cNvSpPr/>
          <p:nvPr/>
        </p:nvSpPr>
        <p:spPr>
          <a:xfrm>
            <a:off x="5102827" y="1516068"/>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Organizational Structure</a:t>
            </a:r>
          </a:p>
        </p:txBody>
      </p:sp>
      <p:sp>
        <p:nvSpPr>
          <p:cNvPr id="9" name="Rectangle 8"/>
          <p:cNvSpPr/>
          <p:nvPr/>
        </p:nvSpPr>
        <p:spPr>
          <a:xfrm>
            <a:off x="5102827" y="2182717"/>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Legislative Team</a:t>
            </a:r>
          </a:p>
        </p:txBody>
      </p:sp>
      <p:sp>
        <p:nvSpPr>
          <p:cNvPr id="10" name="Rectangle 9"/>
          <p:cNvSpPr/>
          <p:nvPr/>
        </p:nvSpPr>
        <p:spPr>
          <a:xfrm>
            <a:off x="5102827" y="2849366"/>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Strategic Overview</a:t>
            </a:r>
          </a:p>
        </p:txBody>
      </p:sp>
      <p:sp>
        <p:nvSpPr>
          <p:cNvPr id="11" name="Rectangle 10"/>
          <p:cNvSpPr/>
          <p:nvPr/>
        </p:nvSpPr>
        <p:spPr>
          <a:xfrm>
            <a:off x="5121300" y="3505251"/>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Resolutions</a:t>
            </a:r>
          </a:p>
        </p:txBody>
      </p:sp>
      <p:sp>
        <p:nvSpPr>
          <p:cNvPr id="12" name="Rectangle 11"/>
          <p:cNvSpPr/>
          <p:nvPr/>
        </p:nvSpPr>
        <p:spPr>
          <a:xfrm>
            <a:off x="5102827" y="4220206"/>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Notable FY21 Accomplishments</a:t>
            </a:r>
          </a:p>
        </p:txBody>
      </p:sp>
      <p:sp>
        <p:nvSpPr>
          <p:cNvPr id="13" name="Rectangle 12"/>
          <p:cNvSpPr/>
          <p:nvPr/>
        </p:nvSpPr>
        <p:spPr>
          <a:xfrm>
            <a:off x="5102827" y="4861455"/>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Priorities for a 21</a:t>
            </a:r>
            <a:r>
              <a:rPr lang="en-US" sz="2800" b="1" baseline="300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st</a:t>
            </a: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Century National Guard</a:t>
            </a:r>
          </a:p>
        </p:txBody>
      </p:sp>
      <p:sp>
        <p:nvSpPr>
          <p:cNvPr id="14" name="Rectangle 13"/>
          <p:cNvSpPr/>
          <p:nvPr/>
        </p:nvSpPr>
        <p:spPr>
          <a:xfrm>
            <a:off x="5102827" y="5465163"/>
            <a:ext cx="7089675" cy="424732"/>
          </a:xfrm>
          <a:prstGeom prst="rect">
            <a:avLst/>
          </a:prstGeom>
        </p:spPr>
        <p:txBody>
          <a:bodyPr wrap="square" anchor="ctr" anchorCtr="0">
            <a:noAutofit/>
          </a:bodyPr>
          <a:lstStyle/>
          <a:p>
            <a:pPr marL="182880">
              <a:lnSpc>
                <a:spcPct val="90000"/>
              </a:lnSpc>
              <a:buSzPct val="100000"/>
              <a:tabLst>
                <a:tab pos="228600" algn="l"/>
              </a:tabLst>
            </a:pPr>
            <a:r>
              <a:rPr lang="en-US" sz="2800" b="1"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Congressional Cycle Overview</a:t>
            </a: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6956" y="5347454"/>
            <a:ext cx="666750" cy="666750"/>
          </a:xfrm>
          <a:prstGeom prst="rect">
            <a:avLst/>
          </a:prstGeom>
          <a:effectLst>
            <a:outerShdw blurRad="50800" dist="38100" dir="2700000" algn="tl" rotWithShape="0">
              <a:prstClr val="black">
                <a:alpha val="40000"/>
              </a:prstClr>
            </a:outerShdw>
          </a:effec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11244" y="4066616"/>
            <a:ext cx="638175" cy="638175"/>
          </a:xfrm>
          <a:prstGeom prst="rect">
            <a:avLst/>
          </a:prstGeom>
          <a:effectLst>
            <a:outerShdw blurRad="50800" dist="38100" dir="2700000" algn="tl" rotWithShape="0">
              <a:prstClr val="black">
                <a:alpha val="40000"/>
              </a:prstClr>
            </a:outerShdw>
          </a:effectLst>
        </p:spPr>
      </p:pic>
      <p:pic>
        <p:nvPicPr>
          <p:cNvPr id="19" name="Pictur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6957" y="2740025"/>
            <a:ext cx="666749" cy="666749"/>
          </a:xfrm>
          <a:prstGeom prst="rect">
            <a:avLst/>
          </a:prstGeom>
          <a:effectLst>
            <a:outerShdw blurRad="50800" dist="38100" dir="2700000" algn="tl" rotWithShape="0">
              <a:prstClr val="black">
                <a:alpha val="40000"/>
              </a:prstClr>
            </a:outerShdw>
          </a:effectLst>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2194" y="1339849"/>
            <a:ext cx="676275" cy="676275"/>
          </a:xfrm>
          <a:prstGeom prst="rect">
            <a:avLst/>
          </a:prstGeom>
          <a:effectLst>
            <a:outerShdw blurRad="50800" dist="38100" dir="2700000" algn="tl" rotWithShape="0">
              <a:prstClr val="black">
                <a:alpha val="40000"/>
              </a:prstClr>
            </a:outerShdw>
          </a:effectLst>
        </p:spPr>
      </p:pic>
      <p:cxnSp>
        <p:nvCxnSpPr>
          <p:cNvPr id="23" name="Straight Connector 22"/>
          <p:cNvCxnSpPr/>
          <p:nvPr/>
        </p:nvCxnSpPr>
        <p:spPr>
          <a:xfrm>
            <a:off x="4777919" y="1368425"/>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4777919" y="2044700"/>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777919" y="2682875"/>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4777919" y="3387725"/>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4777919" y="4054475"/>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777919" y="4733925"/>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4777919" y="5359400"/>
            <a:ext cx="6848475" cy="0"/>
          </a:xfrm>
          <a:prstGeom prst="line">
            <a:avLst/>
          </a:prstGeom>
          <a:ln>
            <a:solidFill>
              <a:schemeClr val="bg1">
                <a:lumMod val="85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 name="Picture 29" descr="A picture containing hydrant, clock&#10;&#10;Description automatically generated">
            <a:extLst>
              <a:ext uri="{FF2B5EF4-FFF2-40B4-BE49-F238E27FC236}">
                <a16:creationId xmlns:a16="http://schemas.microsoft.com/office/drawing/2014/main" id="{3BD119E6-2B4D-4EDD-9DEB-989BCEE253E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1509" y="775711"/>
            <a:ext cx="548640" cy="548640"/>
          </a:xfrm>
          <a:prstGeom prst="rect">
            <a:avLst/>
          </a:prstGeom>
          <a:effectLst>
            <a:outerShdw blurRad="50800" dist="38100" dir="2700000" algn="tl" rotWithShape="0">
              <a:prstClr val="black">
                <a:alpha val="40000"/>
              </a:prstClr>
            </a:outerShdw>
          </a:effectLst>
        </p:spPr>
      </p:pic>
      <p:pic>
        <p:nvPicPr>
          <p:cNvPr id="31" name="Picture 30" descr="A picture containing building, tower&#10;&#10;Description automatically generated">
            <a:extLst>
              <a:ext uri="{FF2B5EF4-FFF2-40B4-BE49-F238E27FC236}">
                <a16:creationId xmlns:a16="http://schemas.microsoft.com/office/drawing/2014/main" id="{789E5551-DFF5-414F-999C-4060B0D1365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17229" y="2138653"/>
            <a:ext cx="457200" cy="457200"/>
          </a:xfrm>
          <a:prstGeom prst="rect">
            <a:avLst/>
          </a:prstGeom>
          <a:effectLst>
            <a:outerShdw blurRad="50800" dist="38100" dir="2700000" algn="tl" rotWithShape="0">
              <a:prstClr val="black">
                <a:alpha val="40000"/>
              </a:prstClr>
            </a:outerShdw>
          </a:effectLst>
        </p:spPr>
      </p:pic>
      <p:pic>
        <p:nvPicPr>
          <p:cNvPr id="32" name="Picture 31" descr="A close up of a sign&#10;&#10;Description automatically generated">
            <a:extLst>
              <a:ext uri="{FF2B5EF4-FFF2-40B4-BE49-F238E27FC236}">
                <a16:creationId xmlns:a16="http://schemas.microsoft.com/office/drawing/2014/main" id="{FC1615F3-93C4-4D8F-B34E-1969AAF55D5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20204" y="3489430"/>
            <a:ext cx="457200" cy="457200"/>
          </a:xfrm>
          <a:prstGeom prst="rect">
            <a:avLst/>
          </a:prstGeom>
          <a:effectLst>
            <a:outerShdw blurRad="50800" dist="38100" dir="2700000" algn="tl" rotWithShape="0">
              <a:prstClr val="black">
                <a:alpha val="40000"/>
              </a:prstClr>
            </a:outerShdw>
          </a:effectLst>
        </p:spPr>
      </p:pic>
      <p:pic>
        <p:nvPicPr>
          <p:cNvPr id="33" name="Picture 32" descr="A close up of a logo&#10;&#10;Description automatically generated">
            <a:extLst>
              <a:ext uri="{FF2B5EF4-FFF2-40B4-BE49-F238E27FC236}">
                <a16:creationId xmlns:a16="http://schemas.microsoft.com/office/drawing/2014/main" id="{79843894-8EC7-4EA6-B4F4-48FA0D3059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1953" y="4829723"/>
            <a:ext cx="457200" cy="457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49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additive="base">
                                        <p:cTn id="15" dur="500" fill="hold"/>
                                        <p:tgtEl>
                                          <p:spTgt spid="21"/>
                                        </p:tgtEl>
                                        <p:attrNameLst>
                                          <p:attrName>ppt_x</p:attrName>
                                        </p:attrNameLst>
                                      </p:cBhvr>
                                      <p:tavLst>
                                        <p:tav tm="0">
                                          <p:val>
                                            <p:strVal val="#ppt_x"/>
                                          </p:val>
                                        </p:tav>
                                        <p:tav tm="100000">
                                          <p:val>
                                            <p:strVal val="#ppt_x"/>
                                          </p:val>
                                        </p:tav>
                                      </p:tavLst>
                                    </p:anim>
                                    <p:anim calcmode="lin" valueType="num">
                                      <p:cBhvr additive="base">
                                        <p:cTn id="16" dur="500" fill="hold"/>
                                        <p:tgtEl>
                                          <p:spTgt spid="2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additive="base">
                                        <p:cTn id="35" dur="500" fill="hold"/>
                                        <p:tgtEl>
                                          <p:spTgt spid="17"/>
                                        </p:tgtEl>
                                        <p:attrNameLst>
                                          <p:attrName>ppt_x</p:attrName>
                                        </p:attrNameLst>
                                      </p:cBhvr>
                                      <p:tavLst>
                                        <p:tav tm="0">
                                          <p:val>
                                            <p:strVal val="#ppt_x"/>
                                          </p:val>
                                        </p:tav>
                                        <p:tav tm="100000">
                                          <p:val>
                                            <p:strVal val="#ppt_x"/>
                                          </p:val>
                                        </p:tav>
                                      </p:tavLst>
                                    </p:anim>
                                    <p:anim calcmode="lin" valueType="num">
                                      <p:cBhvr additive="base">
                                        <p:cTn id="36" dur="500" fill="hold"/>
                                        <p:tgtEl>
                                          <p:spTgt spid="1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ppt_x"/>
                                          </p:val>
                                        </p:tav>
                                        <p:tav tm="100000">
                                          <p:val>
                                            <p:strVal val="#ppt_x"/>
                                          </p:val>
                                        </p:tav>
                                      </p:tavLst>
                                    </p:anim>
                                    <p:anim calcmode="lin" valueType="num">
                                      <p:cBhvr additive="base">
                                        <p:cTn id="64" dur="500" fill="hold"/>
                                        <p:tgtEl>
                                          <p:spTgt spid="25"/>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ppt_x"/>
                                          </p:val>
                                        </p:tav>
                                        <p:tav tm="100000">
                                          <p:val>
                                            <p:strVal val="#ppt_x"/>
                                          </p:val>
                                        </p:tav>
                                      </p:tavLst>
                                    </p:anim>
                                    <p:anim calcmode="lin" valueType="num">
                                      <p:cBhvr additive="base">
                                        <p:cTn id="80" dur="500" fill="hold"/>
                                        <p:tgtEl>
                                          <p:spTgt spid="29"/>
                                        </p:tgtEl>
                                        <p:attrNameLst>
                                          <p:attrName>ppt_y</p:attrName>
                                        </p:attrNameLst>
                                      </p:cBhvr>
                                      <p:tavLst>
                                        <p:tav tm="0">
                                          <p:val>
                                            <p:strVal val="1+#ppt_h/2"/>
                                          </p:val>
                                        </p:tav>
                                        <p:tav tm="100000">
                                          <p:val>
                                            <p:strVal val="#ppt_y"/>
                                          </p:val>
                                        </p:tav>
                                      </p:tavLst>
                                    </p:anim>
                                  </p:childTnLst>
                                </p:cTn>
                              </p:par>
                              <p:par>
                                <p:cTn id="81" presetID="2" presetClass="entr" presetSubtype="4" fill="hold" nodeType="withEffect">
                                  <p:stCondLst>
                                    <p:cond delay="0"/>
                                  </p:stCondLst>
                                  <p:childTnLst>
                                    <p:set>
                                      <p:cBhvr>
                                        <p:cTn id="82" dur="1" fill="hold">
                                          <p:stCondLst>
                                            <p:cond delay="0"/>
                                          </p:stCondLst>
                                        </p:cTn>
                                        <p:tgtEl>
                                          <p:spTgt spid="30"/>
                                        </p:tgtEl>
                                        <p:attrNameLst>
                                          <p:attrName>style.visibility</p:attrName>
                                        </p:attrNameLst>
                                      </p:cBhvr>
                                      <p:to>
                                        <p:strVal val="visible"/>
                                      </p:to>
                                    </p:set>
                                    <p:anim calcmode="lin" valueType="num">
                                      <p:cBhvr additive="base">
                                        <p:cTn id="83" dur="500" fill="hold"/>
                                        <p:tgtEl>
                                          <p:spTgt spid="30"/>
                                        </p:tgtEl>
                                        <p:attrNameLst>
                                          <p:attrName>ppt_x</p:attrName>
                                        </p:attrNameLst>
                                      </p:cBhvr>
                                      <p:tavLst>
                                        <p:tav tm="0">
                                          <p:val>
                                            <p:strVal val="#ppt_x"/>
                                          </p:val>
                                        </p:tav>
                                        <p:tav tm="100000">
                                          <p:val>
                                            <p:strVal val="#ppt_x"/>
                                          </p:val>
                                        </p:tav>
                                      </p:tavLst>
                                    </p:anim>
                                    <p:anim calcmode="lin" valueType="num">
                                      <p:cBhvr additive="base">
                                        <p:cTn id="84" dur="500" fill="hold"/>
                                        <p:tgtEl>
                                          <p:spTgt spid="30"/>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31"/>
                                        </p:tgtEl>
                                        <p:attrNameLst>
                                          <p:attrName>style.visibility</p:attrName>
                                        </p:attrNameLst>
                                      </p:cBhvr>
                                      <p:to>
                                        <p:strVal val="visible"/>
                                      </p:to>
                                    </p:set>
                                    <p:anim calcmode="lin" valueType="num">
                                      <p:cBhvr additive="base">
                                        <p:cTn id="87" dur="500" fill="hold"/>
                                        <p:tgtEl>
                                          <p:spTgt spid="31"/>
                                        </p:tgtEl>
                                        <p:attrNameLst>
                                          <p:attrName>ppt_x</p:attrName>
                                        </p:attrNameLst>
                                      </p:cBhvr>
                                      <p:tavLst>
                                        <p:tav tm="0">
                                          <p:val>
                                            <p:strVal val="#ppt_x"/>
                                          </p:val>
                                        </p:tav>
                                        <p:tav tm="100000">
                                          <p:val>
                                            <p:strVal val="#ppt_x"/>
                                          </p:val>
                                        </p:tav>
                                      </p:tavLst>
                                    </p:anim>
                                    <p:anim calcmode="lin" valueType="num">
                                      <p:cBhvr additive="base">
                                        <p:cTn id="88" dur="500" fill="hold"/>
                                        <p:tgtEl>
                                          <p:spTgt spid="31"/>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500" fill="hold"/>
                                        <p:tgtEl>
                                          <p:spTgt spid="32"/>
                                        </p:tgtEl>
                                        <p:attrNameLst>
                                          <p:attrName>ppt_x</p:attrName>
                                        </p:attrNameLst>
                                      </p:cBhvr>
                                      <p:tavLst>
                                        <p:tav tm="0">
                                          <p:val>
                                            <p:strVal val="#ppt_x"/>
                                          </p:val>
                                        </p:tav>
                                        <p:tav tm="100000">
                                          <p:val>
                                            <p:strVal val="#ppt_x"/>
                                          </p:val>
                                        </p:tav>
                                      </p:tavLst>
                                    </p:anim>
                                    <p:anim calcmode="lin" valueType="num">
                                      <p:cBhvr additive="base">
                                        <p:cTn id="92" dur="500" fill="hold"/>
                                        <p:tgtEl>
                                          <p:spTgt spid="32"/>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3"/>
                                        </p:tgtEl>
                                        <p:attrNameLst>
                                          <p:attrName>style.visibility</p:attrName>
                                        </p:attrNameLst>
                                      </p:cBhvr>
                                      <p:to>
                                        <p:strVal val="visible"/>
                                      </p:to>
                                    </p:set>
                                    <p:anim calcmode="lin" valueType="num">
                                      <p:cBhvr additive="base">
                                        <p:cTn id="95" dur="500" fill="hold"/>
                                        <p:tgtEl>
                                          <p:spTgt spid="33"/>
                                        </p:tgtEl>
                                        <p:attrNameLst>
                                          <p:attrName>ppt_x</p:attrName>
                                        </p:attrNameLst>
                                      </p:cBhvr>
                                      <p:tavLst>
                                        <p:tav tm="0">
                                          <p:val>
                                            <p:strVal val="#ppt_x"/>
                                          </p:val>
                                        </p:tav>
                                        <p:tav tm="100000">
                                          <p:val>
                                            <p:strVal val="#ppt_x"/>
                                          </p:val>
                                        </p:tav>
                                      </p:tavLst>
                                    </p:anim>
                                    <p:anim calcmode="lin" valueType="num">
                                      <p:cBhvr additive="base">
                                        <p:cTn id="9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403761" y="1187532"/>
            <a:ext cx="3540277" cy="3503221"/>
          </a:xfrm>
        </p:spPr>
        <p:txBody>
          <a:bodyPr>
            <a:normAutofit/>
          </a:bodyPr>
          <a:lstStyle/>
          <a:p>
            <a:pPr algn="ctr"/>
            <a:r>
              <a:rPr lang="en-US" b="1" dirty="0">
                <a:solidFill>
                  <a:schemeClr val="bg1"/>
                </a:solidFill>
                <a:latin typeface="Trebuchet MS" panose="020B0603020202020204" pitchFamily="34" charset="0"/>
              </a:rPr>
              <a:t>Why Membership is Important</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4762006" y="498765"/>
            <a:ext cx="7429994" cy="6092040"/>
          </a:xfrm>
        </p:spPr>
        <p:txBody>
          <a:bodyPr>
            <a:normAutofit lnSpcReduction="10000"/>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gn="ctr">
              <a:lnSpc>
                <a:spcPct val="90000"/>
              </a:lnSpc>
              <a:buSzPct val="100000"/>
              <a:buNone/>
              <a:tabLst>
                <a:tab pos="228600" algn="l"/>
              </a:tabLst>
            </a:pPr>
            <a:r>
              <a:rPr lang="en-US" sz="3200" dirty="0">
                <a:solidFill>
                  <a:schemeClr val="bg1"/>
                </a:solidFill>
                <a:latin typeface="Trebuchet MS" panose="020B0603020202020204" pitchFamily="34" charset="0"/>
              </a:rPr>
              <a:t>Membership Counts - Literally</a:t>
            </a: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Membership strength and % make a statement of values</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Demonstrates that as a leader, I am using every proper tool to improve organizational readiness and individual benefits</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Gives leaders the opportunity to further develop ourselves by collaboration across services and States</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0316053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403761" y="1187532"/>
            <a:ext cx="3540277" cy="3503221"/>
          </a:xfrm>
        </p:spPr>
        <p:txBody>
          <a:bodyPr>
            <a:normAutofit/>
          </a:bodyPr>
          <a:lstStyle/>
          <a:p>
            <a:pPr algn="ctr"/>
            <a:r>
              <a:rPr lang="en-US" b="1" dirty="0">
                <a:solidFill>
                  <a:schemeClr val="bg1"/>
                </a:solidFill>
                <a:latin typeface="Trebuchet MS" panose="020B0603020202020204" pitchFamily="34" charset="0"/>
              </a:rPr>
              <a:t>How Can I  Engage?</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4762006" y="498765"/>
            <a:ext cx="7429994" cy="6092040"/>
          </a:xfrm>
        </p:spPr>
        <p:txBody>
          <a:bodyPr>
            <a:normAutofit lnSpcReduction="10000"/>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gn="ctr">
              <a:lnSpc>
                <a:spcPct val="90000"/>
              </a:lnSpc>
              <a:buSzPct val="100000"/>
              <a:buNone/>
              <a:tabLst>
                <a:tab pos="228600" algn="l"/>
              </a:tabLst>
            </a:pPr>
            <a:r>
              <a:rPr lang="en-US" sz="3200" dirty="0">
                <a:solidFill>
                  <a:schemeClr val="bg1"/>
                </a:solidFill>
                <a:latin typeface="Trebuchet MS" panose="020B0603020202020204" pitchFamily="34" charset="0"/>
              </a:rPr>
              <a:t>What Does Active Involvement</a:t>
            </a:r>
          </a:p>
          <a:p>
            <a:pPr marL="182880" indent="0" algn="ctr">
              <a:lnSpc>
                <a:spcPct val="90000"/>
              </a:lnSpc>
              <a:buSzPct val="100000"/>
              <a:buNone/>
              <a:tabLst>
                <a:tab pos="228600" algn="l"/>
              </a:tabLst>
            </a:pPr>
            <a:r>
              <a:rPr lang="en-US" sz="3200" dirty="0">
                <a:solidFill>
                  <a:schemeClr val="bg1"/>
                </a:solidFill>
                <a:latin typeface="Trebuchet MS" panose="020B0603020202020204" pitchFamily="34" charset="0"/>
              </a:rPr>
              <a:t>Look Like?</a:t>
            </a: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Active </a:t>
            </a:r>
            <a:r>
              <a:rPr lang="en-US" dirty="0">
                <a:solidFill>
                  <a:srgbClr val="FFFF00"/>
                </a:solidFill>
                <a:latin typeface="Trebuchet MS" panose="020B0603020202020204" pitchFamily="34" charset="0"/>
              </a:rPr>
              <a:t>Membership</a:t>
            </a:r>
            <a:r>
              <a:rPr lang="en-US" dirty="0">
                <a:solidFill>
                  <a:schemeClr val="bg1"/>
                </a:solidFill>
                <a:latin typeface="Trebuchet MS" panose="020B0603020202020204" pitchFamily="34" charset="0"/>
              </a:rPr>
              <a:t> in State and National Associations</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Active </a:t>
            </a:r>
            <a:r>
              <a:rPr lang="en-US" dirty="0">
                <a:solidFill>
                  <a:srgbClr val="FFFF00"/>
                </a:solidFill>
                <a:latin typeface="Trebuchet MS" panose="020B0603020202020204" pitchFamily="34" charset="0"/>
              </a:rPr>
              <a:t>Participation</a:t>
            </a:r>
            <a:r>
              <a:rPr lang="en-US" dirty="0">
                <a:solidFill>
                  <a:schemeClr val="bg1"/>
                </a:solidFill>
                <a:latin typeface="Trebuchet MS" panose="020B0603020202020204" pitchFamily="34" charset="0"/>
              </a:rPr>
              <a:t> beginning with the State Association</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r>
              <a:rPr lang="en-US" dirty="0">
                <a:solidFill>
                  <a:srgbClr val="FFFF00"/>
                </a:solidFill>
                <a:latin typeface="Trebuchet MS" panose="020B0603020202020204" pitchFamily="34" charset="0"/>
              </a:rPr>
              <a:t>Engagement</a:t>
            </a:r>
            <a:r>
              <a:rPr lang="en-US" dirty="0">
                <a:solidFill>
                  <a:schemeClr val="bg1"/>
                </a:solidFill>
                <a:latin typeface="Trebuchet MS" panose="020B0603020202020204" pitchFamily="34" charset="0"/>
              </a:rPr>
              <a:t> in Processes such as Resolutions, Committee Work, Area/Regional Involvement</a:t>
            </a: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457200" indent="-274320">
              <a:lnSpc>
                <a:spcPct val="90000"/>
              </a:lnSpc>
              <a:buSzPct val="100000"/>
              <a:buFont typeface="Arial" panose="020B0604020202020204" pitchFamily="34" charset="0"/>
              <a:buChar char="•"/>
              <a:tabLst>
                <a:tab pos="228600" algn="l"/>
              </a:tabLst>
            </a:pPr>
            <a:endParaRPr lang="en-US" dirty="0">
              <a:solidFill>
                <a:schemeClr val="bg1"/>
              </a:solidFill>
              <a:latin typeface="Trebuchet MS" panose="020B0603020202020204" pitchFamily="34" charset="0"/>
            </a:endParaRP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547927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Membership &amp; Marketing Department</a:t>
            </a:r>
          </a:p>
        </p:txBody>
      </p:sp>
      <p:sp>
        <p:nvSpPr>
          <p:cNvPr id="6" name="TextBox 5">
            <a:extLst>
              <a:ext uri="{FF2B5EF4-FFF2-40B4-BE49-F238E27FC236}">
                <a16:creationId xmlns:a16="http://schemas.microsoft.com/office/drawing/2014/main" id="{69F2E0AE-35FE-40CB-A3D3-BA7CA4B816D7}"/>
              </a:ext>
            </a:extLst>
          </p:cNvPr>
          <p:cNvSpPr txBox="1"/>
          <p:nvPr/>
        </p:nvSpPr>
        <p:spPr>
          <a:xfrm>
            <a:off x="4736592" y="2436168"/>
            <a:ext cx="2718816" cy="646331"/>
          </a:xfrm>
          <a:prstGeom prst="rect">
            <a:avLst/>
          </a:prstGeom>
          <a:solidFill>
            <a:schemeClr val="bg1"/>
          </a:solidFill>
          <a:ln w="28575">
            <a:solidFill>
              <a:srgbClr val="A78203"/>
            </a:solidFill>
          </a:ln>
        </p:spPr>
        <p:txBody>
          <a:bodyPr wrap="square" rtlCol="0">
            <a:spAutoFit/>
          </a:bodyPr>
          <a:lstStyle/>
          <a:p>
            <a:pPr algn="ctr"/>
            <a:r>
              <a:rPr lang="en-US" b="1" dirty="0"/>
              <a:t>Director</a:t>
            </a:r>
          </a:p>
          <a:p>
            <a:pPr algn="ctr"/>
            <a:r>
              <a:rPr lang="en-US" dirty="0"/>
              <a:t>BG (Ret) Maria Kelly</a:t>
            </a:r>
          </a:p>
        </p:txBody>
      </p:sp>
      <p:sp>
        <p:nvSpPr>
          <p:cNvPr id="7" name="TextBox 6">
            <a:extLst>
              <a:ext uri="{FF2B5EF4-FFF2-40B4-BE49-F238E27FC236}">
                <a16:creationId xmlns:a16="http://schemas.microsoft.com/office/drawing/2014/main" id="{FD4DBF4C-9DE5-4D8F-9B0F-E52F5814DACE}"/>
              </a:ext>
            </a:extLst>
          </p:cNvPr>
          <p:cNvSpPr txBox="1"/>
          <p:nvPr/>
        </p:nvSpPr>
        <p:spPr>
          <a:xfrm>
            <a:off x="4736592" y="3827979"/>
            <a:ext cx="2718816" cy="646331"/>
          </a:xfrm>
          <a:prstGeom prst="rect">
            <a:avLst/>
          </a:prstGeom>
          <a:solidFill>
            <a:schemeClr val="bg1"/>
          </a:solidFill>
          <a:ln w="28575">
            <a:solidFill>
              <a:srgbClr val="A78203"/>
            </a:solidFill>
          </a:ln>
        </p:spPr>
        <p:txBody>
          <a:bodyPr wrap="square" rtlCol="0">
            <a:spAutoFit/>
          </a:bodyPr>
          <a:lstStyle/>
          <a:p>
            <a:pPr algn="ctr"/>
            <a:r>
              <a:rPr lang="en-US" b="1" dirty="0"/>
              <a:t>Database Manager</a:t>
            </a:r>
          </a:p>
          <a:p>
            <a:pPr algn="ctr"/>
            <a:r>
              <a:rPr lang="en-US" dirty="0"/>
              <a:t>Melvin Bodmer, Jr.</a:t>
            </a:r>
          </a:p>
        </p:txBody>
      </p:sp>
      <p:sp>
        <p:nvSpPr>
          <p:cNvPr id="8" name="TextBox 7">
            <a:extLst>
              <a:ext uri="{FF2B5EF4-FFF2-40B4-BE49-F238E27FC236}">
                <a16:creationId xmlns:a16="http://schemas.microsoft.com/office/drawing/2014/main" id="{27F6DA2E-04AF-46A1-964D-1A4AED3F1DF6}"/>
              </a:ext>
            </a:extLst>
          </p:cNvPr>
          <p:cNvSpPr txBox="1"/>
          <p:nvPr/>
        </p:nvSpPr>
        <p:spPr>
          <a:xfrm>
            <a:off x="1533144" y="3827979"/>
            <a:ext cx="2718816" cy="646331"/>
          </a:xfrm>
          <a:prstGeom prst="rect">
            <a:avLst/>
          </a:prstGeom>
          <a:solidFill>
            <a:schemeClr val="bg1"/>
          </a:solidFill>
          <a:ln w="28575">
            <a:solidFill>
              <a:srgbClr val="A78203"/>
            </a:solidFill>
          </a:ln>
        </p:spPr>
        <p:txBody>
          <a:bodyPr wrap="square" rtlCol="0">
            <a:spAutoFit/>
          </a:bodyPr>
          <a:lstStyle/>
          <a:p>
            <a:pPr algn="ctr"/>
            <a:r>
              <a:rPr lang="en-US" b="1" dirty="0"/>
              <a:t>Marketing Manager</a:t>
            </a:r>
          </a:p>
          <a:p>
            <a:pPr algn="ctr"/>
            <a:r>
              <a:rPr lang="en-US" dirty="0"/>
              <a:t>Cheyenne Arnold</a:t>
            </a:r>
          </a:p>
        </p:txBody>
      </p:sp>
      <p:sp>
        <p:nvSpPr>
          <p:cNvPr id="9" name="TextBox 8">
            <a:extLst>
              <a:ext uri="{FF2B5EF4-FFF2-40B4-BE49-F238E27FC236}">
                <a16:creationId xmlns:a16="http://schemas.microsoft.com/office/drawing/2014/main" id="{7EFDD4D1-5803-416B-9649-9D3ECFB55A36}"/>
              </a:ext>
            </a:extLst>
          </p:cNvPr>
          <p:cNvSpPr txBox="1"/>
          <p:nvPr/>
        </p:nvSpPr>
        <p:spPr>
          <a:xfrm>
            <a:off x="8295318" y="3827980"/>
            <a:ext cx="3367668" cy="646331"/>
          </a:xfrm>
          <a:prstGeom prst="rect">
            <a:avLst/>
          </a:prstGeom>
          <a:solidFill>
            <a:schemeClr val="bg1"/>
          </a:solidFill>
          <a:ln w="28575">
            <a:solidFill>
              <a:srgbClr val="A78203"/>
            </a:solidFill>
          </a:ln>
        </p:spPr>
        <p:txBody>
          <a:bodyPr wrap="square" rtlCol="0">
            <a:spAutoFit/>
          </a:bodyPr>
          <a:lstStyle/>
          <a:p>
            <a:pPr algn="ctr"/>
            <a:r>
              <a:rPr lang="en-US" b="1" dirty="0"/>
              <a:t>Customer Service Representative</a:t>
            </a:r>
          </a:p>
          <a:p>
            <a:pPr algn="ctr"/>
            <a:r>
              <a:rPr lang="en-US" dirty="0"/>
              <a:t>Vacant</a:t>
            </a:r>
          </a:p>
        </p:txBody>
      </p:sp>
      <p:cxnSp>
        <p:nvCxnSpPr>
          <p:cNvPr id="11" name="Straight Connector 10">
            <a:extLst>
              <a:ext uri="{FF2B5EF4-FFF2-40B4-BE49-F238E27FC236}">
                <a16:creationId xmlns:a16="http://schemas.microsoft.com/office/drawing/2014/main" id="{9487B233-376D-4E64-8580-DF14771DC12A}"/>
              </a:ext>
            </a:extLst>
          </p:cNvPr>
          <p:cNvCxnSpPr>
            <a:stCxn id="6" idx="2"/>
            <a:endCxn id="7" idx="0"/>
          </p:cNvCxnSpPr>
          <p:nvPr/>
        </p:nvCxnSpPr>
        <p:spPr>
          <a:xfrm>
            <a:off x="6096000" y="3082499"/>
            <a:ext cx="0" cy="7454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5D49042-EDF8-4158-907A-5DDDA8434A90}"/>
              </a:ext>
            </a:extLst>
          </p:cNvPr>
          <p:cNvCxnSpPr>
            <a:cxnSpLocks/>
          </p:cNvCxnSpPr>
          <p:nvPr/>
        </p:nvCxnSpPr>
        <p:spPr>
          <a:xfrm>
            <a:off x="2892552" y="3377481"/>
            <a:ext cx="70866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0078AC0-0830-4EE2-B24C-9D2E915C8E66}"/>
              </a:ext>
            </a:extLst>
          </p:cNvPr>
          <p:cNvCxnSpPr>
            <a:cxnSpLocks/>
            <a:endCxn id="8" idx="0"/>
          </p:cNvCxnSpPr>
          <p:nvPr/>
        </p:nvCxnSpPr>
        <p:spPr>
          <a:xfrm>
            <a:off x="2892552" y="3355848"/>
            <a:ext cx="0" cy="472131"/>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0B9B078-E757-4178-B261-39E563ED2BFF}"/>
              </a:ext>
            </a:extLst>
          </p:cNvPr>
          <p:cNvCxnSpPr>
            <a:cxnSpLocks/>
            <a:endCxn id="9" idx="0"/>
          </p:cNvCxnSpPr>
          <p:nvPr/>
        </p:nvCxnSpPr>
        <p:spPr>
          <a:xfrm>
            <a:off x="9979152" y="3377481"/>
            <a:ext cx="0" cy="45049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63769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Key Responsibilities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3480054" y="1999361"/>
            <a:ext cx="5231892" cy="4351338"/>
          </a:xfrm>
        </p:spPr>
        <p:txBody>
          <a:bodyPr>
            <a:normAutofit/>
          </a:bodyPr>
          <a:lstStyle/>
          <a:p>
            <a:r>
              <a:rPr lang="en-US" sz="3200" dirty="0">
                <a:solidFill>
                  <a:schemeClr val="bg1"/>
                </a:solidFill>
              </a:rPr>
              <a:t>Membership Campaign</a:t>
            </a:r>
          </a:p>
          <a:p>
            <a:r>
              <a:rPr lang="en-US" sz="3200" dirty="0">
                <a:solidFill>
                  <a:schemeClr val="bg1"/>
                </a:solidFill>
              </a:rPr>
              <a:t>Marketing and Digital Communications Campaign</a:t>
            </a:r>
          </a:p>
          <a:p>
            <a:r>
              <a:rPr lang="en-US" sz="3200" dirty="0">
                <a:solidFill>
                  <a:schemeClr val="bg1"/>
                </a:solidFill>
              </a:rPr>
              <a:t>Database Management</a:t>
            </a:r>
          </a:p>
          <a:p>
            <a:r>
              <a:rPr lang="en-US" sz="3200" dirty="0">
                <a:solidFill>
                  <a:schemeClr val="bg1"/>
                </a:solidFill>
              </a:rPr>
              <a:t>Customer Service</a:t>
            </a:r>
            <a:endParaRPr lang="en-US" sz="32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5881288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Additional Responsibilities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1843913"/>
            <a:ext cx="10515600" cy="4351338"/>
          </a:xfrm>
        </p:spPr>
        <p:txBody>
          <a:bodyPr>
            <a:normAutofit/>
          </a:bodyPr>
          <a:lstStyle/>
          <a:p>
            <a:r>
              <a:rPr lang="en-US" sz="2400" dirty="0">
                <a:solidFill>
                  <a:schemeClr val="bg1"/>
                </a:solidFill>
              </a:rPr>
              <a:t>Provide Support to the NGAUS Membership Committee</a:t>
            </a:r>
          </a:p>
          <a:p>
            <a:r>
              <a:rPr lang="en-US" sz="2400" dirty="0">
                <a:solidFill>
                  <a:schemeClr val="bg1"/>
                </a:solidFill>
              </a:rPr>
              <a:t>National Conference Registration Process</a:t>
            </a:r>
          </a:p>
          <a:p>
            <a:r>
              <a:rPr lang="en-US" sz="2400" dirty="0">
                <a:solidFill>
                  <a:schemeClr val="bg1"/>
                </a:solidFill>
              </a:rPr>
              <a:t>Liaison with NGEDA for training and national conference registration and hotel reservations</a:t>
            </a:r>
          </a:p>
          <a:p>
            <a:r>
              <a:rPr lang="en-US" sz="2400" dirty="0">
                <a:solidFill>
                  <a:schemeClr val="bg1"/>
                </a:solidFill>
              </a:rPr>
              <a:t>Host numerous small group training events and visiting groups</a:t>
            </a:r>
          </a:p>
          <a:p>
            <a:r>
              <a:rPr lang="en-US" sz="2400" dirty="0">
                <a:solidFill>
                  <a:schemeClr val="bg1"/>
                </a:solidFill>
              </a:rPr>
              <a:t>Conduct scholarship screening and selection of NGAUS/AFBA Scholars</a:t>
            </a:r>
          </a:p>
          <a:p>
            <a:r>
              <a:rPr lang="en-US" sz="2400" dirty="0">
                <a:solidFill>
                  <a:schemeClr val="bg1"/>
                </a:solidFill>
              </a:rPr>
              <a:t>Manage and link benefits to members</a:t>
            </a:r>
            <a:endParaRPr lang="en-US" sz="2000" dirty="0">
              <a:solidFill>
                <a:schemeClr val="bg1"/>
              </a:solidFill>
            </a:endParaRPr>
          </a:p>
        </p:txBody>
      </p:sp>
    </p:spTree>
    <p:extLst>
      <p:ext uri="{BB962C8B-B14F-4D97-AF65-F5344CB8AC3E}">
        <p14:creationId xmlns:p14="http://schemas.microsoft.com/office/powerpoint/2010/main" val="18134344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Membership 101</a:t>
            </a:r>
          </a:p>
        </p:txBody>
      </p:sp>
    </p:spTree>
    <p:extLst>
      <p:ext uri="{BB962C8B-B14F-4D97-AF65-F5344CB8AC3E}">
        <p14:creationId xmlns:p14="http://schemas.microsoft.com/office/powerpoint/2010/main" val="1491362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353250"/>
            <a:ext cx="10515600" cy="1325563"/>
          </a:xfrm>
        </p:spPr>
        <p:txBody>
          <a:bodyPr/>
          <a:lstStyle/>
          <a:p>
            <a:pPr algn="ctr"/>
            <a:r>
              <a:rPr lang="en-US" b="1" dirty="0">
                <a:solidFill>
                  <a:schemeClr val="bg1"/>
                </a:solidFill>
                <a:latin typeface="Trebuchet MS" panose="020B0603020202020204" pitchFamily="34" charset="0"/>
              </a:rPr>
              <a:t>Types of Membership</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1384465" y="2770930"/>
            <a:ext cx="10515600" cy="2501715"/>
          </a:xfrm>
        </p:spPr>
        <p:txBody>
          <a:bodyPr>
            <a:normAutofit/>
          </a:bodyPr>
          <a:lstStyle/>
          <a:p>
            <a:pPr marL="182880">
              <a:lnSpc>
                <a:spcPct val="90000"/>
              </a:lnSpc>
              <a:spcAft>
                <a:spcPts val="600"/>
              </a:spcAft>
              <a:buSzPct val="100000"/>
              <a:tabLst>
                <a:tab pos="228600" algn="l"/>
              </a:tabLst>
            </a:pPr>
            <a:r>
              <a:rPr lang="en-US" sz="2400" b="1" dirty="0">
                <a:solidFill>
                  <a:schemeClr val="bg1"/>
                </a:solidFill>
                <a:latin typeface="Trebuchet MS"/>
                <a:ea typeface="Verdana"/>
                <a:cs typeface="Verdana" panose="020B0604030504040204" pitchFamily="34" charset="0"/>
              </a:rPr>
              <a:t>State Membership</a:t>
            </a:r>
          </a:p>
          <a:p>
            <a:pPr marL="182880">
              <a:spcAft>
                <a:spcPts val="600"/>
              </a:spcAft>
              <a:buSzPct val="100000"/>
              <a:tabLst>
                <a:tab pos="228600" algn="l"/>
              </a:tabLst>
            </a:pPr>
            <a:r>
              <a:rPr lang="en-US" sz="3200" b="1" dirty="0">
                <a:solidFill>
                  <a:srgbClr val="FFFF00"/>
                </a:solidFill>
                <a:latin typeface="Trebuchet MS"/>
                <a:ea typeface="Verdana"/>
                <a:cs typeface="Verdana" panose="020B0604030504040204" pitchFamily="34" charset="0"/>
              </a:rPr>
              <a:t>Individual Membership</a:t>
            </a:r>
          </a:p>
          <a:p>
            <a:pPr marL="182880">
              <a:spcAft>
                <a:spcPts val="600"/>
              </a:spcAft>
              <a:buSzPct val="100000"/>
              <a:tabLst>
                <a:tab pos="228600" algn="l"/>
              </a:tabLst>
            </a:pPr>
            <a:r>
              <a:rPr lang="en-US" sz="2400" b="1" dirty="0">
                <a:solidFill>
                  <a:schemeClr val="bg1"/>
                </a:solidFill>
                <a:latin typeface="Trebuchet MS"/>
                <a:ea typeface="Verdana"/>
                <a:cs typeface="Verdana" panose="020B0604030504040204" pitchFamily="34" charset="0"/>
              </a:rPr>
              <a:t>Corporate Membership</a:t>
            </a:r>
          </a:p>
          <a:p>
            <a:pPr marL="182880">
              <a:spcAft>
                <a:spcPts val="600"/>
              </a:spcAft>
              <a:buSzPct val="100000"/>
              <a:tabLst>
                <a:tab pos="228600" algn="l"/>
              </a:tabLst>
            </a:pPr>
            <a:r>
              <a:rPr lang="en-US" sz="2400" b="1" dirty="0">
                <a:solidFill>
                  <a:schemeClr val="bg1"/>
                </a:solidFill>
                <a:latin typeface="Trebuchet MS"/>
                <a:ea typeface="Verdana"/>
                <a:cs typeface="Verdana" panose="020B0604030504040204" pitchFamily="34" charset="0"/>
              </a:rPr>
              <a:t>Honorary Membership</a:t>
            </a:r>
          </a:p>
          <a:p>
            <a:pPr marL="182880">
              <a:lnSpc>
                <a:spcPct val="90000"/>
              </a:lnSpc>
              <a:spcAft>
                <a:spcPts val="600"/>
              </a:spcAft>
              <a:buSzPct val="100000"/>
              <a:tabLst>
                <a:tab pos="228600" algn="l"/>
              </a:tabLst>
            </a:pPr>
            <a:endParaRPr lang="en-US" sz="2200" dirty="0">
              <a:solidFill>
                <a:schemeClr val="bg1"/>
              </a:solidFill>
              <a:latin typeface="Trebuchet MS"/>
              <a:ea typeface="Verdana"/>
              <a:cs typeface="Verdana" panose="020B0604030504040204" pitchFamily="34" charset="0"/>
            </a:endParaRPr>
          </a:p>
          <a:p>
            <a:pPr marL="182880" indent="0">
              <a:lnSpc>
                <a:spcPct val="90000"/>
              </a:lnSpc>
              <a:spcBef>
                <a:spcPts val="600"/>
              </a:spcBef>
              <a:buSzPct val="100000"/>
              <a:buNone/>
              <a:tabLst>
                <a:tab pos="228600" algn="l"/>
              </a:tabLst>
            </a:pPr>
            <a:endParaRPr lang="en-US" sz="2400" dirty="0">
              <a:solidFill>
                <a:schemeClr val="bg1"/>
              </a:solidFill>
              <a:latin typeface="Trebuchet MS"/>
              <a:ea typeface="Verdana"/>
              <a:cs typeface="Verdana" panose="020B0604030504040204" pitchFamily="34" charset="0"/>
            </a:endParaRPr>
          </a:p>
        </p:txBody>
      </p:sp>
    </p:spTree>
    <p:extLst>
      <p:ext uri="{BB962C8B-B14F-4D97-AF65-F5344CB8AC3E}">
        <p14:creationId xmlns:p14="http://schemas.microsoft.com/office/powerpoint/2010/main" val="28080574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Membership Eligibility</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lnSpcReduction="10000"/>
          </a:bodyPr>
          <a:lstStyle/>
          <a:p>
            <a:pPr marL="182880">
              <a:lnSpc>
                <a:spcPct val="90000"/>
              </a:lnSpc>
              <a:spcAft>
                <a:spcPts val="600"/>
              </a:spcAft>
              <a:buSzPct val="100000"/>
              <a:tabLst>
                <a:tab pos="228600" algn="l"/>
              </a:tabLst>
            </a:pPr>
            <a:r>
              <a:rPr lang="en-US" sz="2800" b="1" dirty="0">
                <a:solidFill>
                  <a:schemeClr val="bg1"/>
                </a:solidFill>
                <a:latin typeface="Trebuchet MS"/>
                <a:ea typeface="Verdana"/>
                <a:cs typeface="Verdana" panose="020B0604030504040204" pitchFamily="34" charset="0"/>
              </a:rPr>
              <a:t>NGAUS Membership is offered to:</a:t>
            </a:r>
            <a:endParaRPr lang="en-US" sz="2200" dirty="0">
              <a:solidFill>
                <a:schemeClr val="bg1"/>
              </a:solidFill>
              <a:latin typeface="Trebuchet MS"/>
              <a:ea typeface="Verdana"/>
              <a:cs typeface="Verdana" panose="020B0604030504040204" pitchFamily="34" charset="0"/>
            </a:endParaRPr>
          </a:p>
          <a:p>
            <a:pPr marL="457200" indent="-274320">
              <a:lnSpc>
                <a:spcPct val="90000"/>
              </a:lnSpc>
              <a:spcBef>
                <a:spcPts val="600"/>
              </a:spcBef>
              <a:buSzPct val="100000"/>
              <a:buFont typeface="Arial" panose="020B0604020202020204" pitchFamily="34" charset="0"/>
              <a:buChar char="•"/>
              <a:tabLst>
                <a:tab pos="228600" algn="l"/>
              </a:tabLst>
            </a:pPr>
            <a:r>
              <a:rPr lang="en-US" sz="2400" b="1" dirty="0">
                <a:solidFill>
                  <a:schemeClr val="bg1"/>
                </a:solidFill>
                <a:latin typeface="Trebuchet MS"/>
                <a:ea typeface="Verdana"/>
                <a:cs typeface="Verdana" panose="020B0604030504040204" pitchFamily="34" charset="0"/>
              </a:rPr>
              <a:t>All currently serving, separated and retired commissioned and warrant officers of the National Guard</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Complimentary Membership</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Active Annual</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Active Life</a:t>
            </a:r>
          </a:p>
          <a:p>
            <a:pPr marL="914400" lvl="1" indent="-274320">
              <a:lnSpc>
                <a:spcPct val="90000"/>
              </a:lnSpc>
              <a:spcBef>
                <a:spcPts val="600"/>
              </a:spcBef>
              <a:spcAft>
                <a:spcPts val="1200"/>
              </a:spcAft>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Separated/Retired Life</a:t>
            </a:r>
          </a:p>
          <a:p>
            <a:pPr marL="457200" indent="-274320">
              <a:lnSpc>
                <a:spcPct val="90000"/>
              </a:lnSpc>
              <a:spcBef>
                <a:spcPts val="600"/>
              </a:spcBef>
              <a:buSzPct val="100000"/>
              <a:buFont typeface="Arial" panose="020B0604020202020204" pitchFamily="34" charset="0"/>
              <a:buChar char="•"/>
              <a:tabLst>
                <a:tab pos="228600" algn="l"/>
              </a:tabLst>
            </a:pPr>
            <a:r>
              <a:rPr lang="en-US" sz="2400" b="1" dirty="0">
                <a:solidFill>
                  <a:schemeClr val="bg1"/>
                </a:solidFill>
                <a:latin typeface="Trebuchet MS"/>
                <a:ea typeface="Verdana"/>
                <a:cs typeface="Verdana" panose="020B0604030504040204" pitchFamily="34" charset="0"/>
              </a:rPr>
              <a:t>Enlisted personnel, families and supporters of the National Guard</a:t>
            </a:r>
          </a:p>
          <a:p>
            <a:pPr marL="914400" lvl="1"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Non-voting membership</a:t>
            </a:r>
          </a:p>
          <a:p>
            <a:pPr marL="1371600" lvl="2"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Associate Annual</a:t>
            </a:r>
          </a:p>
          <a:p>
            <a:pPr marL="1371600" lvl="2" indent="-274320">
              <a:lnSpc>
                <a:spcPct val="90000"/>
              </a:lnSpc>
              <a:spcBef>
                <a:spcPts val="600"/>
              </a:spcBef>
              <a:buSzPct val="100000"/>
              <a:buFont typeface="Arial" panose="020B0604020202020204" pitchFamily="34" charset="0"/>
              <a:buChar char="•"/>
              <a:tabLst>
                <a:tab pos="228600" algn="l"/>
              </a:tabLst>
            </a:pPr>
            <a:r>
              <a:rPr lang="en-US" sz="2400" dirty="0">
                <a:solidFill>
                  <a:schemeClr val="bg1"/>
                </a:solidFill>
                <a:latin typeface="Trebuchet MS"/>
                <a:ea typeface="Verdana"/>
                <a:cs typeface="Verdana" panose="020B0604030504040204" pitchFamily="34" charset="0"/>
              </a:rPr>
              <a:t>Associate Life</a:t>
            </a:r>
          </a:p>
        </p:txBody>
      </p:sp>
    </p:spTree>
    <p:extLst>
      <p:ext uri="{BB962C8B-B14F-4D97-AF65-F5344CB8AC3E}">
        <p14:creationId xmlns:p14="http://schemas.microsoft.com/office/powerpoint/2010/main" val="21693951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Membership Dues</a:t>
            </a:r>
          </a:p>
        </p:txBody>
      </p:sp>
      <p:graphicFrame>
        <p:nvGraphicFramePr>
          <p:cNvPr id="7" name="Table 6">
            <a:extLst>
              <a:ext uri="{FF2B5EF4-FFF2-40B4-BE49-F238E27FC236}">
                <a16:creationId xmlns:a16="http://schemas.microsoft.com/office/drawing/2014/main" id="{9111CB56-677A-45B3-BEE9-9D3BFCA5BFF1}"/>
              </a:ext>
            </a:extLst>
          </p:cNvPr>
          <p:cNvGraphicFramePr>
            <a:graphicFrameLocks noGrp="1"/>
          </p:cNvGraphicFramePr>
          <p:nvPr/>
        </p:nvGraphicFramePr>
        <p:xfrm>
          <a:off x="1408545" y="1893454"/>
          <a:ext cx="9442892" cy="1828800"/>
        </p:xfrm>
        <a:graphic>
          <a:graphicData uri="http://schemas.openxmlformats.org/drawingml/2006/table">
            <a:tbl>
              <a:tblPr firstRow="1" bandRow="1">
                <a:tableStyleId>{69CF1AB2-1976-4502-BF36-3FF5EA218861}</a:tableStyleId>
              </a:tblPr>
              <a:tblGrid>
                <a:gridCol w="7153161">
                  <a:extLst>
                    <a:ext uri="{9D8B030D-6E8A-4147-A177-3AD203B41FA5}">
                      <a16:colId xmlns:a16="http://schemas.microsoft.com/office/drawing/2014/main" val="477588679"/>
                    </a:ext>
                  </a:extLst>
                </a:gridCol>
                <a:gridCol w="2289731">
                  <a:extLst>
                    <a:ext uri="{9D8B030D-6E8A-4147-A177-3AD203B41FA5}">
                      <a16:colId xmlns:a16="http://schemas.microsoft.com/office/drawing/2014/main" val="1117542041"/>
                    </a:ext>
                  </a:extLst>
                </a:gridCol>
              </a:tblGrid>
              <a:tr h="370840">
                <a:tc>
                  <a:txBody>
                    <a:bodyPr/>
                    <a:lstStyle/>
                    <a:p>
                      <a:pPr algn="ctr"/>
                      <a:r>
                        <a:rPr lang="en-US" sz="2400" b="1">
                          <a:latin typeface="Trebuchet MS"/>
                        </a:rPr>
                        <a:t>Company Grade | O1, O2, O3, WO1, CW2, CW3</a:t>
                      </a:r>
                    </a:p>
                  </a:txBody>
                  <a:tcPr/>
                </a:tc>
                <a:tc>
                  <a:txBody>
                    <a:bodyPr/>
                    <a:lstStyle/>
                    <a:p>
                      <a:pPr algn="ctr"/>
                      <a:r>
                        <a:rPr lang="en-US" sz="2400" b="1">
                          <a:latin typeface="Trebuchet MS"/>
                        </a:rPr>
                        <a:t>$40.00</a:t>
                      </a:r>
                    </a:p>
                  </a:txBody>
                  <a:tcPr/>
                </a:tc>
                <a:extLst>
                  <a:ext uri="{0D108BD9-81ED-4DB2-BD59-A6C34878D82A}">
                    <a16:rowId xmlns:a16="http://schemas.microsoft.com/office/drawing/2014/main" val="296897437"/>
                  </a:ext>
                </a:extLst>
              </a:tr>
              <a:tr h="370840">
                <a:tc>
                  <a:txBody>
                    <a:bodyPr/>
                    <a:lstStyle/>
                    <a:p>
                      <a:pPr algn="ctr"/>
                      <a:r>
                        <a:rPr lang="en-US" sz="2400" b="1">
                          <a:latin typeface="Trebuchet MS"/>
                        </a:rPr>
                        <a:t>Field Grade | O4, O5, O6, CW4, CW5</a:t>
                      </a:r>
                    </a:p>
                  </a:txBody>
                  <a:tcPr/>
                </a:tc>
                <a:tc>
                  <a:txBody>
                    <a:bodyPr/>
                    <a:lstStyle/>
                    <a:p>
                      <a:pPr algn="ctr"/>
                      <a:r>
                        <a:rPr lang="en-US" sz="2400" b="1">
                          <a:latin typeface="Trebuchet MS"/>
                        </a:rPr>
                        <a:t>$80.00</a:t>
                      </a:r>
                    </a:p>
                  </a:txBody>
                  <a:tcPr/>
                </a:tc>
                <a:extLst>
                  <a:ext uri="{0D108BD9-81ED-4DB2-BD59-A6C34878D82A}">
                    <a16:rowId xmlns:a16="http://schemas.microsoft.com/office/drawing/2014/main" val="661880416"/>
                  </a:ext>
                </a:extLst>
              </a:tr>
              <a:tr h="370840">
                <a:tc>
                  <a:txBody>
                    <a:bodyPr/>
                    <a:lstStyle/>
                    <a:p>
                      <a:pPr algn="ctr"/>
                      <a:r>
                        <a:rPr lang="en-US" sz="2400" b="1">
                          <a:latin typeface="Trebuchet MS"/>
                        </a:rPr>
                        <a:t>Flag</a:t>
                      </a:r>
                      <a:r>
                        <a:rPr lang="en-US" sz="2400" b="1" baseline="0">
                          <a:latin typeface="Trebuchet MS"/>
                        </a:rPr>
                        <a:t> Officer | O7, O8, O9, O10</a:t>
                      </a:r>
                      <a:endParaRPr lang="en-US" sz="2400" b="1">
                        <a:latin typeface="Trebuchet MS"/>
                      </a:endParaRPr>
                    </a:p>
                  </a:txBody>
                  <a:tcPr/>
                </a:tc>
                <a:tc>
                  <a:txBody>
                    <a:bodyPr/>
                    <a:lstStyle/>
                    <a:p>
                      <a:pPr algn="ctr"/>
                      <a:r>
                        <a:rPr lang="en-US" sz="2400" b="1">
                          <a:latin typeface="Trebuchet MS"/>
                        </a:rPr>
                        <a:t>$130.00</a:t>
                      </a:r>
                    </a:p>
                  </a:txBody>
                  <a:tcPr/>
                </a:tc>
                <a:extLst>
                  <a:ext uri="{0D108BD9-81ED-4DB2-BD59-A6C34878D82A}">
                    <a16:rowId xmlns:a16="http://schemas.microsoft.com/office/drawing/2014/main" val="403678859"/>
                  </a:ext>
                </a:extLst>
              </a:tr>
              <a:tr h="370840">
                <a:tc>
                  <a:txBody>
                    <a:bodyPr/>
                    <a:lstStyle/>
                    <a:p>
                      <a:pPr algn="ctr"/>
                      <a:r>
                        <a:rPr lang="en-US" sz="2400" b="1" dirty="0">
                          <a:latin typeface="Trebuchet MS"/>
                        </a:rPr>
                        <a:t>Active Life Membership/Digital Version</a:t>
                      </a:r>
                    </a:p>
                  </a:txBody>
                  <a:tcPr/>
                </a:tc>
                <a:tc>
                  <a:txBody>
                    <a:bodyPr/>
                    <a:lstStyle/>
                    <a:p>
                      <a:pPr algn="ctr"/>
                      <a:r>
                        <a:rPr lang="en-US" sz="2400" b="1" dirty="0">
                          <a:latin typeface="Trebuchet MS"/>
                        </a:rPr>
                        <a:t>$1,000/$500</a:t>
                      </a:r>
                    </a:p>
                  </a:txBody>
                  <a:tcPr/>
                </a:tc>
                <a:extLst>
                  <a:ext uri="{0D108BD9-81ED-4DB2-BD59-A6C34878D82A}">
                    <a16:rowId xmlns:a16="http://schemas.microsoft.com/office/drawing/2014/main" val="1447101730"/>
                  </a:ext>
                </a:extLst>
              </a:tr>
            </a:tbl>
          </a:graphicData>
        </a:graphic>
      </p:graphicFrame>
      <p:sp>
        <p:nvSpPr>
          <p:cNvPr id="9" name="TextBox 8">
            <a:extLst>
              <a:ext uri="{FF2B5EF4-FFF2-40B4-BE49-F238E27FC236}">
                <a16:creationId xmlns:a16="http://schemas.microsoft.com/office/drawing/2014/main" id="{ABA04D39-2ED4-46C7-9420-BAB366C46545}"/>
              </a:ext>
            </a:extLst>
          </p:cNvPr>
          <p:cNvSpPr txBox="1"/>
          <p:nvPr/>
        </p:nvSpPr>
        <p:spPr>
          <a:xfrm>
            <a:off x="1148193" y="4185471"/>
            <a:ext cx="10034156" cy="1938992"/>
          </a:xfrm>
          <a:prstGeom prst="rect">
            <a:avLst/>
          </a:prstGeom>
          <a:noFill/>
        </p:spPr>
        <p:txBody>
          <a:bodyPr wrap="square" rtlCol="0" anchor="t">
            <a:spAutoFit/>
          </a:bodyPr>
          <a:lstStyle/>
          <a:p>
            <a:pPr marL="285750" indent="-285750">
              <a:buFont typeface="Arial" panose="020B0604020202020204" pitchFamily="34" charset="0"/>
              <a:buChar char="•"/>
            </a:pPr>
            <a:r>
              <a:rPr lang="en-US" sz="2400" b="1" dirty="0">
                <a:solidFill>
                  <a:schemeClr val="bg1"/>
                </a:solidFill>
                <a:latin typeface="Trebuchet MS"/>
              </a:rPr>
              <a:t>Active Annual Membership: Dues are collected based on pay grade</a:t>
            </a:r>
            <a:endParaRPr lang="en-US" sz="2400" b="1" dirty="0">
              <a:solidFill>
                <a:schemeClr val="bg1"/>
              </a:solidFill>
              <a:latin typeface="Trebuchet MS"/>
              <a:cs typeface="Calibri"/>
            </a:endParaRPr>
          </a:p>
          <a:p>
            <a:pPr marL="285750" indent="-285750">
              <a:buFont typeface="Arial" panose="020B0604020202020204" pitchFamily="34" charset="0"/>
              <a:buChar char="•"/>
            </a:pPr>
            <a:r>
              <a:rPr lang="en-US" sz="2400" b="1" dirty="0">
                <a:solidFill>
                  <a:schemeClr val="bg1"/>
                </a:solidFill>
                <a:latin typeface="Trebuchet MS"/>
              </a:rPr>
              <a:t>Active Life Membership: Paid once or in installments for a lifetime membership</a:t>
            </a:r>
            <a:endParaRPr lang="en-US" sz="2400" b="1" dirty="0">
              <a:solidFill>
                <a:schemeClr val="bg1"/>
              </a:solidFill>
              <a:latin typeface="Trebuchet MS"/>
              <a:cs typeface="Calibri"/>
            </a:endParaRPr>
          </a:p>
          <a:p>
            <a:pPr marL="742950" lvl="1" indent="-285750">
              <a:buFont typeface="Arial" panose="020B0604020202020204" pitchFamily="34" charset="0"/>
              <a:buChar char="•"/>
            </a:pPr>
            <a:r>
              <a:rPr lang="en-US" sz="2400" dirty="0">
                <a:solidFill>
                  <a:schemeClr val="bg1"/>
                </a:solidFill>
                <a:latin typeface="Trebuchet MS"/>
              </a:rPr>
              <a:t>Monthly Installments available (up to two years to pay off)</a:t>
            </a:r>
          </a:p>
          <a:p>
            <a:pPr marL="742950" lvl="1" indent="-285750">
              <a:buFont typeface="Arial" panose="020B0604020202020204" pitchFamily="34" charset="0"/>
              <a:buChar char="•"/>
            </a:pPr>
            <a:r>
              <a:rPr lang="en-US" sz="2400" dirty="0">
                <a:solidFill>
                  <a:schemeClr val="bg1"/>
                </a:solidFill>
                <a:latin typeface="Trebuchet MS"/>
              </a:rPr>
              <a:t>Your Annual Membership can be applied to the Life Payment</a:t>
            </a:r>
          </a:p>
        </p:txBody>
      </p:sp>
    </p:spTree>
    <p:extLst>
      <p:ext uri="{BB962C8B-B14F-4D97-AF65-F5344CB8AC3E}">
        <p14:creationId xmlns:p14="http://schemas.microsoft.com/office/powerpoint/2010/main" val="13391109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1828800"/>
            <a:ext cx="3216007" cy="2909455"/>
          </a:xfrm>
        </p:spPr>
        <p:txBody>
          <a:bodyPr>
            <a:normAutofit/>
          </a:bodyPr>
          <a:lstStyle/>
          <a:p>
            <a:pPr algn="ctr"/>
            <a:r>
              <a:rPr lang="en-US" b="1" dirty="0">
                <a:solidFill>
                  <a:schemeClr val="bg1"/>
                </a:solidFill>
                <a:latin typeface="Trebuchet MS" panose="020B0603020202020204" pitchFamily="34" charset="0"/>
              </a:rPr>
              <a:t>Individual Member Benefits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13289" y="1722205"/>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Scholarships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Educational Events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Professional Development Opportunities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Publications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Insurance Supplements</a:t>
            </a:r>
          </a:p>
        </p:txBody>
      </p:sp>
    </p:spTree>
    <p:extLst>
      <p:ext uri="{BB962C8B-B14F-4D97-AF65-F5344CB8AC3E}">
        <p14:creationId xmlns:p14="http://schemas.microsoft.com/office/powerpoint/2010/main" val="2486538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384254"/>
            <a:ext cx="12192000"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Verdana" panose="020B0604030504040204" pitchFamily="34" charset="0"/>
                <a:cs typeface="Arial" panose="020B0604020202020204" pitchFamily="34" charset="0"/>
              </a:rPr>
              <a:t>Mission</a:t>
            </a:r>
          </a:p>
        </p:txBody>
      </p:sp>
      <p:sp>
        <p:nvSpPr>
          <p:cNvPr id="5" name="Content Placeholder 8">
            <a:extLst>
              <a:ext uri="{FF2B5EF4-FFF2-40B4-BE49-F238E27FC236}">
                <a16:creationId xmlns:a16="http://schemas.microsoft.com/office/drawing/2014/main" id="{5DE61D5B-16A9-492D-8AD8-865BBA5DD864}"/>
              </a:ext>
            </a:extLst>
          </p:cNvPr>
          <p:cNvSpPr txBox="1">
            <a:spLocks/>
          </p:cNvSpPr>
          <p:nvPr/>
        </p:nvSpPr>
        <p:spPr>
          <a:xfrm>
            <a:off x="6172200" y="1402599"/>
            <a:ext cx="5483086" cy="507114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274320">
              <a:buSzPct val="100000"/>
              <a:buFont typeface="Arial" panose="020B0604020202020204" pitchFamily="34" charset="0"/>
              <a:buChar char="•"/>
              <a:tabLst>
                <a:tab pos="228600" algn="l"/>
              </a:tabLst>
              <a:defRPr/>
            </a:pP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Serve as a </a:t>
            </a: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strong advocate </a:t>
            </a: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National Guard service members, their families, and veterans in Washington, D.C.</a:t>
            </a:r>
            <a:endParaRPr kumimoji="0" lang="en-US"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lvl="0" indent="-274320">
              <a:lnSpc>
                <a:spcPct val="90000"/>
              </a:lnSpc>
              <a:buSzPct val="100000"/>
              <a:buFont typeface="Arial" panose="020B0604020202020204" pitchFamily="34" charset="0"/>
              <a:buChar char="•"/>
              <a:tabLst>
                <a:tab pos="228600" algn="l"/>
              </a:tabLst>
              <a:defRPr/>
            </a:pP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Continuously improve National Guard </a:t>
            </a: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readiness, modernization, and quality of life </a:t>
            </a: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within the Total Force</a:t>
            </a:r>
            <a:endParaRPr lang="en-US" dirty="0">
              <a:solidFill>
                <a:schemeClr val="bg1"/>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a:p>
            <a:pPr marL="457200" lvl="0" indent="-274320">
              <a:lnSpc>
                <a:spcPct val="90000"/>
              </a:lnSpc>
              <a:buSzPct val="100000"/>
              <a:buFont typeface="Arial" panose="020B0604020202020204" pitchFamily="34" charset="0"/>
              <a:buChar char="•"/>
              <a:tabLst>
                <a:tab pos="228600" algn="l"/>
              </a:tabLst>
              <a:defRPr/>
            </a:pP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Preserve and promote the National Guard’s </a:t>
            </a: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rich militia heritage</a:t>
            </a:r>
            <a:r>
              <a:rPr lang="en-US"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as the first military organization of the U.S.</a:t>
            </a:r>
          </a:p>
          <a:p>
            <a:pPr marL="0" marR="0" lvl="0" indent="0" algn="l" defTabSz="914400" rtl="0" eaLnBrk="1" fontAlgn="auto" latinLnBrk="0" hangingPunct="1">
              <a:lnSpc>
                <a:spcPct val="90000"/>
              </a:lnSpc>
              <a:spcBef>
                <a:spcPts val="1000"/>
              </a:spcBef>
              <a:spcAft>
                <a:spcPts val="0"/>
              </a:spcAft>
              <a:buClrTx/>
              <a:buSzTx/>
              <a:buNone/>
              <a:tabLst/>
              <a:defRPr/>
            </a:pPr>
            <a:endParaRPr kumimoji="0" lang="en-US" b="0" i="0" u="none" strike="noStrike" kern="1200" cap="none" spc="0" normalizeH="0" baseline="0" noProof="0" dirty="0">
              <a:ln>
                <a:noFill/>
              </a:ln>
              <a:solidFill>
                <a:prstClr val="black"/>
              </a:solidFill>
              <a:effectLst/>
              <a:uLnTx/>
              <a:uFillTx/>
              <a:latin typeface="Trebuchet MS" panose="020B0603020202020204" pitchFamily="34" charset="0"/>
              <a:ea typeface="+mn-ea"/>
              <a:cs typeface="+mn-cs"/>
            </a:endParaRPr>
          </a:p>
        </p:txBody>
      </p:sp>
      <p:pic>
        <p:nvPicPr>
          <p:cNvPr id="9" name="Picture 8" descr="A person holding a flag&#10;&#10;Description automatically generated with low confidence">
            <a:extLst>
              <a:ext uri="{FF2B5EF4-FFF2-40B4-BE49-F238E27FC236}">
                <a16:creationId xmlns:a16="http://schemas.microsoft.com/office/drawing/2014/main" id="{7AA1795B-2769-42CF-98FD-B517CD1BD0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219" y="1683427"/>
            <a:ext cx="5765981" cy="45002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894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Scholarships</a:t>
            </a:r>
          </a:p>
        </p:txBody>
      </p:sp>
      <p:pic>
        <p:nvPicPr>
          <p:cNvPr id="7" name="Picture 3" descr="A person standing in front of a computer&#10;&#10;Description generated with high confidence">
            <a:extLst>
              <a:ext uri="{FF2B5EF4-FFF2-40B4-BE49-F238E27FC236}">
                <a16:creationId xmlns:a16="http://schemas.microsoft.com/office/drawing/2014/main" id="{772625F2-C24E-402C-805E-953C1BD1ED64}"/>
              </a:ext>
            </a:extLst>
          </p:cNvPr>
          <p:cNvPicPr>
            <a:picLocks noChangeAspect="1"/>
          </p:cNvPicPr>
          <p:nvPr/>
        </p:nvPicPr>
        <p:blipFill>
          <a:blip r:embed="rId4"/>
          <a:stretch>
            <a:fillRect/>
          </a:stretch>
        </p:blipFill>
        <p:spPr>
          <a:xfrm>
            <a:off x="370367" y="2052870"/>
            <a:ext cx="4076700" cy="2124129"/>
          </a:xfrm>
          <a:prstGeom prst="rect">
            <a:avLst/>
          </a:prstGeom>
        </p:spPr>
      </p:pic>
      <p:sp>
        <p:nvSpPr>
          <p:cNvPr id="9" name="TextBox 8">
            <a:extLst>
              <a:ext uri="{FF2B5EF4-FFF2-40B4-BE49-F238E27FC236}">
                <a16:creationId xmlns:a16="http://schemas.microsoft.com/office/drawing/2014/main" id="{F8076A76-42E1-408D-B3D0-8104780B6F4C}"/>
              </a:ext>
            </a:extLst>
          </p:cNvPr>
          <p:cNvSpPr txBox="1"/>
          <p:nvPr/>
        </p:nvSpPr>
        <p:spPr>
          <a:xfrm>
            <a:off x="4437400" y="1381803"/>
            <a:ext cx="7593135" cy="5111071"/>
          </a:xfrm>
          <a:prstGeom prst="rect">
            <a:avLst/>
          </a:prstGeom>
          <a:noFill/>
        </p:spPr>
        <p:txBody>
          <a:bodyPr wrap="square" lIns="457200" tIns="228600" rIns="457200" bIns="228600" rtlCol="0" anchor="t" anchorCtr="0">
            <a:noAutofit/>
          </a:bodyPr>
          <a:lstStyle/>
          <a:p>
            <a:pPr>
              <a:defRPr/>
            </a:pPr>
            <a:r>
              <a:rPr lang="en-US" sz="2400" b="1" dirty="0">
                <a:solidFill>
                  <a:schemeClr val="bg1"/>
                </a:solidFill>
                <a:latin typeface="Trebuchet MS"/>
              </a:rPr>
              <a:t>AFBA/NGAUS Active Life Member Scholarship</a:t>
            </a:r>
            <a:endParaRPr lang="en-US" dirty="0">
              <a:solidFill>
                <a:schemeClr val="bg1"/>
              </a:solidFill>
              <a:cs typeface="Calibri" panose="020F0502020204030204"/>
            </a:endParaRPr>
          </a:p>
          <a:p>
            <a:pPr lvl="1">
              <a:spcAft>
                <a:spcPts val="1000"/>
              </a:spcAft>
              <a:defRPr/>
            </a:pPr>
            <a:r>
              <a:rPr lang="en-US" sz="2400" dirty="0">
                <a:solidFill>
                  <a:schemeClr val="bg1"/>
                </a:solidFill>
                <a:latin typeface="Trebuchet MS"/>
              </a:rPr>
              <a:t>Award two $5,000 scholarships to a NGAUS Active Life Member or their dependent</a:t>
            </a:r>
          </a:p>
          <a:p>
            <a:pPr>
              <a:defRPr/>
            </a:pPr>
            <a:r>
              <a:rPr lang="en-US" sz="2400" b="1" dirty="0">
                <a:solidFill>
                  <a:schemeClr val="bg1"/>
                </a:solidFill>
                <a:latin typeface="Trebuchet MS"/>
              </a:rPr>
              <a:t>Grantham University Scholarship</a:t>
            </a:r>
          </a:p>
          <a:p>
            <a:pPr lvl="1">
              <a:spcAft>
                <a:spcPts val="1000"/>
              </a:spcAft>
              <a:defRPr/>
            </a:pPr>
            <a:r>
              <a:rPr lang="en-US" sz="2400" dirty="0">
                <a:solidFill>
                  <a:schemeClr val="bg1"/>
                </a:solidFill>
                <a:latin typeface="Trebuchet MS"/>
              </a:rPr>
              <a:t>Two $14,200 scholarships, one for an active Guardsman and NGAUS member and Guardsman ranked 0-5 and below. The second for a spouse of an active member</a:t>
            </a:r>
          </a:p>
          <a:p>
            <a:pPr>
              <a:defRPr/>
            </a:pPr>
            <a:r>
              <a:rPr lang="en-US" sz="2400" b="1" dirty="0">
                <a:solidFill>
                  <a:schemeClr val="bg1"/>
                </a:solidFill>
                <a:latin typeface="Trebuchet MS"/>
              </a:rPr>
              <a:t>National Guard Educational Foundation Scholarships</a:t>
            </a:r>
          </a:p>
          <a:p>
            <a:pPr lvl="1">
              <a:defRPr/>
            </a:pPr>
            <a:r>
              <a:rPr lang="en-US" sz="2400" dirty="0">
                <a:solidFill>
                  <a:schemeClr val="bg1"/>
                </a:solidFill>
                <a:latin typeface="Trebuchet MS"/>
              </a:rPr>
              <a:t>The Van Hipp Heroes Scholarship Fund</a:t>
            </a:r>
          </a:p>
          <a:p>
            <a:pPr lvl="1">
              <a:defRPr/>
            </a:pPr>
            <a:r>
              <a:rPr lang="en-US" sz="2400" dirty="0">
                <a:solidFill>
                  <a:schemeClr val="bg1"/>
                </a:solidFill>
                <a:latin typeface="Trebuchet MS"/>
              </a:rPr>
              <a:t>Leonardo DRS Guardian Scholarship Fund</a:t>
            </a:r>
          </a:p>
        </p:txBody>
      </p:sp>
      <p:sp>
        <p:nvSpPr>
          <p:cNvPr id="12" name="Rectangle 11">
            <a:extLst>
              <a:ext uri="{FF2B5EF4-FFF2-40B4-BE49-F238E27FC236}">
                <a16:creationId xmlns:a16="http://schemas.microsoft.com/office/drawing/2014/main" id="{A610B2C0-A08B-4620-8B03-F22ADB2F5616}"/>
              </a:ext>
            </a:extLst>
          </p:cNvPr>
          <p:cNvSpPr/>
          <p:nvPr/>
        </p:nvSpPr>
        <p:spPr>
          <a:xfrm>
            <a:off x="289578" y="4781371"/>
            <a:ext cx="4252497" cy="9788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6">
            <a:extLst>
              <a:ext uri="{FF2B5EF4-FFF2-40B4-BE49-F238E27FC236}">
                <a16:creationId xmlns:a16="http://schemas.microsoft.com/office/drawing/2014/main" id="{ABDB8570-1F45-439B-82B9-AF6F147BF09A}"/>
              </a:ext>
            </a:extLst>
          </p:cNvPr>
          <p:cNvPicPr>
            <a:picLocks noChangeAspect="1"/>
          </p:cNvPicPr>
          <p:nvPr/>
        </p:nvPicPr>
        <p:blipFill>
          <a:blip r:embed="rId5"/>
          <a:stretch>
            <a:fillRect/>
          </a:stretch>
        </p:blipFill>
        <p:spPr>
          <a:xfrm>
            <a:off x="384584" y="4895110"/>
            <a:ext cx="4062483" cy="751405"/>
          </a:xfrm>
          <a:prstGeom prst="rect">
            <a:avLst/>
          </a:prstGeom>
        </p:spPr>
      </p:pic>
    </p:spTree>
    <p:extLst>
      <p:ext uri="{BB962C8B-B14F-4D97-AF65-F5344CB8AC3E}">
        <p14:creationId xmlns:p14="http://schemas.microsoft.com/office/powerpoint/2010/main" val="11009006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Educational Events</a:t>
            </a:r>
          </a:p>
        </p:txBody>
      </p:sp>
      <p:sp>
        <p:nvSpPr>
          <p:cNvPr id="3" name="TextBox 2">
            <a:extLst>
              <a:ext uri="{FF2B5EF4-FFF2-40B4-BE49-F238E27FC236}">
                <a16:creationId xmlns:a16="http://schemas.microsoft.com/office/drawing/2014/main" id="{AD978F2B-B0E1-4A2B-B283-AEC648B337AC}"/>
              </a:ext>
            </a:extLst>
          </p:cNvPr>
          <p:cNvSpPr txBox="1"/>
          <p:nvPr/>
        </p:nvSpPr>
        <p:spPr>
          <a:xfrm>
            <a:off x="3116068" y="1690687"/>
            <a:ext cx="8444562" cy="4835425"/>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144th General Conference and Exhibition</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spcAft>
                <a:spcPts val="800"/>
              </a:spcAft>
              <a:defRPr/>
            </a:pPr>
            <a:r>
              <a:rPr lang="en-US" sz="2000" b="1" dirty="0">
                <a:solidFill>
                  <a:schemeClr val="bg1"/>
                </a:solidFill>
                <a:latin typeface="Trebuchet MS"/>
                <a:ea typeface="Calibri" panose="020F0502020204030204" pitchFamily="34" charset="0"/>
                <a:cs typeface="Times New Roman"/>
              </a:rPr>
              <a:t>August 26-29, 2022</a:t>
            </a:r>
          </a:p>
          <a:p>
            <a:pPr>
              <a:lnSpc>
                <a:spcPct val="107000"/>
              </a:lnSpc>
              <a:spcAft>
                <a:spcPts val="800"/>
              </a:spcAft>
              <a:defRPr/>
            </a:pPr>
            <a:r>
              <a:rPr lang="en-US" sz="2000" dirty="0">
                <a:solidFill>
                  <a:schemeClr val="bg1"/>
                </a:solidFill>
                <a:latin typeface="Trebuchet MS"/>
                <a:ea typeface="+mn-lt"/>
                <a:cs typeface="+mn-lt"/>
              </a:rPr>
              <a:t>Join us in Columbus to hear from national defense leaders and conduct important association business.</a:t>
            </a:r>
            <a:r>
              <a:rPr lang="en-US" sz="2000" dirty="0">
                <a:latin typeface="Trebuchet MS"/>
                <a:ea typeface="+mn-lt"/>
                <a:cs typeface="+mn-lt"/>
              </a:rPr>
              <a:t>.</a:t>
            </a:r>
            <a:endParaRPr lang="en-US" sz="2000" dirty="0">
              <a:solidFill>
                <a:srgbClr val="000000"/>
              </a:solidFill>
              <a:latin typeface="Trebuchet MS"/>
              <a:cs typeface="Calibri"/>
            </a:endParaRPr>
          </a:p>
          <a:p>
            <a:pPr>
              <a:lnSpc>
                <a:spcPct val="107000"/>
              </a:lnSpc>
              <a:spcAft>
                <a:spcPts val="800"/>
              </a:spcAft>
              <a:defRPr/>
            </a:pPr>
            <a:endParaRPr lang="en-US" sz="2000" dirty="0">
              <a:solidFill>
                <a:srgbClr val="000000"/>
              </a:solidFill>
              <a:latin typeface="Trebuchet MS"/>
              <a:cs typeface="Calibri"/>
            </a:endParaRPr>
          </a:p>
          <a:p>
            <a:pPr>
              <a:spcAft>
                <a:spcPts val="800"/>
              </a:spcAft>
              <a:defRPr/>
            </a:pPr>
            <a:r>
              <a:rPr lang="en-US" sz="2400" b="1" dirty="0">
                <a:solidFill>
                  <a:schemeClr val="bg1"/>
                </a:solidFill>
                <a:latin typeface="Trebuchet MS"/>
                <a:cs typeface="Calibri"/>
              </a:rPr>
              <a:t>24th Annual Industry Day</a:t>
            </a:r>
            <a:endParaRPr lang="en-US" sz="2400" dirty="0">
              <a:solidFill>
                <a:schemeClr val="bg1"/>
              </a:solidFill>
              <a:latin typeface="Trebuchet MS"/>
              <a:ea typeface="+mn-lt"/>
              <a:cs typeface="+mn-lt"/>
            </a:endParaRPr>
          </a:p>
          <a:p>
            <a:pPr>
              <a:spcAft>
                <a:spcPts val="800"/>
              </a:spcAft>
              <a:defRPr/>
            </a:pPr>
            <a:r>
              <a:rPr lang="en-US" sz="2000" b="1" dirty="0">
                <a:solidFill>
                  <a:schemeClr val="bg1"/>
                </a:solidFill>
                <a:latin typeface="Trebuchet MS"/>
                <a:cs typeface="Calibri"/>
              </a:rPr>
              <a:t>December 2023</a:t>
            </a:r>
            <a:endParaRPr lang="en-US" sz="2000" dirty="0">
              <a:solidFill>
                <a:schemeClr val="bg1"/>
              </a:solidFill>
              <a:latin typeface="Trebuchet MS"/>
              <a:ea typeface="+mn-lt"/>
              <a:cs typeface="+mn-lt"/>
            </a:endParaRPr>
          </a:p>
          <a:p>
            <a:pPr>
              <a:lnSpc>
                <a:spcPct val="107000"/>
              </a:lnSpc>
              <a:spcAft>
                <a:spcPts val="800"/>
              </a:spcAft>
              <a:defRPr/>
            </a:pPr>
            <a:r>
              <a:rPr lang="en-US" sz="2000" dirty="0">
                <a:solidFill>
                  <a:schemeClr val="bg1"/>
                </a:solidFill>
                <a:latin typeface="Trebuchet MS"/>
                <a:ea typeface="+mn-lt"/>
                <a:cs typeface="+mn-lt"/>
              </a:rPr>
              <a:t>NGAUS invites industry leaders to come to the association’s headquarters. Learn how to work with the Guard and gain insight into Guard priorities.</a:t>
            </a:r>
          </a:p>
        </p:txBody>
      </p:sp>
      <p:pic>
        <p:nvPicPr>
          <p:cNvPr id="4" name="Picture 9" descr="A close up of a logo&#10;&#10;Description automatically generated">
            <a:extLst>
              <a:ext uri="{FF2B5EF4-FFF2-40B4-BE49-F238E27FC236}">
                <a16:creationId xmlns:a16="http://schemas.microsoft.com/office/drawing/2014/main" id="{3F7EF4F6-5856-4BC0-BFDF-4EB2FEF48EC9}"/>
              </a:ext>
            </a:extLst>
          </p:cNvPr>
          <p:cNvPicPr>
            <a:picLocks noChangeAspect="1"/>
          </p:cNvPicPr>
          <p:nvPr/>
        </p:nvPicPr>
        <p:blipFill>
          <a:blip r:embed="rId4"/>
          <a:stretch>
            <a:fillRect/>
          </a:stretch>
        </p:blipFill>
        <p:spPr>
          <a:xfrm>
            <a:off x="1067460" y="4108399"/>
            <a:ext cx="1863780" cy="2098851"/>
          </a:xfrm>
          <a:prstGeom prst="rect">
            <a:avLst/>
          </a:prstGeom>
        </p:spPr>
      </p:pic>
      <p:pic>
        <p:nvPicPr>
          <p:cNvPr id="6" name="Picture 5" descr="A large sign in a city&#10;&#10;Description automatically generated with low confidence">
            <a:extLst>
              <a:ext uri="{FF2B5EF4-FFF2-40B4-BE49-F238E27FC236}">
                <a16:creationId xmlns:a16="http://schemas.microsoft.com/office/drawing/2014/main" id="{62A9357D-91F3-4945-8A2E-D7872298CD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460" y="1330149"/>
            <a:ext cx="1863183" cy="2098851"/>
          </a:xfrm>
          <a:prstGeom prst="rect">
            <a:avLst/>
          </a:prstGeom>
        </p:spPr>
      </p:pic>
    </p:spTree>
    <p:extLst>
      <p:ext uri="{BB962C8B-B14F-4D97-AF65-F5344CB8AC3E}">
        <p14:creationId xmlns:p14="http://schemas.microsoft.com/office/powerpoint/2010/main" val="1260979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Educational Events</a:t>
            </a:r>
          </a:p>
        </p:txBody>
      </p:sp>
      <p:sp>
        <p:nvSpPr>
          <p:cNvPr id="7" name="TextBox 6">
            <a:extLst>
              <a:ext uri="{FF2B5EF4-FFF2-40B4-BE49-F238E27FC236}">
                <a16:creationId xmlns:a16="http://schemas.microsoft.com/office/drawing/2014/main" id="{409E0FD8-72DA-4831-A0B9-FD148CDFEE21}"/>
              </a:ext>
            </a:extLst>
          </p:cNvPr>
          <p:cNvSpPr txBox="1"/>
          <p:nvPr/>
        </p:nvSpPr>
        <p:spPr>
          <a:xfrm>
            <a:off x="3127442" y="1545918"/>
            <a:ext cx="8106616" cy="2651629"/>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Capitol Summit</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spcAft>
                <a:spcPts val="800"/>
              </a:spcAft>
              <a:defRPr/>
            </a:pPr>
            <a:r>
              <a:rPr lang="en-US" sz="2000" b="1" dirty="0">
                <a:solidFill>
                  <a:schemeClr val="bg1"/>
                </a:solidFill>
                <a:latin typeface="Trebuchet MS"/>
                <a:ea typeface="Calibri" panose="020F0502020204030204" pitchFamily="34" charset="0"/>
                <a:cs typeface="Times New Roman"/>
              </a:rPr>
              <a:t>July 17-20, 2022; October 2022</a:t>
            </a:r>
          </a:p>
          <a:p>
            <a:pPr>
              <a:lnSpc>
                <a:spcPct val="107000"/>
              </a:lnSpc>
              <a:spcAft>
                <a:spcPts val="800"/>
              </a:spcAft>
              <a:defRPr/>
            </a:pPr>
            <a:r>
              <a:rPr lang="en-US" sz="2000" b="0" i="0" dirty="0">
                <a:solidFill>
                  <a:schemeClr val="bg1"/>
                </a:solidFill>
                <a:effectLst/>
                <a:latin typeface="Trebuchet MS" panose="020B0603020202020204" pitchFamily="34" charset="0"/>
              </a:rPr>
              <a:t>NGAUS currently offers Army and Air National Guard company-grade officers from each state and territory to the nation’s capital for a close look at how the government works and the role NGAUS plays in the legislative process.</a:t>
            </a:r>
            <a:endParaRPr lang="en-US" sz="2000" dirty="0">
              <a:solidFill>
                <a:schemeClr val="bg1"/>
              </a:solidFill>
              <a:latin typeface="Trebuchet MS" panose="020B0603020202020204" pitchFamily="34" charset="0"/>
              <a:ea typeface="+mn-lt"/>
              <a:cs typeface="+mn-lt"/>
            </a:endParaRPr>
          </a:p>
        </p:txBody>
      </p:sp>
      <p:pic>
        <p:nvPicPr>
          <p:cNvPr id="9" name="Picture 3" descr="A group of people sitting in front of a crowd&#10;&#10;Description automatically generated">
            <a:extLst>
              <a:ext uri="{FF2B5EF4-FFF2-40B4-BE49-F238E27FC236}">
                <a16:creationId xmlns:a16="http://schemas.microsoft.com/office/drawing/2014/main" id="{FAAD48D8-8DC5-4E2E-B1AC-1A37E0DC9FA1}"/>
              </a:ext>
            </a:extLst>
          </p:cNvPr>
          <p:cNvPicPr>
            <a:picLocks noChangeAspect="1"/>
          </p:cNvPicPr>
          <p:nvPr/>
        </p:nvPicPr>
        <p:blipFill>
          <a:blip r:embed="rId4"/>
          <a:stretch>
            <a:fillRect/>
          </a:stretch>
        </p:blipFill>
        <p:spPr>
          <a:xfrm>
            <a:off x="1264312" y="4220182"/>
            <a:ext cx="1772296" cy="1995829"/>
          </a:xfrm>
          <a:prstGeom prst="rect">
            <a:avLst/>
          </a:prstGeom>
        </p:spPr>
      </p:pic>
      <p:pic>
        <p:nvPicPr>
          <p:cNvPr id="11" name="Picture 7" descr="A close up of a logo&#10;&#10;Description automatically generated">
            <a:extLst>
              <a:ext uri="{FF2B5EF4-FFF2-40B4-BE49-F238E27FC236}">
                <a16:creationId xmlns:a16="http://schemas.microsoft.com/office/drawing/2014/main" id="{CBCB8500-6711-44BF-8D64-DC2B2DFCA8CC}"/>
              </a:ext>
            </a:extLst>
          </p:cNvPr>
          <p:cNvPicPr>
            <a:picLocks noChangeAspect="1"/>
          </p:cNvPicPr>
          <p:nvPr/>
        </p:nvPicPr>
        <p:blipFill>
          <a:blip r:embed="rId5"/>
          <a:stretch>
            <a:fillRect/>
          </a:stretch>
        </p:blipFill>
        <p:spPr>
          <a:xfrm>
            <a:off x="1291598" y="4878888"/>
            <a:ext cx="1717724" cy="686950"/>
          </a:xfrm>
          <a:prstGeom prst="rect">
            <a:avLst/>
          </a:prstGeom>
        </p:spPr>
      </p:pic>
      <p:sp>
        <p:nvSpPr>
          <p:cNvPr id="13" name="TextBox 12">
            <a:extLst>
              <a:ext uri="{FF2B5EF4-FFF2-40B4-BE49-F238E27FC236}">
                <a16:creationId xmlns:a16="http://schemas.microsoft.com/office/drawing/2014/main" id="{7135222B-E821-4155-85C7-FBE09325D738}"/>
              </a:ext>
            </a:extLst>
          </p:cNvPr>
          <p:cNvSpPr txBox="1"/>
          <p:nvPr/>
        </p:nvSpPr>
        <p:spPr>
          <a:xfrm>
            <a:off x="3182014" y="4052776"/>
            <a:ext cx="8197451" cy="2163235"/>
          </a:xfrm>
          <a:prstGeom prst="rect">
            <a:avLst/>
          </a:prstGeom>
          <a:noFill/>
        </p:spPr>
        <p:txBody>
          <a:bodyPr wrap="square" lIns="457200" tIns="228600" rIns="457200" bIns="228600" rtlCol="0" anchor="t" anchorCtr="0">
            <a:noAutofit/>
          </a:bodyPr>
          <a:lstStyle/>
          <a:p>
            <a:pPr>
              <a:spcAft>
                <a:spcPts val="800"/>
              </a:spcAft>
              <a:defRPr/>
            </a:pPr>
            <a:r>
              <a:rPr lang="en-US" sz="2400" b="1" dirty="0">
                <a:solidFill>
                  <a:schemeClr val="bg1"/>
                </a:solidFill>
                <a:latin typeface="Trebuchet MS"/>
                <a:ea typeface="Calibri" panose="020F0502020204030204" pitchFamily="34" charset="0"/>
                <a:cs typeface="Times New Roman"/>
              </a:rPr>
              <a:t>Legislative Workshop – February 10, 2022</a:t>
            </a:r>
            <a:endParaRPr lang="en-US" sz="2400" b="1" dirty="0">
              <a:solidFill>
                <a:schemeClr val="bg1"/>
              </a:solidFill>
              <a:latin typeface="Trebuchet MS"/>
              <a:ea typeface="Calibri" panose="020F0502020204030204" pitchFamily="34" charset="0"/>
              <a:cs typeface="Times New Roman" panose="02020603050405020304" pitchFamily="18" charset="0"/>
            </a:endParaRPr>
          </a:p>
          <a:p>
            <a:pPr>
              <a:lnSpc>
                <a:spcPct val="107000"/>
              </a:lnSpc>
              <a:spcAft>
                <a:spcPts val="800"/>
              </a:spcAft>
              <a:defRPr/>
            </a:pPr>
            <a:r>
              <a:rPr lang="en-US" sz="2000" dirty="0">
                <a:solidFill>
                  <a:schemeClr val="bg1"/>
                </a:solidFill>
                <a:latin typeface="Trebuchet MS"/>
                <a:ea typeface="+mn-lt"/>
                <a:cs typeface="+mn-lt"/>
              </a:rPr>
              <a:t>An annual professional development event to educate Guardsmen, Congressional Action Contact Officers (CACOs), and National Guard State Association POCs on National Guard issues in Congress and the Department of Defense.</a:t>
            </a:r>
          </a:p>
        </p:txBody>
      </p:sp>
      <p:pic>
        <p:nvPicPr>
          <p:cNvPr id="15" name="Picture 14" descr="A large building&#10;&#10;Description automatically generated">
            <a:extLst>
              <a:ext uri="{FF2B5EF4-FFF2-40B4-BE49-F238E27FC236}">
                <a16:creationId xmlns:a16="http://schemas.microsoft.com/office/drawing/2014/main" id="{DE428244-96C2-4970-B92D-A175DAC48F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24643" y="1915146"/>
            <a:ext cx="1757393" cy="1979046"/>
          </a:xfrm>
          <a:prstGeom prst="rect">
            <a:avLst/>
          </a:prstGeom>
        </p:spPr>
      </p:pic>
    </p:spTree>
    <p:extLst>
      <p:ext uri="{BB962C8B-B14F-4D97-AF65-F5344CB8AC3E}">
        <p14:creationId xmlns:p14="http://schemas.microsoft.com/office/powerpoint/2010/main" val="42564537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Publications</a:t>
            </a:r>
          </a:p>
        </p:txBody>
      </p:sp>
      <p:pic>
        <p:nvPicPr>
          <p:cNvPr id="3" name="Picture 6" descr="A close up of a sign&#10;&#10;Description automatically generated">
            <a:extLst>
              <a:ext uri="{FF2B5EF4-FFF2-40B4-BE49-F238E27FC236}">
                <a16:creationId xmlns:a16="http://schemas.microsoft.com/office/drawing/2014/main" id="{D25F9ABC-91F8-4851-8227-ECFD1D9B2630}"/>
              </a:ext>
            </a:extLst>
          </p:cNvPr>
          <p:cNvPicPr>
            <a:picLocks noChangeAspect="1"/>
          </p:cNvPicPr>
          <p:nvPr/>
        </p:nvPicPr>
        <p:blipFill>
          <a:blip r:embed="rId4"/>
          <a:stretch>
            <a:fillRect/>
          </a:stretch>
        </p:blipFill>
        <p:spPr>
          <a:xfrm>
            <a:off x="1617604" y="1682144"/>
            <a:ext cx="3166667" cy="412236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7CE4985F-222C-47BC-8386-3680FC4DDE1B}"/>
              </a:ext>
            </a:extLst>
          </p:cNvPr>
          <p:cNvPicPr>
            <a:picLocks noChangeAspect="1"/>
          </p:cNvPicPr>
          <p:nvPr/>
        </p:nvPicPr>
        <p:blipFill>
          <a:blip r:embed="rId5"/>
          <a:stretch>
            <a:fillRect/>
          </a:stretch>
        </p:blipFill>
        <p:spPr>
          <a:xfrm>
            <a:off x="-446671" y="3204680"/>
            <a:ext cx="3670846" cy="3660119"/>
          </a:xfrm>
          <a:prstGeom prst="rect">
            <a:avLst/>
          </a:prstGeom>
        </p:spPr>
      </p:pic>
      <p:sp>
        <p:nvSpPr>
          <p:cNvPr id="5" name="TextBox 4">
            <a:extLst>
              <a:ext uri="{FF2B5EF4-FFF2-40B4-BE49-F238E27FC236}">
                <a16:creationId xmlns:a16="http://schemas.microsoft.com/office/drawing/2014/main" id="{012813E1-0D6C-4C98-95E0-BAA7BDA8D170}"/>
              </a:ext>
            </a:extLst>
          </p:cNvPr>
          <p:cNvSpPr txBox="1"/>
          <p:nvPr/>
        </p:nvSpPr>
        <p:spPr>
          <a:xfrm>
            <a:off x="4980215" y="1604253"/>
            <a:ext cx="6373586" cy="5032147"/>
          </a:xfrm>
          <a:prstGeom prst="rect">
            <a:avLst/>
          </a:prstGeom>
          <a:noFill/>
        </p:spPr>
        <p:txBody>
          <a:bodyPr wrap="square" rtlCol="0" anchor="t">
            <a:spAutoFit/>
          </a:bodyPr>
          <a:lstStyle/>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NATIONAL GUARD Magazine</a:t>
            </a:r>
            <a:endParaRPr lang="en-US" sz="2400" b="1" dirty="0">
              <a:solidFill>
                <a:schemeClr val="bg1"/>
              </a:solidFill>
              <a:latin typeface="Trebuchet MS"/>
              <a:ea typeface="Verdana" panose="020B0604030504040204" pitchFamily="34" charset="0"/>
              <a:cs typeface="Verdana" panose="020B0604030504040204" pitchFamily="34" charset="0"/>
            </a:endParaRPr>
          </a:p>
          <a:p>
            <a:pPr marL="640080" indent="-457200">
              <a:buSzPct val="125000"/>
              <a:buFont typeface="Arial"/>
              <a:buChar char="•"/>
              <a:tabLst>
                <a:tab pos="228600" algn="l"/>
              </a:tabLst>
              <a:defRPr/>
            </a:pPr>
            <a:r>
              <a:rPr lang="en-US" sz="2000" dirty="0">
                <a:solidFill>
                  <a:schemeClr val="bg1"/>
                </a:solidFill>
                <a:latin typeface="Trebuchet MS"/>
                <a:ea typeface="Verdana"/>
                <a:cs typeface="Calibri"/>
              </a:rPr>
              <a:t>Focuses on insight and analysis </a:t>
            </a:r>
            <a:endParaRPr lang="en-US" sz="2000" dirty="0">
              <a:solidFill>
                <a:schemeClr val="bg1"/>
              </a:solidFill>
              <a:latin typeface="Trebuchet MS"/>
              <a:ea typeface="+mn-lt"/>
              <a:cs typeface="+mn-lt"/>
            </a:endParaRP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Calibri"/>
              </a:rPr>
              <a:t>Interviews with key leaders</a:t>
            </a: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Washington Report</a:t>
            </a: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Verdana" panose="020B0604030504040204" pitchFamily="34" charset="0"/>
              </a:rPr>
              <a:t>Weekly</a:t>
            </a:r>
            <a:r>
              <a:rPr kumimoji="0"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rPr>
              <a:t> e-newsletter </a:t>
            </a:r>
            <a:r>
              <a:rPr lang="en-US" sz="2000" dirty="0">
                <a:solidFill>
                  <a:schemeClr val="bg1"/>
                </a:solidFill>
                <a:latin typeface="Trebuchet MS"/>
                <a:ea typeface="Verdana"/>
                <a:cs typeface="Verdana" panose="020B0604030504040204" pitchFamily="34" charset="0"/>
              </a:rPr>
              <a:t>with news</a:t>
            </a:r>
            <a:r>
              <a:rPr kumimoji="0"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rPr>
              <a:t> from Washington affecting the Guard</a:t>
            </a:r>
            <a:endParaRPr lang="en-US" sz="2000" b="0" i="0" u="none" strike="noStrike" kern="1200" cap="none" spc="0" normalizeH="0" baseline="0" noProof="0" dirty="0">
              <a:ln>
                <a:noFill/>
              </a:ln>
              <a:solidFill>
                <a:schemeClr val="bg1"/>
              </a:solidFill>
              <a:effectLst/>
              <a:uLnTx/>
              <a:uFillTx/>
              <a:latin typeface="Trebuchet MS"/>
              <a:ea typeface="Verdana"/>
              <a:cs typeface="Verdana" panose="020B0604030504040204" pitchFamily="34" charset="0"/>
            </a:endParaRP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NGAUS on the Hill</a:t>
            </a:r>
          </a:p>
          <a:p>
            <a:pPr marL="640080" indent="-457200">
              <a:spcAft>
                <a:spcPts val="1000"/>
              </a:spcAft>
              <a:buSzPct val="125000"/>
              <a:buFont typeface="Arial"/>
              <a:buChar char="•"/>
              <a:tabLst>
                <a:tab pos="228600" algn="l"/>
              </a:tabLst>
              <a:defRPr/>
            </a:pPr>
            <a:r>
              <a:rPr lang="en-US" sz="2000" dirty="0">
                <a:solidFill>
                  <a:schemeClr val="bg1"/>
                </a:solidFill>
                <a:latin typeface="Trebuchet MS"/>
                <a:ea typeface="Verdana"/>
                <a:cs typeface="Verdana" panose="020B0604030504040204" pitchFamily="34" charset="0"/>
              </a:rPr>
              <a:t>Monthly update on how the NGAUS Legislative team is working for you on the Hill</a:t>
            </a:r>
          </a:p>
          <a:p>
            <a:pPr marL="182880">
              <a:buSzPct val="125000"/>
              <a:tabLst>
                <a:tab pos="228600" algn="l"/>
              </a:tabLst>
              <a:defRPr/>
            </a:pPr>
            <a:r>
              <a:rPr lang="en-US" sz="2400" b="1" dirty="0">
                <a:solidFill>
                  <a:schemeClr val="bg1"/>
                </a:solidFill>
                <a:latin typeface="Trebuchet MS"/>
                <a:ea typeface="Verdana"/>
                <a:cs typeface="Verdana" panose="020B0604030504040204" pitchFamily="34" charset="0"/>
              </a:rPr>
              <a:t>Legislative Analysis</a:t>
            </a:r>
          </a:p>
          <a:p>
            <a:pPr marL="525780" indent="-342900">
              <a:buSzPct val="125000"/>
              <a:buFont typeface="Arial"/>
              <a:buChar char="•"/>
              <a:tabLst>
                <a:tab pos="228600" algn="l"/>
              </a:tabLst>
              <a:defRPr/>
            </a:pPr>
            <a:r>
              <a:rPr lang="en-US" sz="2000" dirty="0">
                <a:solidFill>
                  <a:schemeClr val="bg1"/>
                </a:solidFill>
                <a:latin typeface="Trebuchet MS"/>
                <a:ea typeface="+mn-lt"/>
                <a:cs typeface="+mn-lt"/>
              </a:rPr>
              <a:t>Reviews provisions in defense and veterans legislation to determine impacts on National Guard servicemembers, funding, programs, and issues.</a:t>
            </a:r>
          </a:p>
        </p:txBody>
      </p:sp>
    </p:spTree>
    <p:extLst>
      <p:ext uri="{BB962C8B-B14F-4D97-AF65-F5344CB8AC3E}">
        <p14:creationId xmlns:p14="http://schemas.microsoft.com/office/powerpoint/2010/main" val="48598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Social Media</a:t>
            </a:r>
          </a:p>
        </p:txBody>
      </p:sp>
      <p:pic>
        <p:nvPicPr>
          <p:cNvPr id="7" name="Picture 4" descr="A screenshot of a cell phone&#10;&#10;Description automatically generated">
            <a:extLst>
              <a:ext uri="{FF2B5EF4-FFF2-40B4-BE49-F238E27FC236}">
                <a16:creationId xmlns:a16="http://schemas.microsoft.com/office/drawing/2014/main" id="{FD05574F-A910-431B-A488-A49FF7B2038C}"/>
              </a:ext>
            </a:extLst>
          </p:cNvPr>
          <p:cNvPicPr>
            <a:picLocks noChangeAspect="1"/>
          </p:cNvPicPr>
          <p:nvPr/>
        </p:nvPicPr>
        <p:blipFill>
          <a:blip r:embed="rId4"/>
          <a:stretch>
            <a:fillRect/>
          </a:stretch>
        </p:blipFill>
        <p:spPr>
          <a:xfrm>
            <a:off x="998230" y="1279838"/>
            <a:ext cx="5559287" cy="5570331"/>
          </a:xfrm>
          <a:prstGeom prst="rect">
            <a:avLst/>
          </a:prstGeom>
        </p:spPr>
      </p:pic>
      <p:pic>
        <p:nvPicPr>
          <p:cNvPr id="9" name="Picture 5" descr="A picture containing bird&#10;&#10;Description automatically generated">
            <a:extLst>
              <a:ext uri="{FF2B5EF4-FFF2-40B4-BE49-F238E27FC236}">
                <a16:creationId xmlns:a16="http://schemas.microsoft.com/office/drawing/2014/main" id="{EA0320C9-5248-4C7E-AD1C-34ADBA4E19B1}"/>
              </a:ext>
            </a:extLst>
          </p:cNvPr>
          <p:cNvPicPr>
            <a:picLocks noChangeAspect="1"/>
          </p:cNvPicPr>
          <p:nvPr/>
        </p:nvPicPr>
        <p:blipFill>
          <a:blip r:embed="rId5"/>
          <a:stretch>
            <a:fillRect/>
          </a:stretch>
        </p:blipFill>
        <p:spPr>
          <a:xfrm>
            <a:off x="6281465" y="2440218"/>
            <a:ext cx="841098" cy="852142"/>
          </a:xfrm>
          <a:prstGeom prst="rect">
            <a:avLst/>
          </a:prstGeom>
        </p:spPr>
      </p:pic>
      <p:pic>
        <p:nvPicPr>
          <p:cNvPr id="11" name="Picture 6" descr="A picture containing brick, food&#10;&#10;Description automatically generated">
            <a:extLst>
              <a:ext uri="{FF2B5EF4-FFF2-40B4-BE49-F238E27FC236}">
                <a16:creationId xmlns:a16="http://schemas.microsoft.com/office/drawing/2014/main" id="{138627E4-80E5-43FA-AD4D-55848F88B7E1}"/>
              </a:ext>
            </a:extLst>
          </p:cNvPr>
          <p:cNvPicPr>
            <a:picLocks noChangeAspect="1"/>
          </p:cNvPicPr>
          <p:nvPr/>
        </p:nvPicPr>
        <p:blipFill>
          <a:blip r:embed="rId6"/>
          <a:stretch>
            <a:fillRect/>
          </a:stretch>
        </p:blipFill>
        <p:spPr>
          <a:xfrm>
            <a:off x="6281465" y="4027967"/>
            <a:ext cx="841098" cy="861667"/>
          </a:xfrm>
          <a:prstGeom prst="rect">
            <a:avLst/>
          </a:prstGeom>
        </p:spPr>
      </p:pic>
      <p:pic>
        <p:nvPicPr>
          <p:cNvPr id="13" name="Picture 7" descr="A picture containing drawing&#10;&#10;Description automatically generated">
            <a:extLst>
              <a:ext uri="{FF2B5EF4-FFF2-40B4-BE49-F238E27FC236}">
                <a16:creationId xmlns:a16="http://schemas.microsoft.com/office/drawing/2014/main" id="{215903C5-28E9-4AC6-B81D-E92E4CF718CB}"/>
              </a:ext>
            </a:extLst>
          </p:cNvPr>
          <p:cNvPicPr>
            <a:picLocks noChangeAspect="1"/>
          </p:cNvPicPr>
          <p:nvPr/>
        </p:nvPicPr>
        <p:blipFill>
          <a:blip r:embed="rId7"/>
          <a:stretch>
            <a:fillRect/>
          </a:stretch>
        </p:blipFill>
        <p:spPr>
          <a:xfrm>
            <a:off x="6281465" y="3245136"/>
            <a:ext cx="841098" cy="841098"/>
          </a:xfrm>
          <a:prstGeom prst="rect">
            <a:avLst/>
          </a:prstGeom>
        </p:spPr>
      </p:pic>
      <p:pic>
        <p:nvPicPr>
          <p:cNvPr id="15" name="Picture 8" descr="A picture containing food&#10;&#10;Description automatically generated">
            <a:extLst>
              <a:ext uri="{FF2B5EF4-FFF2-40B4-BE49-F238E27FC236}">
                <a16:creationId xmlns:a16="http://schemas.microsoft.com/office/drawing/2014/main" id="{A20CBDFF-DDCB-4267-8ACA-B036F623FAB4}"/>
              </a:ext>
            </a:extLst>
          </p:cNvPr>
          <p:cNvPicPr>
            <a:picLocks noChangeAspect="1"/>
          </p:cNvPicPr>
          <p:nvPr/>
        </p:nvPicPr>
        <p:blipFill>
          <a:blip r:embed="rId8"/>
          <a:stretch>
            <a:fillRect/>
          </a:stretch>
        </p:blipFill>
        <p:spPr>
          <a:xfrm>
            <a:off x="6281465" y="5626758"/>
            <a:ext cx="841098" cy="841098"/>
          </a:xfrm>
          <a:prstGeom prst="rect">
            <a:avLst/>
          </a:prstGeom>
        </p:spPr>
      </p:pic>
      <p:pic>
        <p:nvPicPr>
          <p:cNvPr id="17" name="Picture 9" descr="A close up of a logo&#10;&#10;Description automatically generated">
            <a:extLst>
              <a:ext uri="{FF2B5EF4-FFF2-40B4-BE49-F238E27FC236}">
                <a16:creationId xmlns:a16="http://schemas.microsoft.com/office/drawing/2014/main" id="{0F7639CF-C87B-44BB-A434-4CEE18F99FB7}"/>
              </a:ext>
            </a:extLst>
          </p:cNvPr>
          <p:cNvPicPr>
            <a:picLocks noChangeAspect="1"/>
          </p:cNvPicPr>
          <p:nvPr/>
        </p:nvPicPr>
        <p:blipFill>
          <a:blip r:embed="rId9"/>
          <a:stretch>
            <a:fillRect/>
          </a:stretch>
        </p:blipFill>
        <p:spPr>
          <a:xfrm>
            <a:off x="6281465" y="1613214"/>
            <a:ext cx="861667" cy="872710"/>
          </a:xfrm>
          <a:prstGeom prst="rect">
            <a:avLst/>
          </a:prstGeom>
        </p:spPr>
      </p:pic>
      <p:pic>
        <p:nvPicPr>
          <p:cNvPr id="19" name="Picture 10" descr="A close up of a device&#10;&#10;Description automatically generated">
            <a:extLst>
              <a:ext uri="{FF2B5EF4-FFF2-40B4-BE49-F238E27FC236}">
                <a16:creationId xmlns:a16="http://schemas.microsoft.com/office/drawing/2014/main" id="{0D7FF7EC-E99B-4629-9EA9-0740540DB175}"/>
              </a:ext>
            </a:extLst>
          </p:cNvPr>
          <p:cNvPicPr>
            <a:picLocks noChangeAspect="1"/>
          </p:cNvPicPr>
          <p:nvPr/>
        </p:nvPicPr>
        <p:blipFill>
          <a:blip r:embed="rId10"/>
          <a:stretch>
            <a:fillRect/>
          </a:stretch>
        </p:blipFill>
        <p:spPr>
          <a:xfrm>
            <a:off x="6281465" y="4832884"/>
            <a:ext cx="861667" cy="852142"/>
          </a:xfrm>
          <a:prstGeom prst="rect">
            <a:avLst/>
          </a:prstGeom>
        </p:spPr>
      </p:pic>
      <p:sp>
        <p:nvSpPr>
          <p:cNvPr id="21" name="TextBox 20">
            <a:extLst>
              <a:ext uri="{FF2B5EF4-FFF2-40B4-BE49-F238E27FC236}">
                <a16:creationId xmlns:a16="http://schemas.microsoft.com/office/drawing/2014/main" id="{BB9D80BA-E6D1-49D4-832B-916085FC773B}"/>
              </a:ext>
            </a:extLst>
          </p:cNvPr>
          <p:cNvSpPr txBox="1"/>
          <p:nvPr/>
        </p:nvSpPr>
        <p:spPr>
          <a:xfrm>
            <a:off x="7014832" y="3405344"/>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3" name="TextBox 22">
            <a:extLst>
              <a:ext uri="{FF2B5EF4-FFF2-40B4-BE49-F238E27FC236}">
                <a16:creationId xmlns:a16="http://schemas.microsoft.com/office/drawing/2014/main" id="{B4B019E6-A9C1-4B6A-8881-0FC4C7E118C0}"/>
              </a:ext>
            </a:extLst>
          </p:cNvPr>
          <p:cNvSpPr txBox="1"/>
          <p:nvPr/>
        </p:nvSpPr>
        <p:spPr>
          <a:xfrm>
            <a:off x="7014832" y="4201980"/>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5" name="TextBox 24">
            <a:extLst>
              <a:ext uri="{FF2B5EF4-FFF2-40B4-BE49-F238E27FC236}">
                <a16:creationId xmlns:a16="http://schemas.microsoft.com/office/drawing/2014/main" id="{1FA4B6A2-736D-4B20-8E67-3BF7A208789F}"/>
              </a:ext>
            </a:extLst>
          </p:cNvPr>
          <p:cNvSpPr txBox="1"/>
          <p:nvPr/>
        </p:nvSpPr>
        <p:spPr>
          <a:xfrm>
            <a:off x="7014831" y="4998616"/>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7" name="TextBox 26">
            <a:extLst>
              <a:ext uri="{FF2B5EF4-FFF2-40B4-BE49-F238E27FC236}">
                <a16:creationId xmlns:a16="http://schemas.microsoft.com/office/drawing/2014/main" id="{D8882213-6CD4-4977-B00F-0E43C8BCA319}"/>
              </a:ext>
            </a:extLst>
          </p:cNvPr>
          <p:cNvSpPr txBox="1"/>
          <p:nvPr/>
        </p:nvSpPr>
        <p:spPr>
          <a:xfrm>
            <a:off x="7014832" y="2608707"/>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29" name="TextBox 28">
            <a:extLst>
              <a:ext uri="{FF2B5EF4-FFF2-40B4-BE49-F238E27FC236}">
                <a16:creationId xmlns:a16="http://schemas.microsoft.com/office/drawing/2014/main" id="{D40829E1-D72E-40D2-BEAF-8122BC0A46BD}"/>
              </a:ext>
            </a:extLst>
          </p:cNvPr>
          <p:cNvSpPr txBox="1"/>
          <p:nvPr/>
        </p:nvSpPr>
        <p:spPr>
          <a:xfrm>
            <a:off x="7014831" y="1788980"/>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@NGAUS.hq</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
        <p:nvSpPr>
          <p:cNvPr id="31" name="TextBox 30">
            <a:extLst>
              <a:ext uri="{FF2B5EF4-FFF2-40B4-BE49-F238E27FC236}">
                <a16:creationId xmlns:a16="http://schemas.microsoft.com/office/drawing/2014/main" id="{99A6AF5E-93EE-42B2-BABA-0F2DF7CC2627}"/>
              </a:ext>
            </a:extLst>
          </p:cNvPr>
          <p:cNvSpPr txBox="1"/>
          <p:nvPr/>
        </p:nvSpPr>
        <p:spPr>
          <a:xfrm>
            <a:off x="7014832" y="5783707"/>
            <a:ext cx="3678147" cy="523220"/>
          </a:xfrm>
          <a:prstGeom prst="rect">
            <a:avLst/>
          </a:prstGeom>
          <a:noFill/>
        </p:spPr>
        <p:txBody>
          <a:bodyPr wrap="square" rtlCol="0" anchor="t">
            <a:spAutoFit/>
          </a:bodyPr>
          <a:lstStyle/>
          <a:p>
            <a:pPr marL="182880">
              <a:buSzPct val="125000"/>
              <a:tabLst>
                <a:tab pos="228600" algn="l"/>
              </a:tabLst>
              <a:defRPr/>
            </a:pPr>
            <a:r>
              <a:rPr lang="en-US" sz="2800" b="1" dirty="0">
                <a:solidFill>
                  <a:schemeClr val="bg1"/>
                </a:solidFill>
                <a:latin typeface="Trebuchet MS"/>
                <a:ea typeface="Verdana"/>
                <a:cs typeface="Verdana" panose="020B0604030504040204" pitchFamily="34" charset="0"/>
              </a:rPr>
              <a:t>@NGAUS1878</a:t>
            </a:r>
            <a:endParaRPr lang="en-US" sz="2800" b="1" dirty="0">
              <a:solidFill>
                <a:schemeClr val="bg1"/>
              </a:solidFill>
              <a:latin typeface="Trebuchet MS"/>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704783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Insurance Supplements</a:t>
            </a:r>
          </a:p>
        </p:txBody>
      </p:sp>
      <p:sp>
        <p:nvSpPr>
          <p:cNvPr id="3" name="TextBox 2">
            <a:extLst>
              <a:ext uri="{FF2B5EF4-FFF2-40B4-BE49-F238E27FC236}">
                <a16:creationId xmlns:a16="http://schemas.microsoft.com/office/drawing/2014/main" id="{78F6F444-D519-4059-8D21-022DD7BB37AB}"/>
              </a:ext>
            </a:extLst>
          </p:cNvPr>
          <p:cNvSpPr txBox="1"/>
          <p:nvPr/>
        </p:nvSpPr>
        <p:spPr>
          <a:xfrm>
            <a:off x="4334911" y="1578411"/>
            <a:ext cx="7348002" cy="4785926"/>
          </a:xfrm>
          <a:prstGeom prst="rect">
            <a:avLst/>
          </a:prstGeom>
          <a:noFill/>
        </p:spPr>
        <p:txBody>
          <a:bodyPr wrap="square" rtlCol="0" anchor="t">
            <a:spAutoFit/>
          </a:bodyPr>
          <a:lstStyle/>
          <a:p>
            <a:pPr lvl="1">
              <a:buSzPct val="125000"/>
              <a:tabLst>
                <a:tab pos="228600" algn="l"/>
              </a:tabLst>
              <a:defRPr/>
            </a:pPr>
            <a:r>
              <a:rPr lang="en-US" sz="2400" b="1" dirty="0">
                <a:solidFill>
                  <a:schemeClr val="bg1"/>
                </a:solidFill>
                <a:latin typeface="Trebuchet MS"/>
                <a:ea typeface="+mn-lt"/>
                <a:cs typeface="+mn-lt"/>
              </a:rPr>
              <a:t>Accidental Death and Dismemberment (AD&amp;D) Insurance</a:t>
            </a:r>
            <a:endParaRPr lang="en-US" sz="2400" b="1" dirty="0">
              <a:solidFill>
                <a:schemeClr val="bg1"/>
              </a:solidFill>
              <a:latin typeface="Trebuchet MS"/>
              <a:ea typeface="Verdana"/>
              <a:cs typeface="Calibri"/>
            </a:endParaRPr>
          </a:p>
          <a:p>
            <a:pPr lvl="2">
              <a:spcAft>
                <a:spcPts val="1000"/>
              </a:spcAft>
              <a:buSzPct val="125000"/>
              <a:tabLst>
                <a:tab pos="228600" algn="l"/>
              </a:tabLst>
              <a:defRPr/>
            </a:pPr>
            <a:r>
              <a:rPr lang="en-US" sz="2000" dirty="0">
                <a:solidFill>
                  <a:schemeClr val="bg1"/>
                </a:solidFill>
                <a:latin typeface="Trebuchet MS"/>
                <a:ea typeface="+mn-lt"/>
                <a:cs typeface="+mn-lt"/>
              </a:rPr>
              <a:t>NGAUS members have an accidental death and dismemberment benefit at no extra cost.</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Technicians Insurance</a:t>
            </a:r>
            <a:endParaRPr lang="en-US" sz="2400" b="1" dirty="0">
              <a:solidFill>
                <a:schemeClr val="bg1"/>
              </a:solidFill>
              <a:latin typeface="Trebuchet MS"/>
              <a:cs typeface="Calibri" panose="020F0502020204030204"/>
            </a:endParaRPr>
          </a:p>
          <a:p>
            <a:pPr lvl="2">
              <a:spcAft>
                <a:spcPts val="1000"/>
              </a:spcAft>
              <a:buSzPct val="125000"/>
              <a:tabLst>
                <a:tab pos="228600" algn="l"/>
              </a:tabLst>
              <a:defRPr/>
            </a:pPr>
            <a:r>
              <a:rPr lang="en-US" sz="2000" dirty="0">
                <a:solidFill>
                  <a:schemeClr val="bg1"/>
                </a:solidFill>
                <a:latin typeface="Trebuchet MS"/>
                <a:ea typeface="+mn-lt"/>
                <a:cs typeface="+mn-lt"/>
              </a:rPr>
              <a:t>Available at an affordable rate to National Guard technicians under the age of 65.</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Preferred Vision Care Plan</a:t>
            </a:r>
            <a:endParaRPr lang="en-US" sz="2400" b="1" dirty="0">
              <a:solidFill>
                <a:schemeClr val="bg1"/>
              </a:solidFill>
              <a:latin typeface="Trebuchet MS"/>
              <a:cs typeface="Calibri" panose="020F0502020204030204"/>
            </a:endParaRPr>
          </a:p>
          <a:p>
            <a:pPr lvl="2">
              <a:spcAft>
                <a:spcPts val="1000"/>
              </a:spcAft>
              <a:buSzPct val="125000"/>
              <a:tabLst>
                <a:tab pos="228600" algn="l"/>
              </a:tabLst>
              <a:defRPr/>
            </a:pPr>
            <a:r>
              <a:rPr lang="en-US" sz="2000" dirty="0">
                <a:solidFill>
                  <a:schemeClr val="bg1"/>
                </a:solidFill>
                <a:latin typeface="Trebuchet MS"/>
                <a:ea typeface="+mn-lt"/>
                <a:cs typeface="+mn-lt"/>
              </a:rPr>
              <a:t>At the low cost of $15 per year, NGAUS members, Guard retirees, Guard employees and their household are eligible for the Preferred Vision Care (PVC) plan.</a:t>
            </a:r>
            <a:endParaRPr lang="en-US" sz="2000" dirty="0">
              <a:solidFill>
                <a:schemeClr val="bg1"/>
              </a:solidFill>
              <a:latin typeface="Trebuchet MS"/>
              <a:cs typeface="Calibri" panose="020F0502020204030204"/>
            </a:endParaRPr>
          </a:p>
          <a:p>
            <a:pPr lvl="1">
              <a:buSzPct val="125000"/>
              <a:tabLst>
                <a:tab pos="228600" algn="l"/>
              </a:tabLst>
              <a:defRPr/>
            </a:pPr>
            <a:r>
              <a:rPr lang="en-US" sz="2400" b="1" dirty="0">
                <a:solidFill>
                  <a:schemeClr val="bg1"/>
                </a:solidFill>
                <a:latin typeface="Trebuchet MS"/>
                <a:ea typeface="+mn-lt"/>
                <a:cs typeface="+mn-lt"/>
              </a:rPr>
              <a:t>Term Life Insurance</a:t>
            </a:r>
            <a:endParaRPr lang="en-US" sz="2400" dirty="0">
              <a:solidFill>
                <a:schemeClr val="bg1"/>
              </a:solidFill>
              <a:latin typeface="Trebuchet MS"/>
              <a:ea typeface="+mn-lt"/>
              <a:cs typeface="+mn-lt"/>
            </a:endParaRPr>
          </a:p>
          <a:p>
            <a:pPr lvl="2">
              <a:buSzPct val="125000"/>
              <a:tabLst>
                <a:tab pos="228600" algn="l"/>
              </a:tabLst>
              <a:defRPr/>
            </a:pPr>
            <a:r>
              <a:rPr lang="en-US" sz="2000" dirty="0">
                <a:solidFill>
                  <a:schemeClr val="bg1"/>
                </a:solidFill>
                <a:latin typeface="Trebuchet MS"/>
                <a:ea typeface="+mn-lt"/>
                <a:cs typeface="+mn-lt"/>
              </a:rPr>
              <a:t>NGAUS member/spouse under 65 can apply.</a:t>
            </a:r>
            <a:endParaRPr lang="en-US" sz="2000" dirty="0">
              <a:solidFill>
                <a:schemeClr val="bg1"/>
              </a:solidFill>
              <a:latin typeface="Trebuchet MS"/>
              <a:cs typeface="Calibri" panose="020F0502020204030204"/>
            </a:endParaRPr>
          </a:p>
        </p:txBody>
      </p:sp>
      <p:pic>
        <p:nvPicPr>
          <p:cNvPr id="4" name="Picture 4" descr="A picture containing outdoor, person, road, grass&#10;&#10;Description automatically generated">
            <a:extLst>
              <a:ext uri="{FF2B5EF4-FFF2-40B4-BE49-F238E27FC236}">
                <a16:creationId xmlns:a16="http://schemas.microsoft.com/office/drawing/2014/main" id="{64EC130F-BD37-4287-B077-2284422E65C9}"/>
              </a:ext>
            </a:extLst>
          </p:cNvPr>
          <p:cNvPicPr>
            <a:picLocks noChangeAspect="1"/>
          </p:cNvPicPr>
          <p:nvPr/>
        </p:nvPicPr>
        <p:blipFill rotWithShape="1">
          <a:blip r:embed="rId4"/>
          <a:srcRect l="8031" r="27151" b="286"/>
          <a:stretch/>
        </p:blipFill>
        <p:spPr>
          <a:xfrm>
            <a:off x="406401" y="2051411"/>
            <a:ext cx="3918409" cy="4013647"/>
          </a:xfrm>
          <a:prstGeom prst="rect">
            <a:avLst/>
          </a:prstGeom>
        </p:spPr>
      </p:pic>
    </p:spTree>
    <p:extLst>
      <p:ext uri="{BB962C8B-B14F-4D97-AF65-F5344CB8AC3E}">
        <p14:creationId xmlns:p14="http://schemas.microsoft.com/office/powerpoint/2010/main" val="37659366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1828800"/>
            <a:ext cx="3216007" cy="2909455"/>
          </a:xfrm>
        </p:spPr>
        <p:txBody>
          <a:bodyPr>
            <a:normAutofit/>
          </a:bodyPr>
          <a:lstStyle/>
          <a:p>
            <a:pPr algn="ctr"/>
            <a:r>
              <a:rPr lang="en-US" b="1" dirty="0">
                <a:solidFill>
                  <a:schemeClr val="bg1"/>
                </a:solidFill>
                <a:latin typeface="Trebuchet MS" panose="020B0603020202020204" pitchFamily="34" charset="0"/>
              </a:rPr>
              <a:t>State association Benefits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5164" y="2244719"/>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sz="4400" dirty="0">
                <a:solidFill>
                  <a:schemeClr val="bg1"/>
                </a:solidFill>
                <a:latin typeface="Trebuchet MS" panose="020B0603020202020204" pitchFamily="34" charset="0"/>
              </a:rPr>
              <a:t>Rebates = $$$$</a:t>
            </a:r>
          </a:p>
          <a:p>
            <a:pPr marL="457200" indent="-274320">
              <a:lnSpc>
                <a:spcPct val="90000"/>
              </a:lnSpc>
              <a:buSzPct val="100000"/>
              <a:buFont typeface="Arial" panose="020B0604020202020204" pitchFamily="34" charset="0"/>
              <a:buChar char="•"/>
              <a:tabLst>
                <a:tab pos="228600" algn="l"/>
              </a:tabLst>
            </a:pPr>
            <a:r>
              <a:rPr lang="en-US" sz="4400" dirty="0">
                <a:solidFill>
                  <a:schemeClr val="bg1"/>
                </a:solidFill>
                <a:latin typeface="Trebuchet MS" panose="020B0603020202020204" pitchFamily="34" charset="0"/>
              </a:rPr>
              <a:t>Delegates = Voice</a:t>
            </a: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2747673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Rebates and Performance Incentives</a:t>
            </a:r>
          </a:p>
        </p:txBody>
      </p:sp>
      <p:pic>
        <p:nvPicPr>
          <p:cNvPr id="4" name="Picture 3" descr="Timeline&#10;&#10;Description automatically generated">
            <a:extLst>
              <a:ext uri="{FF2B5EF4-FFF2-40B4-BE49-F238E27FC236}">
                <a16:creationId xmlns:a16="http://schemas.microsoft.com/office/drawing/2014/main" id="{67214CB9-875E-4E68-8226-0A90FB02DA25}"/>
              </a:ext>
            </a:extLst>
          </p:cNvPr>
          <p:cNvPicPr>
            <a:picLocks noChangeAspect="1"/>
          </p:cNvPicPr>
          <p:nvPr/>
        </p:nvPicPr>
        <p:blipFill rotWithShape="1">
          <a:blip r:embed="rId4">
            <a:extLst>
              <a:ext uri="{28A0092B-C50C-407E-A947-70E740481C1C}">
                <a14:useLocalDpi xmlns:a14="http://schemas.microsoft.com/office/drawing/2010/main" val="0"/>
              </a:ext>
            </a:extLst>
          </a:blip>
          <a:srcRect t="9445" b="6838"/>
          <a:stretch/>
        </p:blipFill>
        <p:spPr>
          <a:xfrm>
            <a:off x="1045029" y="1421647"/>
            <a:ext cx="10101942" cy="4758456"/>
          </a:xfrm>
          <a:prstGeom prst="rect">
            <a:avLst/>
          </a:prstGeom>
        </p:spPr>
      </p:pic>
    </p:spTree>
    <p:extLst>
      <p:ext uri="{BB962C8B-B14F-4D97-AF65-F5344CB8AC3E}">
        <p14:creationId xmlns:p14="http://schemas.microsoft.com/office/powerpoint/2010/main" val="31423228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418604" y="260865"/>
            <a:ext cx="10515600" cy="1325563"/>
          </a:xfrm>
        </p:spPr>
        <p:txBody>
          <a:bodyPr/>
          <a:lstStyle/>
          <a:p>
            <a:pPr algn="ctr"/>
            <a:r>
              <a:rPr lang="en-US" b="1" dirty="0">
                <a:solidFill>
                  <a:schemeClr val="bg1"/>
                </a:solidFill>
                <a:latin typeface="Trebuchet MS" panose="020B0603020202020204" pitchFamily="34" charset="0"/>
              </a:rPr>
              <a:t>How to Calculate State Membership</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r>
              <a:rPr lang="en-US" dirty="0">
                <a:solidFill>
                  <a:schemeClr val="bg1"/>
                </a:solidFill>
                <a:latin typeface="Trebuchet MS" panose="020B0603020202020204" pitchFamily="34" charset="0"/>
              </a:rPr>
              <a:t>Just a few guidelines</a:t>
            </a:r>
          </a:p>
        </p:txBody>
      </p:sp>
      <p:sp>
        <p:nvSpPr>
          <p:cNvPr id="7" name="TextBox 6">
            <a:extLst>
              <a:ext uri="{FF2B5EF4-FFF2-40B4-BE49-F238E27FC236}">
                <a16:creationId xmlns:a16="http://schemas.microsoft.com/office/drawing/2014/main" id="{3BE55548-F572-46AB-A0C4-614CC8AD5E42}"/>
              </a:ext>
            </a:extLst>
          </p:cNvPr>
          <p:cNvSpPr txBox="1"/>
          <p:nvPr/>
        </p:nvSpPr>
        <p:spPr>
          <a:xfrm>
            <a:off x="1217490" y="5175549"/>
            <a:ext cx="9456234" cy="923330"/>
          </a:xfrm>
          <a:prstGeom prst="rect">
            <a:avLst/>
          </a:prstGeom>
          <a:noFill/>
        </p:spPr>
        <p:txBody>
          <a:bodyPr wrap="square" rtlCol="0">
            <a:spAutoFit/>
          </a:bodyPr>
          <a:lstStyle/>
          <a:p>
            <a:r>
              <a:rPr lang="en-US" dirty="0">
                <a:solidFill>
                  <a:schemeClr val="bg1"/>
                </a:solidFill>
              </a:rPr>
              <a:t>2021 Membership = 72%</a:t>
            </a:r>
          </a:p>
          <a:p>
            <a:r>
              <a:rPr lang="en-US" dirty="0">
                <a:solidFill>
                  <a:schemeClr val="bg1"/>
                </a:solidFill>
              </a:rPr>
              <a:t>Percentage for Rebate = 50%</a:t>
            </a:r>
          </a:p>
          <a:p>
            <a:r>
              <a:rPr lang="en-US" dirty="0">
                <a:solidFill>
                  <a:schemeClr val="bg1"/>
                </a:solidFill>
              </a:rPr>
              <a:t>Active Members required for 25% rebate:  571</a:t>
            </a:r>
          </a:p>
        </p:txBody>
      </p:sp>
      <p:pic>
        <p:nvPicPr>
          <p:cNvPr id="5" name="Picture 4">
            <a:extLst>
              <a:ext uri="{FF2B5EF4-FFF2-40B4-BE49-F238E27FC236}">
                <a16:creationId xmlns:a16="http://schemas.microsoft.com/office/drawing/2014/main" id="{E6F4C622-CD73-4105-9943-8195071D6E94}"/>
              </a:ext>
            </a:extLst>
          </p:cNvPr>
          <p:cNvPicPr>
            <a:picLocks noChangeAspect="1"/>
          </p:cNvPicPr>
          <p:nvPr/>
        </p:nvPicPr>
        <p:blipFill>
          <a:blip r:embed="rId3"/>
          <a:stretch>
            <a:fillRect/>
          </a:stretch>
        </p:blipFill>
        <p:spPr>
          <a:xfrm>
            <a:off x="669073" y="1586427"/>
            <a:ext cx="10515600" cy="3320109"/>
          </a:xfrm>
          <a:prstGeom prst="rect">
            <a:avLst/>
          </a:prstGeom>
        </p:spPr>
      </p:pic>
    </p:spTree>
    <p:extLst>
      <p:ext uri="{BB962C8B-B14F-4D97-AF65-F5344CB8AC3E}">
        <p14:creationId xmlns:p14="http://schemas.microsoft.com/office/powerpoint/2010/main" val="1032328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73361" y="506737"/>
            <a:ext cx="10344491" cy="1095774"/>
          </a:xfrm>
        </p:spPr>
        <p:txBody>
          <a:bodyPr>
            <a:normAutofit/>
          </a:bodyPr>
          <a:lstStyle/>
          <a:p>
            <a:pPr algn="ctr"/>
            <a:r>
              <a:rPr lang="en-US" b="1" dirty="0">
                <a:solidFill>
                  <a:schemeClr val="bg1"/>
                </a:solidFill>
                <a:latin typeface="Trebuchet MS" panose="020B0603020202020204" pitchFamily="34" charset="0"/>
              </a:rPr>
              <a:t>Breaking it Down</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r>
              <a:rPr lang="en-US" dirty="0">
                <a:solidFill>
                  <a:schemeClr val="bg1"/>
                </a:solidFill>
                <a:latin typeface="Trebuchet MS" panose="020B0603020202020204" pitchFamily="34" charset="0"/>
              </a:rPr>
              <a:t>Just a few guidelines</a:t>
            </a:r>
          </a:p>
        </p:txBody>
      </p:sp>
      <p:pic>
        <p:nvPicPr>
          <p:cNvPr id="6" name="Picture 5">
            <a:extLst>
              <a:ext uri="{FF2B5EF4-FFF2-40B4-BE49-F238E27FC236}">
                <a16:creationId xmlns:a16="http://schemas.microsoft.com/office/drawing/2014/main" id="{2D6DD33E-6171-4963-9CA3-F5DCEA043557}"/>
              </a:ext>
            </a:extLst>
          </p:cNvPr>
          <p:cNvPicPr>
            <a:picLocks noChangeAspect="1"/>
          </p:cNvPicPr>
          <p:nvPr/>
        </p:nvPicPr>
        <p:blipFill>
          <a:blip r:embed="rId3"/>
          <a:stretch>
            <a:fillRect/>
          </a:stretch>
        </p:blipFill>
        <p:spPr>
          <a:xfrm>
            <a:off x="838200" y="1691223"/>
            <a:ext cx="10344491" cy="3839782"/>
          </a:xfrm>
          <a:prstGeom prst="rect">
            <a:avLst/>
          </a:prstGeom>
        </p:spPr>
      </p:pic>
    </p:spTree>
    <p:extLst>
      <p:ext uri="{BB962C8B-B14F-4D97-AF65-F5344CB8AC3E}">
        <p14:creationId xmlns:p14="http://schemas.microsoft.com/office/powerpoint/2010/main" val="20409919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EC0D67C-50BE-FE4A-9C5D-AA05D08F8655}"/>
              </a:ext>
            </a:extLst>
          </p:cNvPr>
          <p:cNvCxnSpPr/>
          <p:nvPr/>
        </p:nvCxnSpPr>
        <p:spPr>
          <a:xfrm flipV="1">
            <a:off x="5626571" y="3138472"/>
            <a:ext cx="2688116" cy="1134"/>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6BCA0B4-6CA5-AC40-9FCD-316F0FF6817F}"/>
              </a:ext>
            </a:extLst>
          </p:cNvPr>
          <p:cNvCxnSpPr>
            <a:cxnSpLocks/>
          </p:cNvCxnSpPr>
          <p:nvPr/>
        </p:nvCxnSpPr>
        <p:spPr>
          <a:xfrm flipH="1">
            <a:off x="8426425" y="3624016"/>
            <a:ext cx="998" cy="1776537"/>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D6BCA0B4-6CA5-AC40-9FCD-316F0FF6817F}"/>
              </a:ext>
            </a:extLst>
          </p:cNvPr>
          <p:cNvCxnSpPr>
            <a:cxnSpLocks/>
          </p:cNvCxnSpPr>
          <p:nvPr/>
        </p:nvCxnSpPr>
        <p:spPr>
          <a:xfrm>
            <a:off x="3756961" y="3624016"/>
            <a:ext cx="4190" cy="1915454"/>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D6BCA0B4-6CA5-AC40-9FCD-316F0FF6817F}"/>
              </a:ext>
            </a:extLst>
          </p:cNvPr>
          <p:cNvCxnSpPr>
            <a:cxnSpLocks/>
            <a:stCxn id="29" idx="0"/>
          </p:cNvCxnSpPr>
          <p:nvPr/>
        </p:nvCxnSpPr>
        <p:spPr>
          <a:xfrm flipH="1">
            <a:off x="6083808" y="1502776"/>
            <a:ext cx="12192" cy="4058526"/>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0" name="Rectangle 19">
            <a:extLst>
              <a:ext uri="{FF2B5EF4-FFF2-40B4-BE49-F238E27FC236}">
                <a16:creationId xmlns:a16="http://schemas.microsoft.com/office/drawing/2014/main" id="{2E8DA5F9-5457-DE4A-9583-0775D672E124}"/>
              </a:ext>
            </a:extLst>
          </p:cNvPr>
          <p:cNvSpPr/>
          <p:nvPr/>
        </p:nvSpPr>
        <p:spPr>
          <a:xfrm>
            <a:off x="2778171" y="4351742"/>
            <a:ext cx="1965960" cy="533400"/>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Director</a:t>
            </a:r>
          </a:p>
        </p:txBody>
      </p:sp>
      <p:sp>
        <p:nvSpPr>
          <p:cNvPr id="21" name="Rectangle 20">
            <a:extLst>
              <a:ext uri="{FF2B5EF4-FFF2-40B4-BE49-F238E27FC236}">
                <a16:creationId xmlns:a16="http://schemas.microsoft.com/office/drawing/2014/main" id="{20E69C86-FCC1-6D4A-A952-DBC855561C82}"/>
              </a:ext>
            </a:extLst>
          </p:cNvPr>
          <p:cNvSpPr/>
          <p:nvPr/>
        </p:nvSpPr>
        <p:spPr>
          <a:xfrm>
            <a:off x="7445303" y="5037478"/>
            <a:ext cx="1965960" cy="786384"/>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Industry</a:t>
            </a:r>
            <a:r>
              <a:rPr kumimoji="0" lang="en-US" sz="2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rPr>
              <a:t> Relations Staff</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22" name="Rectangle 21">
            <a:extLst>
              <a:ext uri="{FF2B5EF4-FFF2-40B4-BE49-F238E27FC236}">
                <a16:creationId xmlns:a16="http://schemas.microsoft.com/office/drawing/2014/main" id="{9C19B3CA-8E87-8F46-86DE-65469197074B}"/>
              </a:ext>
            </a:extLst>
          </p:cNvPr>
          <p:cNvSpPr/>
          <p:nvPr/>
        </p:nvSpPr>
        <p:spPr>
          <a:xfrm>
            <a:off x="5141861" y="4364733"/>
            <a:ext cx="1965960" cy="533400"/>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Director</a:t>
            </a:r>
          </a:p>
        </p:txBody>
      </p:sp>
      <p:cxnSp>
        <p:nvCxnSpPr>
          <p:cNvPr id="23" name="Straight Connector 22">
            <a:extLst>
              <a:ext uri="{FF2B5EF4-FFF2-40B4-BE49-F238E27FC236}">
                <a16:creationId xmlns:a16="http://schemas.microsoft.com/office/drawing/2014/main" id="{B02AFEFC-0ED2-B448-A056-029C255F44A8}"/>
              </a:ext>
            </a:extLst>
          </p:cNvPr>
          <p:cNvCxnSpPr/>
          <p:nvPr/>
        </p:nvCxnSpPr>
        <p:spPr>
          <a:xfrm flipH="1">
            <a:off x="10756149" y="3624016"/>
            <a:ext cx="3291" cy="1776537"/>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24" name="Rectangle 23">
            <a:extLst>
              <a:ext uri="{FF2B5EF4-FFF2-40B4-BE49-F238E27FC236}">
                <a16:creationId xmlns:a16="http://schemas.microsoft.com/office/drawing/2014/main" id="{DD2919C2-71F5-2E40-9C05-681282352D20}"/>
              </a:ext>
            </a:extLst>
          </p:cNvPr>
          <p:cNvSpPr/>
          <p:nvPr/>
        </p:nvSpPr>
        <p:spPr>
          <a:xfrm>
            <a:off x="7445303" y="4358992"/>
            <a:ext cx="1965960" cy="533400"/>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000" b="1" dirty="0">
                <a:solidFill>
                  <a:prstClr val="white"/>
                </a:solidFill>
                <a:effectLst>
                  <a:outerShdw blurRad="38100" dist="38100" dir="2700000" algn="tl">
                    <a:srgbClr val="000000">
                      <a:alpha val="43137"/>
                    </a:srgbClr>
                  </a:outerShdw>
                </a:effectLst>
              </a:rPr>
              <a:t>Director</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25" name="TextBox 59">
            <a:extLst>
              <a:ext uri="{FF2B5EF4-FFF2-40B4-BE49-F238E27FC236}">
                <a16:creationId xmlns:a16="http://schemas.microsoft.com/office/drawing/2014/main" id="{3B7E58C4-5AA6-E24D-A7B8-9FA3100A76EF}"/>
              </a:ext>
            </a:extLst>
          </p:cNvPr>
          <p:cNvSpPr txBox="1">
            <a:spLocks noChangeArrowheads="1"/>
          </p:cNvSpPr>
          <p:nvPr/>
        </p:nvSpPr>
        <p:spPr bwMode="auto">
          <a:xfrm>
            <a:off x="2703073" y="3796625"/>
            <a:ext cx="2103120" cy="328803"/>
          </a:xfrm>
          <a:prstGeom prst="rect">
            <a:avLst/>
          </a:prstGeom>
          <a:solidFill>
            <a:srgbClr val="5E3076"/>
          </a:solidFill>
          <a:ln>
            <a:noFill/>
          </a:ln>
          <a:effectLst>
            <a:outerShdw blurRad="50800" dist="38100" dir="2700000" algn="tl" rotWithShape="0">
              <a:prstClr val="black">
                <a:alpha val="40000"/>
              </a:prstClr>
            </a:outerShdw>
          </a:effectLst>
        </p:spPr>
        <p:txBody>
          <a:bodyPr wrap="none" anchor="ctr" anchorCtr="0">
            <a:no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Communications</a:t>
            </a:r>
          </a:p>
        </p:txBody>
      </p:sp>
      <p:sp>
        <p:nvSpPr>
          <p:cNvPr id="26" name="Rectangle 25">
            <a:extLst>
              <a:ext uri="{FF2B5EF4-FFF2-40B4-BE49-F238E27FC236}">
                <a16:creationId xmlns:a16="http://schemas.microsoft.com/office/drawing/2014/main" id="{461AE9D9-E0DE-4B42-9C95-E69CDA38855E}"/>
              </a:ext>
            </a:extLst>
          </p:cNvPr>
          <p:cNvSpPr/>
          <p:nvPr/>
        </p:nvSpPr>
        <p:spPr>
          <a:xfrm>
            <a:off x="4907280" y="2183094"/>
            <a:ext cx="2377440" cy="530352"/>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NGAUS President</a:t>
            </a:r>
          </a:p>
        </p:txBody>
      </p:sp>
      <p:sp>
        <p:nvSpPr>
          <p:cNvPr id="27" name="Rectangle 26">
            <a:extLst>
              <a:ext uri="{FF2B5EF4-FFF2-40B4-BE49-F238E27FC236}">
                <a16:creationId xmlns:a16="http://schemas.microsoft.com/office/drawing/2014/main" id="{2FAA87BD-BE9D-A248-8C55-E1E594E1207F}"/>
              </a:ext>
            </a:extLst>
          </p:cNvPr>
          <p:cNvSpPr/>
          <p:nvPr/>
        </p:nvSpPr>
        <p:spPr>
          <a:xfrm>
            <a:off x="5141861" y="5047072"/>
            <a:ext cx="1965960" cy="786384"/>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Membership</a:t>
            </a:r>
            <a:r>
              <a:rPr kumimoji="0" lang="en-US" sz="2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rPr>
              <a:t> Staff</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28" name="TextBox 60">
            <a:extLst>
              <a:ext uri="{FF2B5EF4-FFF2-40B4-BE49-F238E27FC236}">
                <a16:creationId xmlns:a16="http://schemas.microsoft.com/office/drawing/2014/main" id="{EF670D01-662D-B844-BE87-B51A9C1D5EEF}"/>
              </a:ext>
            </a:extLst>
          </p:cNvPr>
          <p:cNvSpPr txBox="1">
            <a:spLocks noChangeArrowheads="1"/>
          </p:cNvSpPr>
          <p:nvPr/>
        </p:nvSpPr>
        <p:spPr bwMode="auto">
          <a:xfrm>
            <a:off x="7376242" y="3796625"/>
            <a:ext cx="2103120" cy="328803"/>
          </a:xfrm>
          <a:prstGeom prst="rect">
            <a:avLst/>
          </a:prstGeom>
          <a:solidFill>
            <a:srgbClr val="5E3076"/>
          </a:solidFill>
          <a:ln>
            <a:noFill/>
          </a:ln>
          <a:effectLst>
            <a:outerShdw blurRad="50800" dist="38100" dir="2700000" algn="tl" rotWithShape="0">
              <a:prstClr val="black">
                <a:alpha val="40000"/>
              </a:prstClr>
            </a:outerShdw>
          </a:effectLst>
        </p:spPr>
        <p:txBody>
          <a:bodyPr wrap="none" anchor="ctr" anchorCtr="0">
            <a:no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Industry Relations</a:t>
            </a:r>
          </a:p>
        </p:txBody>
      </p:sp>
      <p:sp>
        <p:nvSpPr>
          <p:cNvPr id="29" name="Rectangle 28">
            <a:extLst>
              <a:ext uri="{FF2B5EF4-FFF2-40B4-BE49-F238E27FC236}">
                <a16:creationId xmlns:a16="http://schemas.microsoft.com/office/drawing/2014/main" id="{AE26FE59-3A5E-4C43-A962-30821F5376A7}"/>
              </a:ext>
            </a:extLst>
          </p:cNvPr>
          <p:cNvSpPr/>
          <p:nvPr/>
        </p:nvSpPr>
        <p:spPr>
          <a:xfrm>
            <a:off x="4907280" y="1502776"/>
            <a:ext cx="2377440" cy="530352"/>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Board of Directors</a:t>
            </a:r>
          </a:p>
        </p:txBody>
      </p:sp>
      <p:sp>
        <p:nvSpPr>
          <p:cNvPr id="30" name="Rectangle 29">
            <a:extLst>
              <a:ext uri="{FF2B5EF4-FFF2-40B4-BE49-F238E27FC236}">
                <a16:creationId xmlns:a16="http://schemas.microsoft.com/office/drawing/2014/main" id="{2E8DA5F9-5457-DE4A-9583-0775D672E124}"/>
              </a:ext>
            </a:extLst>
          </p:cNvPr>
          <p:cNvSpPr/>
          <p:nvPr/>
        </p:nvSpPr>
        <p:spPr>
          <a:xfrm>
            <a:off x="2770403" y="5041731"/>
            <a:ext cx="1965960" cy="786384"/>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Communications</a:t>
            </a:r>
            <a:r>
              <a:rPr kumimoji="0" lang="en-US" sz="2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rPr>
              <a:t> Staff</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31" name="TextBox 60">
            <a:extLst>
              <a:ext uri="{FF2B5EF4-FFF2-40B4-BE49-F238E27FC236}">
                <a16:creationId xmlns:a16="http://schemas.microsoft.com/office/drawing/2014/main" id="{516A0338-098F-CA4B-917F-A610BC584E77}"/>
              </a:ext>
            </a:extLst>
          </p:cNvPr>
          <p:cNvSpPr txBox="1">
            <a:spLocks noChangeArrowheads="1"/>
          </p:cNvSpPr>
          <p:nvPr/>
        </p:nvSpPr>
        <p:spPr bwMode="auto">
          <a:xfrm>
            <a:off x="5041393" y="3796625"/>
            <a:ext cx="2103120" cy="328803"/>
          </a:xfrm>
          <a:prstGeom prst="rect">
            <a:avLst/>
          </a:prstGeom>
          <a:solidFill>
            <a:srgbClr val="5E3076"/>
          </a:solidFill>
          <a:ln>
            <a:noFill/>
          </a:ln>
          <a:effectLst>
            <a:outerShdw blurRad="50800" dist="38100" dir="2700000" algn="tl" rotWithShape="0">
              <a:prstClr val="black">
                <a:alpha val="40000"/>
              </a:prstClr>
            </a:outerShdw>
          </a:effectLst>
        </p:spPr>
        <p:txBody>
          <a:bodyPr wrap="none" anchor="ctr" anchorCtr="0">
            <a:no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55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Membership</a:t>
            </a:r>
            <a:r>
              <a:rPr lang="en-US" altLang="en-US" sz="1550" b="1" noProof="0" dirty="0">
                <a:solidFill>
                  <a:schemeClr val="bg1"/>
                </a:solidFill>
                <a:effectLst>
                  <a:outerShdw blurRad="38100" dist="38100" dir="2700000" algn="tl">
                    <a:srgbClr val="000000">
                      <a:alpha val="43137"/>
                    </a:srgbClr>
                  </a:outerShdw>
                </a:effectLst>
                <a:latin typeface="+mn-lt"/>
              </a:rPr>
              <a:t> &amp; </a:t>
            </a:r>
            <a:r>
              <a:rPr kumimoji="0" lang="en-US" altLang="en-US" sz="155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mn-lt"/>
              </a:rPr>
              <a:t>Marketing</a:t>
            </a:r>
            <a:endParaRPr kumimoji="0" lang="en-US" altLang="en-US" sz="155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endParaRPr>
          </a:p>
        </p:txBody>
      </p:sp>
      <p:sp>
        <p:nvSpPr>
          <p:cNvPr id="32" name="Rectangle 31">
            <a:extLst>
              <a:ext uri="{FF2B5EF4-FFF2-40B4-BE49-F238E27FC236}">
                <a16:creationId xmlns:a16="http://schemas.microsoft.com/office/drawing/2014/main" id="{461AE9D9-E0DE-4B42-9C95-E69CDA38855E}"/>
              </a:ext>
            </a:extLst>
          </p:cNvPr>
          <p:cNvSpPr/>
          <p:nvPr/>
        </p:nvSpPr>
        <p:spPr>
          <a:xfrm>
            <a:off x="4911852" y="2888702"/>
            <a:ext cx="2381250" cy="530352"/>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Chief of Staff</a:t>
            </a:r>
          </a:p>
        </p:txBody>
      </p:sp>
      <p:sp>
        <p:nvSpPr>
          <p:cNvPr id="33" name="Rectangle 32">
            <a:extLst>
              <a:ext uri="{FF2B5EF4-FFF2-40B4-BE49-F238E27FC236}">
                <a16:creationId xmlns:a16="http://schemas.microsoft.com/office/drawing/2014/main" id="{461AE9D9-E0DE-4B42-9C95-E69CDA38855E}"/>
              </a:ext>
            </a:extLst>
          </p:cNvPr>
          <p:cNvSpPr/>
          <p:nvPr/>
        </p:nvSpPr>
        <p:spPr>
          <a:xfrm>
            <a:off x="7513320" y="2888702"/>
            <a:ext cx="1828800" cy="530352"/>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Executive Staff</a:t>
            </a:r>
          </a:p>
        </p:txBody>
      </p:sp>
      <p:sp>
        <p:nvSpPr>
          <p:cNvPr id="34" name="TextBox 60">
            <a:extLst>
              <a:ext uri="{FF2B5EF4-FFF2-40B4-BE49-F238E27FC236}">
                <a16:creationId xmlns:a16="http://schemas.microsoft.com/office/drawing/2014/main" id="{EF670D01-662D-B844-BE87-B51A9C1D5EEF}"/>
              </a:ext>
            </a:extLst>
          </p:cNvPr>
          <p:cNvSpPr txBox="1">
            <a:spLocks noChangeArrowheads="1"/>
          </p:cNvSpPr>
          <p:nvPr/>
        </p:nvSpPr>
        <p:spPr bwMode="auto">
          <a:xfrm>
            <a:off x="9711091" y="3796625"/>
            <a:ext cx="2103120" cy="328803"/>
          </a:xfrm>
          <a:prstGeom prst="rect">
            <a:avLst/>
          </a:prstGeom>
          <a:solidFill>
            <a:srgbClr val="5E3076"/>
          </a:solidFill>
          <a:ln>
            <a:noFill/>
          </a:ln>
          <a:effectLst>
            <a:outerShdw blurRad="50800" dist="38100" dir="2700000" algn="tl" rotWithShape="0">
              <a:prstClr val="black">
                <a:alpha val="40000"/>
              </a:prstClr>
            </a:outerShdw>
          </a:effectLst>
        </p:spPr>
        <p:txBody>
          <a:bodyPr wrap="none" anchor="ctr" anchorCtr="0">
            <a:no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Contracts/Finance/HR</a:t>
            </a:r>
          </a:p>
        </p:txBody>
      </p:sp>
      <p:sp>
        <p:nvSpPr>
          <p:cNvPr id="35" name="Rectangle 34">
            <a:extLst>
              <a:ext uri="{FF2B5EF4-FFF2-40B4-BE49-F238E27FC236}">
                <a16:creationId xmlns:a16="http://schemas.microsoft.com/office/drawing/2014/main" id="{DD2919C2-71F5-2E40-9C05-681282352D20}"/>
              </a:ext>
            </a:extLst>
          </p:cNvPr>
          <p:cNvSpPr/>
          <p:nvPr/>
        </p:nvSpPr>
        <p:spPr>
          <a:xfrm>
            <a:off x="9779671" y="4347469"/>
            <a:ext cx="1965960" cy="533400"/>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000" b="1" dirty="0">
                <a:solidFill>
                  <a:prstClr val="white"/>
                </a:solidFill>
                <a:effectLst>
                  <a:outerShdw blurRad="38100" dist="38100" dir="2700000" algn="tl">
                    <a:srgbClr val="000000">
                      <a:alpha val="43137"/>
                    </a:srgbClr>
                  </a:outerShdw>
                </a:effectLst>
              </a:rPr>
              <a:t>Director</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37" name="Rectangle 36">
            <a:extLst>
              <a:ext uri="{FF2B5EF4-FFF2-40B4-BE49-F238E27FC236}">
                <a16:creationId xmlns:a16="http://schemas.microsoft.com/office/drawing/2014/main" id="{A8FCF0EF-EC32-4D4E-93CD-E7973CFFD983}"/>
              </a:ext>
            </a:extLst>
          </p:cNvPr>
          <p:cNvSpPr/>
          <p:nvPr/>
        </p:nvSpPr>
        <p:spPr>
          <a:xfrm>
            <a:off x="9794748" y="5037478"/>
            <a:ext cx="1965960" cy="786384"/>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Finance</a:t>
            </a:r>
            <a:r>
              <a:rPr kumimoji="0" lang="en-US" sz="20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rPr>
              <a:t> Staff</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39" name="Title 1"/>
          <p:cNvSpPr>
            <a:spLocks noGrp="1"/>
          </p:cNvSpPr>
          <p:nvPr>
            <p:ph type="title"/>
          </p:nvPr>
        </p:nvSpPr>
        <p:spPr>
          <a:xfrm>
            <a:off x="1" y="383721"/>
            <a:ext cx="12191999" cy="640080"/>
          </a:xfrm>
        </p:spPr>
        <p:txBody>
          <a:bodyPr anchor="ctr" anchorCtr="0">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Organizational Structure</a:t>
            </a:r>
            <a:endParaRPr lang="en-US" sz="40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
        <p:nvSpPr>
          <p:cNvPr id="41" name="Rectangle 40"/>
          <p:cNvSpPr/>
          <p:nvPr/>
        </p:nvSpPr>
        <p:spPr>
          <a:xfrm>
            <a:off x="146154" y="3103369"/>
            <a:ext cx="2528350" cy="3290370"/>
          </a:xfrm>
          <a:prstGeom prst="rect">
            <a:avLst/>
          </a:prstGeom>
          <a:noFill/>
          <a:ln>
            <a:noFill/>
          </a:ln>
          <a:effectLst>
            <a:outerShdw blurRad="50800" dist="38100" dir="2700000" algn="tl" rotWithShape="0">
              <a:srgbClr val="111E2F"/>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38100" dist="38100" dir="2700000" algn="tl">
                  <a:srgbClr val="000000">
                    <a:alpha val="43137"/>
                  </a:srgbClr>
                </a:outerShdw>
              </a:effectLst>
            </a:endParaRPr>
          </a:p>
        </p:txBody>
      </p:sp>
      <p:cxnSp>
        <p:nvCxnSpPr>
          <p:cNvPr id="44" name="Straight Connector 43">
            <a:extLst>
              <a:ext uri="{FF2B5EF4-FFF2-40B4-BE49-F238E27FC236}">
                <a16:creationId xmlns:a16="http://schemas.microsoft.com/office/drawing/2014/main" id="{D6BCA0B4-6CA5-AC40-9FCD-316F0FF6817F}"/>
              </a:ext>
            </a:extLst>
          </p:cNvPr>
          <p:cNvCxnSpPr>
            <a:cxnSpLocks/>
          </p:cNvCxnSpPr>
          <p:nvPr/>
        </p:nvCxnSpPr>
        <p:spPr>
          <a:xfrm>
            <a:off x="1414272" y="3628030"/>
            <a:ext cx="0" cy="1802640"/>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5" name="Rectangle 44">
            <a:extLst>
              <a:ext uri="{FF2B5EF4-FFF2-40B4-BE49-F238E27FC236}">
                <a16:creationId xmlns:a16="http://schemas.microsoft.com/office/drawing/2014/main" id="{04014DAC-03EE-D643-88BE-273CF3B4388B}"/>
              </a:ext>
            </a:extLst>
          </p:cNvPr>
          <p:cNvSpPr/>
          <p:nvPr/>
        </p:nvSpPr>
        <p:spPr>
          <a:xfrm>
            <a:off x="427349" y="4347469"/>
            <a:ext cx="1965960" cy="530352"/>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000" b="1" dirty="0">
                <a:solidFill>
                  <a:prstClr val="white"/>
                </a:solidFill>
                <a:effectLst>
                  <a:outerShdw blurRad="38100" dist="38100" dir="2700000" algn="tl">
                    <a:srgbClr val="000000">
                      <a:alpha val="43137"/>
                    </a:srgbClr>
                  </a:outerShdw>
                </a:effectLst>
              </a:rPr>
              <a:t>Vice President</a:t>
            </a:r>
            <a:endPar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ndParaRPr>
          </a:p>
        </p:txBody>
      </p:sp>
      <p:sp>
        <p:nvSpPr>
          <p:cNvPr id="47" name="TextBox 51">
            <a:extLst>
              <a:ext uri="{FF2B5EF4-FFF2-40B4-BE49-F238E27FC236}">
                <a16:creationId xmlns:a16="http://schemas.microsoft.com/office/drawing/2014/main" id="{747A8068-0398-E043-B6F7-240922404B05}"/>
              </a:ext>
            </a:extLst>
          </p:cNvPr>
          <p:cNvSpPr txBox="1">
            <a:spLocks noChangeArrowheads="1"/>
          </p:cNvSpPr>
          <p:nvPr/>
        </p:nvSpPr>
        <p:spPr bwMode="auto">
          <a:xfrm>
            <a:off x="362712" y="3796625"/>
            <a:ext cx="2103120" cy="328803"/>
          </a:xfrm>
          <a:prstGeom prst="rect">
            <a:avLst/>
          </a:prstGeom>
          <a:solidFill>
            <a:srgbClr val="5E3076"/>
          </a:solidFill>
          <a:ln>
            <a:noFill/>
          </a:ln>
          <a:effectLst>
            <a:outerShdw blurRad="50800" dist="38100" dir="2700000" algn="tl" rotWithShape="0">
              <a:prstClr val="black">
                <a:alpha val="40000"/>
              </a:prstClr>
            </a:outerShdw>
          </a:effectLst>
        </p:spPr>
        <p:txBody>
          <a:bodyPr wrap="none" anchor="ctr" anchorCtr="0">
            <a:noAutofit/>
          </a:bodyPr>
          <a:lstStyle>
            <a:lvl1pPr>
              <a:defRPr sz="2400">
                <a:solidFill>
                  <a:schemeClr val="tx1"/>
                </a:solidFill>
                <a:latin typeface="Gill Sans MT" panose="020B0502020104020203" pitchFamily="34" charset="0"/>
                <a:ea typeface="MS PGothic" panose="020B0600070205080204" pitchFamily="34" charset="-128"/>
              </a:defRPr>
            </a:lvl1pPr>
            <a:lvl2pPr marL="742950" indent="-285750">
              <a:defRPr sz="2400">
                <a:solidFill>
                  <a:schemeClr val="tx1"/>
                </a:solidFill>
                <a:latin typeface="Gill Sans MT" panose="020B0502020104020203" pitchFamily="34" charset="0"/>
                <a:ea typeface="MS PGothic" panose="020B0600070205080204" pitchFamily="34" charset="-128"/>
              </a:defRPr>
            </a:lvl2pPr>
            <a:lvl3pPr marL="1143000" indent="-228600">
              <a:defRPr sz="2400">
                <a:solidFill>
                  <a:schemeClr val="tx1"/>
                </a:solidFill>
                <a:latin typeface="Gill Sans MT" panose="020B0502020104020203" pitchFamily="34" charset="0"/>
                <a:ea typeface="MS PGothic" panose="020B0600070205080204" pitchFamily="34" charset="-128"/>
              </a:defRPr>
            </a:lvl3pPr>
            <a:lvl4pPr marL="1600200" indent="-228600">
              <a:defRPr sz="2400">
                <a:solidFill>
                  <a:schemeClr val="tx1"/>
                </a:solidFill>
                <a:latin typeface="Gill Sans MT" panose="020B0502020104020203" pitchFamily="34" charset="0"/>
                <a:ea typeface="MS PGothic" panose="020B0600070205080204" pitchFamily="34" charset="-128"/>
              </a:defRPr>
            </a:lvl4pPr>
            <a:lvl5pPr marL="2057400" indent="-228600">
              <a:defRPr sz="2400">
                <a:solidFill>
                  <a:schemeClr val="tx1"/>
                </a:solidFill>
                <a:latin typeface="Gill Sans MT" panose="020B0502020104020203"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Gill Sans MT" panose="020B0502020104020203" pitchFamily="34" charset="0"/>
                <a:ea typeface="MS PGothic" panose="020B0600070205080204" pitchFamily="34" charset="-128"/>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altLang="en-US"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n-lt"/>
              </a:rPr>
              <a:t>Legislation</a:t>
            </a:r>
          </a:p>
        </p:txBody>
      </p:sp>
      <p:cxnSp>
        <p:nvCxnSpPr>
          <p:cNvPr id="48" name="Straight Connector 47">
            <a:extLst>
              <a:ext uri="{FF2B5EF4-FFF2-40B4-BE49-F238E27FC236}">
                <a16:creationId xmlns:a16="http://schemas.microsoft.com/office/drawing/2014/main" id="{FEC0D67C-50BE-FE4A-9C5D-AA05D08F8655}"/>
              </a:ext>
            </a:extLst>
          </p:cNvPr>
          <p:cNvCxnSpPr>
            <a:cxnSpLocks/>
          </p:cNvCxnSpPr>
          <p:nvPr/>
        </p:nvCxnSpPr>
        <p:spPr>
          <a:xfrm>
            <a:off x="3754633" y="3622106"/>
            <a:ext cx="7004807" cy="0"/>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09F1DDF2-F168-0740-82E4-9D0BEC28BC51}"/>
              </a:ext>
            </a:extLst>
          </p:cNvPr>
          <p:cNvSpPr/>
          <p:nvPr/>
        </p:nvSpPr>
        <p:spPr>
          <a:xfrm>
            <a:off x="436491" y="5037478"/>
            <a:ext cx="1965960" cy="786384"/>
          </a:xfrm>
          <a:prstGeom prst="rect">
            <a:avLst/>
          </a:prstGeom>
          <a:solidFill>
            <a:srgbClr val="4376B8"/>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anchor="ctr" anchorCtr="0">
            <a:no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Legislative Staff</a:t>
            </a:r>
          </a:p>
        </p:txBody>
      </p:sp>
      <p:cxnSp>
        <p:nvCxnSpPr>
          <p:cNvPr id="36" name="Straight Connector 35">
            <a:extLst>
              <a:ext uri="{FF2B5EF4-FFF2-40B4-BE49-F238E27FC236}">
                <a16:creationId xmlns:a16="http://schemas.microsoft.com/office/drawing/2014/main" id="{024759F8-6B5D-4E35-9FBC-E51ED0BE1DCD}"/>
              </a:ext>
            </a:extLst>
          </p:cNvPr>
          <p:cNvCxnSpPr>
            <a:cxnSpLocks/>
            <a:endCxn id="26" idx="1"/>
          </p:cNvCxnSpPr>
          <p:nvPr/>
        </p:nvCxnSpPr>
        <p:spPr>
          <a:xfrm flipV="1">
            <a:off x="1410329" y="2448270"/>
            <a:ext cx="3496951" cy="1175746"/>
          </a:xfrm>
          <a:prstGeom prst="line">
            <a:avLst/>
          </a:prstGeom>
          <a:ln w="31750">
            <a:solidFill>
              <a:srgbClr val="947609"/>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16588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415637" y="1828800"/>
            <a:ext cx="3528402" cy="2909455"/>
          </a:xfrm>
        </p:spPr>
        <p:txBody>
          <a:bodyPr>
            <a:normAutofit/>
          </a:bodyPr>
          <a:lstStyle/>
          <a:p>
            <a:pPr algn="ctr"/>
            <a:r>
              <a:rPr lang="en-US" b="1" dirty="0">
                <a:solidFill>
                  <a:schemeClr val="bg1"/>
                </a:solidFill>
                <a:latin typeface="Trebuchet MS" panose="020B0603020202020204" pitchFamily="34" charset="0"/>
              </a:rPr>
              <a:t>Participation &amp; Engagement</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5164" y="2244719"/>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sz="4400" dirty="0">
                <a:solidFill>
                  <a:schemeClr val="bg1"/>
                </a:solidFill>
                <a:latin typeface="Trebuchet MS" panose="020B0603020202020204" pitchFamily="34" charset="0"/>
              </a:rPr>
              <a:t>Getting Involved</a:t>
            </a:r>
          </a:p>
          <a:p>
            <a:pPr marL="457200" indent="-274320">
              <a:lnSpc>
                <a:spcPct val="90000"/>
              </a:lnSpc>
              <a:buSzPct val="100000"/>
              <a:buFont typeface="Arial" panose="020B0604020202020204" pitchFamily="34" charset="0"/>
              <a:buChar char="•"/>
              <a:tabLst>
                <a:tab pos="228600" algn="l"/>
              </a:tabLst>
            </a:pPr>
            <a:r>
              <a:rPr lang="en-US" sz="4400" dirty="0">
                <a:solidFill>
                  <a:schemeClr val="bg1"/>
                </a:solidFill>
                <a:latin typeface="Trebuchet MS" panose="020B0603020202020204" pitchFamily="34" charset="0"/>
              </a:rPr>
              <a:t>Serving</a:t>
            </a:r>
          </a:p>
          <a:p>
            <a:pPr marL="182880" indent="0">
              <a:lnSpc>
                <a:spcPct val="90000"/>
              </a:lnSpc>
              <a:buSzPct val="100000"/>
              <a:buNone/>
              <a:tabLst>
                <a:tab pos="228600" algn="l"/>
              </a:tabLst>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8575568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Participate – Make a Difference</a:t>
            </a:r>
          </a:p>
        </p:txBody>
      </p:sp>
      <p:sp>
        <p:nvSpPr>
          <p:cNvPr id="6" name="TextBox 5">
            <a:extLst>
              <a:ext uri="{FF2B5EF4-FFF2-40B4-BE49-F238E27FC236}">
                <a16:creationId xmlns:a16="http://schemas.microsoft.com/office/drawing/2014/main" id="{475F7F71-4D8A-4512-A71F-532F2E7D95B5}"/>
              </a:ext>
            </a:extLst>
          </p:cNvPr>
          <p:cNvSpPr txBox="1"/>
          <p:nvPr/>
        </p:nvSpPr>
        <p:spPr>
          <a:xfrm>
            <a:off x="1163619" y="1712745"/>
            <a:ext cx="9873605" cy="4442242"/>
          </a:xfrm>
          <a:prstGeom prst="rect">
            <a:avLst/>
          </a:prstGeom>
          <a:noFill/>
        </p:spPr>
        <p:txBody>
          <a:bodyPr wrap="square" rtlCol="0" anchor="t">
            <a:spAutoFit/>
          </a:bodyPr>
          <a:lstStyle/>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Calibri" panose="020F0502020204030204"/>
              </a:rPr>
              <a:t>Write to Congress</a:t>
            </a:r>
            <a:endParaRPr lang="en-US" dirty="0">
              <a:solidFill>
                <a:schemeClr val="bg1"/>
              </a:solidFill>
              <a:latin typeface="Trebuchet MS"/>
              <a:cs typeface="Calibri" panose="020F0502020204030204"/>
            </a:endParaRPr>
          </a:p>
          <a:p>
            <a:pPr lvl="2" indent="-274320">
              <a:spcAft>
                <a:spcPts val="20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NGAUS provides a tool to write directly to your representative about issues | </a:t>
            </a:r>
            <a:r>
              <a:rPr lang="en-US" sz="2400" dirty="0">
                <a:solidFill>
                  <a:schemeClr val="bg1"/>
                </a:solidFill>
                <a:latin typeface="Trebuchet MS"/>
                <a:ea typeface="+mn-lt"/>
                <a:cs typeface="+mn-lt"/>
                <a:hlinkClick r:id="rId4">
                  <a:extLst>
                    <a:ext uri="{A12FA001-AC4F-418D-AE19-62706E023703}">
                      <ahyp:hlinkClr xmlns:ahyp="http://schemas.microsoft.com/office/drawing/2018/hyperlinkcolor" val="tx"/>
                    </a:ext>
                  </a:extLst>
                </a:hlinkClick>
              </a:rPr>
              <a:t>www.ngaus.org/legislation/write-congress</a:t>
            </a:r>
            <a:endParaRPr lang="en-US" sz="2400" dirty="0">
              <a:solidFill>
                <a:schemeClr val="bg1"/>
              </a:solidFill>
              <a:latin typeface="Trebuchet MS"/>
              <a:ea typeface="+mn-lt"/>
              <a:cs typeface="+mn-lt"/>
            </a:endParaRP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Begin learning about issues that have been taken to representatives at the state and national levels</a:t>
            </a: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Work with your state association to develop resolutions</a:t>
            </a:r>
          </a:p>
          <a:p>
            <a:pPr lvl="1" indent="-274320">
              <a:spcAft>
                <a:spcPts val="2000"/>
              </a:spcAft>
              <a:buSzPct val="125000"/>
              <a:buFont typeface="Arial,Sans-Serif" panose="020B0604020202020204" pitchFamily="34" charset="0"/>
              <a:buChar char="•"/>
              <a:tabLst>
                <a:tab pos="228600" algn="l"/>
              </a:tabLst>
              <a:defRPr/>
            </a:pPr>
            <a:r>
              <a:rPr lang="en-US" sz="2800" dirty="0">
                <a:solidFill>
                  <a:schemeClr val="bg1"/>
                </a:solidFill>
                <a:latin typeface="Trebuchet MS"/>
                <a:ea typeface="Verdana"/>
                <a:cs typeface="+mn-lt"/>
              </a:rPr>
              <a:t>Create a white paper or use a NGAUS white paper and begin making connections with representatives</a:t>
            </a:r>
          </a:p>
        </p:txBody>
      </p:sp>
    </p:spTree>
    <p:extLst>
      <p:ext uri="{BB962C8B-B14F-4D97-AF65-F5344CB8AC3E}">
        <p14:creationId xmlns:p14="http://schemas.microsoft.com/office/powerpoint/2010/main" val="889545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Learn and Teach</a:t>
            </a:r>
          </a:p>
        </p:txBody>
      </p:sp>
      <p:sp>
        <p:nvSpPr>
          <p:cNvPr id="3" name="TextBox 2">
            <a:extLst>
              <a:ext uri="{FF2B5EF4-FFF2-40B4-BE49-F238E27FC236}">
                <a16:creationId xmlns:a16="http://schemas.microsoft.com/office/drawing/2014/main" id="{8A454333-57D9-4060-B54D-36C7C0A41072}"/>
              </a:ext>
            </a:extLst>
          </p:cNvPr>
          <p:cNvSpPr txBox="1"/>
          <p:nvPr/>
        </p:nvSpPr>
        <p:spPr>
          <a:xfrm>
            <a:off x="3249572" y="1555838"/>
            <a:ext cx="8294728" cy="4914166"/>
          </a:xfrm>
          <a:prstGeom prst="rect">
            <a:avLst/>
          </a:prstGeom>
          <a:noFill/>
        </p:spPr>
        <p:txBody>
          <a:bodyPr wrap="square" rtlCol="0" anchor="t">
            <a:spAutoFit/>
          </a:bodyPr>
          <a:lstStyle/>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Attend the officer professional development at the NGAUS General Conference &amp; Exhibition</a:t>
            </a:r>
            <a:endParaRPr lang="en-US" dirty="0">
              <a:solidFill>
                <a:schemeClr val="bg1"/>
              </a:solidFill>
            </a:endParaRP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Develop and expand membership at your state association</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Recognize a fellow Guardsman for a NGAUS Award</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Inform other Guardsmen about what NGAUS and National Guard State Associations do for them</a:t>
            </a:r>
          </a:p>
          <a:p>
            <a:pPr marL="285750" indent="-285750">
              <a:spcAft>
                <a:spcPts val="1000"/>
              </a:spcAft>
              <a:buFont typeface="Arial" panose="020B0604020202020204" pitchFamily="34" charset="0"/>
              <a:buChar char="•"/>
            </a:pPr>
            <a:r>
              <a:rPr lang="en-US" sz="2800" dirty="0">
                <a:solidFill>
                  <a:schemeClr val="bg1"/>
                </a:solidFill>
                <a:latin typeface="Trebuchet MS"/>
                <a:cs typeface="Calibri"/>
              </a:rPr>
              <a:t>NGAUS provides membership informational tools to help with educating others</a:t>
            </a:r>
          </a:p>
        </p:txBody>
      </p:sp>
      <p:pic>
        <p:nvPicPr>
          <p:cNvPr id="5" name="Picture 4">
            <a:extLst>
              <a:ext uri="{FF2B5EF4-FFF2-40B4-BE49-F238E27FC236}">
                <a16:creationId xmlns:a16="http://schemas.microsoft.com/office/drawing/2014/main" id="{503A5980-F641-4F45-809A-1A688F0DE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431" y="1697640"/>
            <a:ext cx="1474729" cy="4315627"/>
          </a:xfrm>
          <a:prstGeom prst="rect">
            <a:avLst/>
          </a:prstGeom>
        </p:spPr>
      </p:pic>
      <p:pic>
        <p:nvPicPr>
          <p:cNvPr id="9" name="Picture 8">
            <a:extLst>
              <a:ext uri="{FF2B5EF4-FFF2-40B4-BE49-F238E27FC236}">
                <a16:creationId xmlns:a16="http://schemas.microsoft.com/office/drawing/2014/main" id="{21DDB221-A970-4B74-A50F-654C7EEC855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7465"/>
          <a:stretch/>
        </p:blipFill>
        <p:spPr>
          <a:xfrm>
            <a:off x="1366024" y="2012307"/>
            <a:ext cx="1655201" cy="3929973"/>
          </a:xfrm>
          <a:prstGeom prst="rect">
            <a:avLst/>
          </a:prstGeom>
        </p:spPr>
      </p:pic>
    </p:spTree>
    <p:extLst>
      <p:ext uri="{BB962C8B-B14F-4D97-AF65-F5344CB8AC3E}">
        <p14:creationId xmlns:p14="http://schemas.microsoft.com/office/powerpoint/2010/main" val="12712349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Learn and Teach</a:t>
            </a:r>
          </a:p>
        </p:txBody>
      </p:sp>
      <p:pic>
        <p:nvPicPr>
          <p:cNvPr id="4" name="Picture 4" descr="A screenshot of a computer&#10;&#10;Description automatically generated">
            <a:extLst>
              <a:ext uri="{FF2B5EF4-FFF2-40B4-BE49-F238E27FC236}">
                <a16:creationId xmlns:a16="http://schemas.microsoft.com/office/drawing/2014/main" id="{1FCDDBEA-700A-4BCD-9D2E-BCD7DF56B8FE}"/>
              </a:ext>
            </a:extLst>
          </p:cNvPr>
          <p:cNvPicPr>
            <a:picLocks noChangeAspect="1"/>
          </p:cNvPicPr>
          <p:nvPr/>
        </p:nvPicPr>
        <p:blipFill>
          <a:blip r:embed="rId4"/>
          <a:stretch>
            <a:fillRect/>
          </a:stretch>
        </p:blipFill>
        <p:spPr>
          <a:xfrm>
            <a:off x="254758" y="1517450"/>
            <a:ext cx="2743200" cy="3430849"/>
          </a:xfrm>
          <a:prstGeom prst="rect">
            <a:avLst/>
          </a:prstGeom>
          <a:ln>
            <a:solidFill>
              <a:schemeClr val="tx1">
                <a:lumMod val="65000"/>
                <a:lumOff val="35000"/>
              </a:schemeClr>
            </a:solidFill>
          </a:ln>
        </p:spPr>
      </p:pic>
      <p:pic>
        <p:nvPicPr>
          <p:cNvPr id="7" name="Picture 5" descr="A screenshot of a social media post&#10;&#10;Description automatically generated">
            <a:extLst>
              <a:ext uri="{FF2B5EF4-FFF2-40B4-BE49-F238E27FC236}">
                <a16:creationId xmlns:a16="http://schemas.microsoft.com/office/drawing/2014/main" id="{0D6D5F8D-1C29-4FDC-9CA1-16FCF2F03E5E}"/>
              </a:ext>
            </a:extLst>
          </p:cNvPr>
          <p:cNvPicPr>
            <a:picLocks noChangeAspect="1"/>
          </p:cNvPicPr>
          <p:nvPr/>
        </p:nvPicPr>
        <p:blipFill>
          <a:blip r:embed="rId5"/>
          <a:stretch>
            <a:fillRect/>
          </a:stretch>
        </p:blipFill>
        <p:spPr>
          <a:xfrm>
            <a:off x="3223146" y="1517450"/>
            <a:ext cx="2743200" cy="3435479"/>
          </a:xfrm>
          <a:prstGeom prst="rect">
            <a:avLst/>
          </a:prstGeom>
          <a:ln>
            <a:solidFill>
              <a:schemeClr val="tx1">
                <a:lumMod val="65000"/>
                <a:lumOff val="35000"/>
              </a:schemeClr>
            </a:solidFill>
          </a:ln>
        </p:spPr>
      </p:pic>
      <p:pic>
        <p:nvPicPr>
          <p:cNvPr id="11" name="Picture 6" descr="A screenshot of a cell phone&#10;&#10;Description automatically generated">
            <a:extLst>
              <a:ext uri="{FF2B5EF4-FFF2-40B4-BE49-F238E27FC236}">
                <a16:creationId xmlns:a16="http://schemas.microsoft.com/office/drawing/2014/main" id="{114D4021-064E-4D84-A5EC-5C6A6E2D32E8}"/>
              </a:ext>
            </a:extLst>
          </p:cNvPr>
          <p:cNvPicPr>
            <a:picLocks noChangeAspect="1"/>
          </p:cNvPicPr>
          <p:nvPr/>
        </p:nvPicPr>
        <p:blipFill>
          <a:blip r:embed="rId6"/>
          <a:stretch>
            <a:fillRect/>
          </a:stretch>
        </p:blipFill>
        <p:spPr>
          <a:xfrm>
            <a:off x="6180161" y="1517450"/>
            <a:ext cx="2743200" cy="3430849"/>
          </a:xfrm>
          <a:prstGeom prst="rect">
            <a:avLst/>
          </a:prstGeom>
          <a:ln>
            <a:solidFill>
              <a:schemeClr val="tx1">
                <a:lumMod val="65000"/>
                <a:lumOff val="35000"/>
              </a:schemeClr>
            </a:solidFill>
          </a:ln>
        </p:spPr>
      </p:pic>
      <p:pic>
        <p:nvPicPr>
          <p:cNvPr id="13" name="Picture 7" descr="A screenshot of a social media post&#10;&#10;Description automatically generated">
            <a:extLst>
              <a:ext uri="{FF2B5EF4-FFF2-40B4-BE49-F238E27FC236}">
                <a16:creationId xmlns:a16="http://schemas.microsoft.com/office/drawing/2014/main" id="{705E10FF-6A54-4392-984E-7D10E96BE073}"/>
              </a:ext>
            </a:extLst>
          </p:cNvPr>
          <p:cNvPicPr>
            <a:picLocks noChangeAspect="1"/>
          </p:cNvPicPr>
          <p:nvPr/>
        </p:nvPicPr>
        <p:blipFill>
          <a:blip r:embed="rId7"/>
          <a:stretch>
            <a:fillRect/>
          </a:stretch>
        </p:blipFill>
        <p:spPr>
          <a:xfrm>
            <a:off x="9137176" y="1517450"/>
            <a:ext cx="2743200" cy="3436414"/>
          </a:xfrm>
          <a:prstGeom prst="rect">
            <a:avLst/>
          </a:prstGeom>
          <a:ln>
            <a:solidFill>
              <a:schemeClr val="tx1">
                <a:lumMod val="65000"/>
                <a:lumOff val="35000"/>
              </a:schemeClr>
            </a:solidFill>
          </a:ln>
        </p:spPr>
      </p:pic>
      <p:sp>
        <p:nvSpPr>
          <p:cNvPr id="15" name="TextBox 14">
            <a:extLst>
              <a:ext uri="{FF2B5EF4-FFF2-40B4-BE49-F238E27FC236}">
                <a16:creationId xmlns:a16="http://schemas.microsoft.com/office/drawing/2014/main" id="{4C514276-CD73-481A-AA16-D5B43B8BDA1E}"/>
              </a:ext>
            </a:extLst>
          </p:cNvPr>
          <p:cNvSpPr txBox="1"/>
          <p:nvPr/>
        </p:nvSpPr>
        <p:spPr>
          <a:xfrm>
            <a:off x="283782" y="5237237"/>
            <a:ext cx="11636429" cy="830997"/>
          </a:xfrm>
          <a:prstGeom prst="rect">
            <a:avLst/>
          </a:prstGeom>
          <a:noFill/>
        </p:spPr>
        <p:txBody>
          <a:bodyPr wrap="square" rtlCol="0" anchor="t">
            <a:spAutoFit/>
          </a:bodyPr>
          <a:lstStyle/>
          <a:p>
            <a:pPr>
              <a:spcAft>
                <a:spcPts val="1200"/>
              </a:spcAft>
            </a:pPr>
            <a:r>
              <a:rPr lang="en-US" sz="2400" dirty="0">
                <a:solidFill>
                  <a:schemeClr val="bg1"/>
                </a:solidFill>
                <a:latin typeface="Trebuchet MS"/>
                <a:cs typeface="Calibri"/>
              </a:rPr>
              <a:t>The NGAUS (</a:t>
            </a:r>
            <a:r>
              <a:rPr lang="en-US" sz="2400" dirty="0">
                <a:solidFill>
                  <a:schemeClr val="bg1"/>
                </a:solidFill>
                <a:latin typeface="Trebuchet MS"/>
                <a:cs typeface="Calibri"/>
                <a:hlinkClick r:id="rId8">
                  <a:extLst>
                    <a:ext uri="{A12FA001-AC4F-418D-AE19-62706E023703}">
                      <ahyp:hlinkClr xmlns:ahyp="http://schemas.microsoft.com/office/drawing/2018/hyperlinkcolor" val="tx"/>
                    </a:ext>
                  </a:extLst>
                </a:hlinkClick>
              </a:rPr>
              <a:t>www.ngaus.org</a:t>
            </a:r>
            <a:r>
              <a:rPr lang="en-US" sz="2400" dirty="0">
                <a:solidFill>
                  <a:schemeClr val="bg1"/>
                </a:solidFill>
                <a:latin typeface="Trebuchet MS"/>
                <a:cs typeface="Calibri"/>
              </a:rPr>
              <a:t>) website is your tool to learn about the issues NGAUS is taking to the Hill and what is happening within the Guard all over the 54</a:t>
            </a:r>
          </a:p>
        </p:txBody>
      </p:sp>
    </p:spTree>
    <p:extLst>
      <p:ext uri="{BB962C8B-B14F-4D97-AF65-F5344CB8AC3E}">
        <p14:creationId xmlns:p14="http://schemas.microsoft.com/office/powerpoint/2010/main" val="3031881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Time to Serve</a:t>
            </a:r>
          </a:p>
        </p:txBody>
      </p:sp>
      <p:sp>
        <p:nvSpPr>
          <p:cNvPr id="6" name="Rectangle 5">
            <a:extLst>
              <a:ext uri="{FF2B5EF4-FFF2-40B4-BE49-F238E27FC236}">
                <a16:creationId xmlns:a16="http://schemas.microsoft.com/office/drawing/2014/main" id="{F2807D3A-CFB2-4D8F-BC67-E47B79939D7E}"/>
              </a:ext>
            </a:extLst>
          </p:cNvPr>
          <p:cNvSpPr/>
          <p:nvPr/>
        </p:nvSpPr>
        <p:spPr>
          <a:xfrm>
            <a:off x="6248401" y="1775608"/>
            <a:ext cx="5310887" cy="4056969"/>
          </a:xfrm>
          <a:prstGeom prst="rect">
            <a:avLst/>
          </a:prstGeom>
          <a:ln>
            <a:noFill/>
            <a:prstDash val="sysDot"/>
          </a:ln>
        </p:spPr>
        <p:txBody>
          <a:bodyPr wrap="square" anchor="t">
            <a:noAutofit/>
          </a:bodyPr>
          <a:lstStyle/>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a committee at the state or national level</a:t>
            </a:r>
            <a:endParaRPr lang="en-US" sz="2400" dirty="0">
              <a:solidFill>
                <a:schemeClr val="bg1"/>
              </a:solidFill>
              <a:cs typeface="Calibri" panose="020F0502020204030204"/>
            </a:endParaRP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the Board of Directors at the state or national level</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Serve on a task force at the state or national level</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Start a committee your state does not currently have</a:t>
            </a:r>
          </a:p>
          <a:p>
            <a:pPr lvl="1" indent="-274320">
              <a:spcAft>
                <a:spcPts val="600"/>
              </a:spcAft>
              <a:buSzPct val="125000"/>
              <a:buFont typeface="Arial,Sans-Serif" panose="020B0604020202020204" pitchFamily="34" charset="0"/>
              <a:buChar char="•"/>
              <a:tabLst>
                <a:tab pos="228600" algn="l"/>
              </a:tabLst>
              <a:defRPr/>
            </a:pPr>
            <a:r>
              <a:rPr lang="en-US" sz="2400" dirty="0">
                <a:solidFill>
                  <a:schemeClr val="bg1"/>
                </a:solidFill>
                <a:latin typeface="Trebuchet MS"/>
                <a:ea typeface="Verdana"/>
                <a:cs typeface="Calibri" panose="020F0502020204030204"/>
              </a:rPr>
              <a:t>Create a community through social media</a:t>
            </a:r>
          </a:p>
        </p:txBody>
      </p:sp>
      <p:pic>
        <p:nvPicPr>
          <p:cNvPr id="13" name="Picture 12" descr="A group of people standing around a plane&#10;&#10;Description automatically generated">
            <a:extLst>
              <a:ext uri="{FF2B5EF4-FFF2-40B4-BE49-F238E27FC236}">
                <a16:creationId xmlns:a16="http://schemas.microsoft.com/office/drawing/2014/main" id="{FE929119-1252-4391-AFBA-8D7D75016133}"/>
              </a:ext>
            </a:extLst>
          </p:cNvPr>
          <p:cNvPicPr>
            <a:picLocks noChangeAspect="1"/>
          </p:cNvPicPr>
          <p:nvPr/>
        </p:nvPicPr>
        <p:blipFill rotWithShape="1">
          <a:blip r:embed="rId4">
            <a:extLst>
              <a:ext uri="{28A0092B-C50C-407E-A947-70E740481C1C}">
                <a14:useLocalDpi xmlns:a14="http://schemas.microsoft.com/office/drawing/2010/main" val="0"/>
              </a:ext>
            </a:extLst>
          </a:blip>
          <a:srcRect r="17356"/>
          <a:stretch/>
        </p:blipFill>
        <p:spPr>
          <a:xfrm>
            <a:off x="408437" y="1575376"/>
            <a:ext cx="5535164" cy="4457434"/>
          </a:xfrm>
          <a:prstGeom prst="rect">
            <a:avLst/>
          </a:prstGeom>
        </p:spPr>
      </p:pic>
      <p:pic>
        <p:nvPicPr>
          <p:cNvPr id="5" name="Picture 4" descr="A group of people standing in front of a crowd&#10;&#10;Description automatically generated">
            <a:extLst>
              <a:ext uri="{FF2B5EF4-FFF2-40B4-BE49-F238E27FC236}">
                <a16:creationId xmlns:a16="http://schemas.microsoft.com/office/drawing/2014/main" id="{120EFFD5-6832-4FD2-AB12-17837D52748D}"/>
              </a:ext>
            </a:extLst>
          </p:cNvPr>
          <p:cNvPicPr>
            <a:picLocks noChangeAspect="1"/>
          </p:cNvPicPr>
          <p:nvPr/>
        </p:nvPicPr>
        <p:blipFill rotWithShape="1">
          <a:blip r:embed="rId5">
            <a:extLst>
              <a:ext uri="{28A0092B-C50C-407E-A947-70E740481C1C}">
                <a14:useLocalDpi xmlns:a14="http://schemas.microsoft.com/office/drawing/2010/main" val="0"/>
              </a:ext>
            </a:extLst>
          </a:blip>
          <a:srcRect l="31265" t="43162" r="21868"/>
          <a:stretch/>
        </p:blipFill>
        <p:spPr>
          <a:xfrm>
            <a:off x="408437" y="1575376"/>
            <a:ext cx="5535164" cy="4475197"/>
          </a:xfrm>
          <a:prstGeom prst="rect">
            <a:avLst/>
          </a:prstGeom>
        </p:spPr>
      </p:pic>
    </p:spTree>
    <p:extLst>
      <p:ext uri="{BB962C8B-B14F-4D97-AF65-F5344CB8AC3E}">
        <p14:creationId xmlns:p14="http://schemas.microsoft.com/office/powerpoint/2010/main" val="3586342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Brig. Gen. Maria Kelly (Ret.)</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Maria.Kelly@ngaus.org</a:t>
            </a:r>
          </a:p>
        </p:txBody>
      </p:sp>
    </p:spTree>
    <p:extLst>
      <p:ext uri="{BB962C8B-B14F-4D97-AF65-F5344CB8AC3E}">
        <p14:creationId xmlns:p14="http://schemas.microsoft.com/office/powerpoint/2010/main" val="34183458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53883"/>
            <a:ext cx="12192000" cy="750234"/>
          </a:xfrm>
          <a:noFill/>
        </p:spPr>
        <p:txBody>
          <a:bodyPr>
            <a:noAutofit/>
          </a:bodyPr>
          <a:lstStyle/>
          <a:p>
            <a:pPr algn="ctr"/>
            <a:r>
              <a:rPr lang="en-US" sz="6000" b="1" dirty="0">
                <a:solidFill>
                  <a:schemeClr val="bg1"/>
                </a:solidFill>
                <a:effectLst>
                  <a:outerShdw blurRad="38100" dist="38100" dir="2700000" algn="tl">
                    <a:srgbClr val="000000">
                      <a:alpha val="43137"/>
                    </a:srgbClr>
                  </a:outerShdw>
                </a:effectLst>
                <a:latin typeface="+mn-lt"/>
                <a:cs typeface="Arial" panose="020B0604020202020204" pitchFamily="34" charset="0"/>
              </a:rPr>
              <a:t>Break</a:t>
            </a:r>
          </a:p>
        </p:txBody>
      </p:sp>
    </p:spTree>
    <p:extLst>
      <p:ext uri="{BB962C8B-B14F-4D97-AF65-F5344CB8AC3E}">
        <p14:creationId xmlns:p14="http://schemas.microsoft.com/office/powerpoint/2010/main" val="1228363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400" b="1" dirty="0">
                <a:solidFill>
                  <a:schemeClr val="bg1"/>
                </a:solidFill>
                <a:latin typeface="Trebuchet MS" panose="020B0603020202020204" pitchFamily="34" charset="0"/>
              </a:rPr>
              <a:t>Membership Marketing</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1"/>
            <a:ext cx="4619567" cy="1566746"/>
          </a:xfrm>
        </p:spPr>
        <p:txBody>
          <a:bodyPr/>
          <a:lstStyle/>
          <a:p>
            <a:pPr algn="l"/>
            <a:r>
              <a:rPr lang="en-US" sz="2800" dirty="0">
                <a:solidFill>
                  <a:schemeClr val="bg1"/>
                </a:solidFill>
              </a:rPr>
              <a:t>Cheyenne Arnold</a:t>
            </a:r>
            <a:endParaRPr lang="en-US" sz="2000" dirty="0">
              <a:solidFill>
                <a:schemeClr val="bg1"/>
              </a:solidFill>
            </a:endParaRPr>
          </a:p>
          <a:p>
            <a:pPr algn="l"/>
            <a:r>
              <a:rPr lang="en-US" sz="2000" dirty="0">
                <a:solidFill>
                  <a:schemeClr val="bg1"/>
                </a:solidFill>
              </a:rPr>
              <a:t>Membership &amp; Marketing Manager</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179668571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Agenda</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9618" y="2084832"/>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Recruiting Marketing</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New Member Marketing</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Renewal Marketing</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State Resources</a:t>
            </a:r>
          </a:p>
        </p:txBody>
      </p:sp>
    </p:spTree>
    <p:extLst>
      <p:ext uri="{BB962C8B-B14F-4D97-AF65-F5344CB8AC3E}">
        <p14:creationId xmlns:p14="http://schemas.microsoft.com/office/powerpoint/2010/main" val="12419474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Recruiting Marketing</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4973505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tle 1"/>
          <p:cNvSpPr>
            <a:spLocks noGrp="1"/>
          </p:cNvSpPr>
          <p:nvPr>
            <p:ph type="title"/>
          </p:nvPr>
        </p:nvSpPr>
        <p:spPr>
          <a:xfrm>
            <a:off x="2" y="384254"/>
            <a:ext cx="12192000"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Legislative Team</a:t>
            </a:r>
          </a:p>
        </p:txBody>
      </p:sp>
      <p:pic>
        <p:nvPicPr>
          <p:cNvPr id="19" name="Picture 18">
            <a:extLst>
              <a:ext uri="{FF2B5EF4-FFF2-40B4-BE49-F238E27FC236}">
                <a16:creationId xmlns:a16="http://schemas.microsoft.com/office/drawing/2014/main" id="{47885B21-07DB-4608-BB98-6AAC3178D3D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278" b="14722"/>
          <a:stretch/>
        </p:blipFill>
        <p:spPr>
          <a:xfrm>
            <a:off x="2014487" y="3720449"/>
            <a:ext cx="1600200" cy="1600200"/>
          </a:xfrm>
          <a:prstGeom prst="rect">
            <a:avLst/>
          </a:prstGeom>
          <a:effectLst>
            <a:outerShdw blurRad="54991" dist="17780" dir="5400000" algn="tl" rotWithShape="0">
              <a:prstClr val="black">
                <a:alpha val="40000"/>
              </a:prstClr>
            </a:outerShdw>
          </a:effectLst>
          <a:scene3d>
            <a:camera prst="orthographicFront"/>
            <a:lightRig rig="twoPt" dir="t">
              <a:rot lat="0" lon="0" rev="7200000"/>
            </a:lightRig>
          </a:scene3d>
          <a:sp3d>
            <a:bevelT w="25400" h="19050"/>
            <a:contourClr>
              <a:schemeClr val="bg1"/>
            </a:contourClr>
          </a:sp3d>
        </p:spPr>
      </p:pic>
      <p:sp>
        <p:nvSpPr>
          <p:cNvPr id="22" name="Content Placeholder 2">
            <a:extLst>
              <a:ext uri="{FF2B5EF4-FFF2-40B4-BE49-F238E27FC236}">
                <a16:creationId xmlns:a16="http://schemas.microsoft.com/office/drawing/2014/main" id="{662890F9-4268-472F-9C8D-DFB8B972E1EF}"/>
              </a:ext>
            </a:extLst>
          </p:cNvPr>
          <p:cNvSpPr>
            <a:spLocks noGrp="1"/>
          </p:cNvSpPr>
          <p:nvPr>
            <p:ph idx="1"/>
          </p:nvPr>
        </p:nvSpPr>
        <p:spPr>
          <a:xfrm>
            <a:off x="1510853" y="2923340"/>
            <a:ext cx="2606040" cy="804672"/>
          </a:xfrm>
        </p:spPr>
        <p:txBody>
          <a:bodyPr tIns="45720" bIns="45720" anchor="t" anchorCtr="1">
            <a:noAutofit/>
          </a:bodyPr>
          <a:lstStyle/>
          <a:p>
            <a:pPr marL="0" indent="0" algn="ctr">
              <a:lnSpc>
                <a:spcPct val="100000"/>
              </a:lnSpc>
              <a:spcBef>
                <a:spcPts val="0"/>
              </a:spcBef>
              <a:buNone/>
            </a:pPr>
            <a:r>
              <a:rPr lang="da-DK" sz="1800" b="1"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BG (Ret) Roy Robinson</a:t>
            </a:r>
          </a:p>
          <a:p>
            <a:pPr marL="0" indent="0" algn="ctr">
              <a:lnSpc>
                <a:spcPct val="100000"/>
              </a:lnSpc>
              <a:spcBef>
                <a:spcPts val="0"/>
              </a:spcBef>
              <a:buNone/>
            </a:pPr>
            <a:r>
              <a:rPr lang="en-US" sz="1600"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NGAUS President</a:t>
            </a:r>
            <a:endParaRPr lang="da-DK" sz="1600"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endParaRPr>
          </a:p>
        </p:txBody>
      </p:sp>
      <p:sp>
        <p:nvSpPr>
          <p:cNvPr id="24" name="Content Placeholder 2">
            <a:extLst>
              <a:ext uri="{FF2B5EF4-FFF2-40B4-BE49-F238E27FC236}">
                <a16:creationId xmlns:a16="http://schemas.microsoft.com/office/drawing/2014/main" id="{2A49340C-925F-4A7E-984A-6091B94E17C5}"/>
              </a:ext>
            </a:extLst>
          </p:cNvPr>
          <p:cNvSpPr txBox="1">
            <a:spLocks/>
          </p:cNvSpPr>
          <p:nvPr/>
        </p:nvSpPr>
        <p:spPr>
          <a:xfrm>
            <a:off x="4632429" y="2923340"/>
            <a:ext cx="2606040" cy="808169"/>
          </a:xfrm>
          <a:prstGeom prst="rect">
            <a:avLst/>
          </a:prstGeom>
        </p:spPr>
        <p:txBody>
          <a:bodyPr lIns="68580" tIns="45720" rIns="68580" bIns="45720" anchor="t" anchorCtr="1"/>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COL (Ret) Mike Hadley</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Vice President, Government Affairs</a:t>
            </a:r>
          </a:p>
        </p:txBody>
      </p:sp>
      <p:pic>
        <p:nvPicPr>
          <p:cNvPr id="25" name="Picture 24">
            <a:extLst>
              <a:ext uri="{FF2B5EF4-FFF2-40B4-BE49-F238E27FC236}">
                <a16:creationId xmlns:a16="http://schemas.microsoft.com/office/drawing/2014/main" id="{05960A2B-6482-464F-818B-3975E74DC01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41" b="15086"/>
          <a:stretch/>
        </p:blipFill>
        <p:spPr>
          <a:xfrm>
            <a:off x="8331833" y="3742234"/>
            <a:ext cx="1596759" cy="160020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25">
            <a:extLst>
              <a:ext uri="{FF2B5EF4-FFF2-40B4-BE49-F238E27FC236}">
                <a16:creationId xmlns:a16="http://schemas.microsoft.com/office/drawing/2014/main" id="{EDAE2D95-8C01-40A8-B679-7DB0CD76046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9568"/>
          <a:stretch/>
        </p:blipFill>
        <p:spPr>
          <a:xfrm>
            <a:off x="2013773" y="1304852"/>
            <a:ext cx="1600200" cy="160020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a:extLst>
              <a:ext uri="{FF2B5EF4-FFF2-40B4-BE49-F238E27FC236}">
                <a16:creationId xmlns:a16="http://schemas.microsoft.com/office/drawing/2014/main" id="{06F4E9C7-DB5F-4B9C-827C-107BBC1DD9D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219" b="12608"/>
          <a:stretch/>
        </p:blipFill>
        <p:spPr>
          <a:xfrm>
            <a:off x="5137069" y="1304852"/>
            <a:ext cx="1596759" cy="160020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CCE61EE9-1108-4395-9C97-B022EF7D19F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909" b="16918"/>
          <a:stretch/>
        </p:blipFill>
        <p:spPr>
          <a:xfrm>
            <a:off x="8277799" y="1225936"/>
            <a:ext cx="1596759" cy="1600200"/>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Content Placeholder 2">
            <a:extLst>
              <a:ext uri="{FF2B5EF4-FFF2-40B4-BE49-F238E27FC236}">
                <a16:creationId xmlns:a16="http://schemas.microsoft.com/office/drawing/2014/main" id="{D47F392F-3FB8-44FB-80D0-5C2B110B4EEE}"/>
              </a:ext>
            </a:extLst>
          </p:cNvPr>
          <p:cNvSpPr txBox="1">
            <a:spLocks/>
          </p:cNvSpPr>
          <p:nvPr/>
        </p:nvSpPr>
        <p:spPr>
          <a:xfrm>
            <a:off x="7773159" y="2826136"/>
            <a:ext cx="2606040" cy="804672"/>
          </a:xfrm>
          <a:prstGeom prst="rect">
            <a:avLst/>
          </a:prstGeom>
        </p:spPr>
        <p:txBody>
          <a:bodyPr lIns="68580" tIns="45720" rIns="68580" bIns="45720" anchor="t" anchorCtr="1"/>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da-DK"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JC Cardinale</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Legislative </a:t>
            </a:r>
            <a:r>
              <a:rPr lang="en-US" sz="1600"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Affair</a:t>
            </a: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s Manager</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Joint &amp; Personnel Programs</a:t>
            </a:r>
            <a:endParaRPr kumimoji="0" lang="da-DK" sz="160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endParaRPr>
          </a:p>
        </p:txBody>
      </p:sp>
      <p:pic>
        <p:nvPicPr>
          <p:cNvPr id="30" name="Picture 29">
            <a:extLst>
              <a:ext uri="{FF2B5EF4-FFF2-40B4-BE49-F238E27FC236}">
                <a16:creationId xmlns:a16="http://schemas.microsoft.com/office/drawing/2014/main" id="{A2229967-176F-41EC-99AE-812407BB5D2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19696"/>
          <a:stretch/>
        </p:blipFill>
        <p:spPr>
          <a:xfrm>
            <a:off x="5189869" y="3711140"/>
            <a:ext cx="1596759" cy="1599001"/>
          </a:xfrm>
          <a:prstGeom prst="rect">
            <a:avLst/>
          </a:prstGeom>
          <a:effectLst>
            <a:outerShdw blurRad="54991" dist="17780" dir="5400000" algn="tl" rotWithShape="0">
              <a:prstClr val="black">
                <a:alpha val="40000"/>
              </a:prstClr>
            </a:outerShdw>
          </a:effectLst>
          <a:scene3d>
            <a:camera prst="orthographicFront"/>
            <a:lightRig rig="twoPt" dir="t">
              <a:rot lat="0" lon="0" rev="7200000"/>
            </a:lightRig>
          </a:scene3d>
          <a:sp3d>
            <a:bevelT w="25400" h="19050"/>
            <a:contourClr>
              <a:schemeClr val="bg1"/>
            </a:contourClr>
          </a:sp3d>
        </p:spPr>
      </p:pic>
      <p:sp>
        <p:nvSpPr>
          <p:cNvPr id="31" name="Content Placeholder 2">
            <a:extLst>
              <a:ext uri="{FF2B5EF4-FFF2-40B4-BE49-F238E27FC236}">
                <a16:creationId xmlns:a16="http://schemas.microsoft.com/office/drawing/2014/main" id="{1123A2EF-227E-4DE4-BAD4-358A29DEE403}"/>
              </a:ext>
            </a:extLst>
          </p:cNvPr>
          <p:cNvSpPr txBox="1">
            <a:spLocks/>
          </p:cNvSpPr>
          <p:nvPr/>
        </p:nvSpPr>
        <p:spPr>
          <a:xfrm>
            <a:off x="7827192" y="5374278"/>
            <a:ext cx="2606040" cy="804672"/>
          </a:xfrm>
          <a:prstGeom prst="rect">
            <a:avLst/>
          </a:prstGeom>
        </p:spPr>
        <p:txBody>
          <a:bodyPr lIns="68580" tIns="45720" rIns="68580" bIns="45720" anchor="t" anchorCtr="1"/>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Blaise Lemke</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Legislative Analyst</a:t>
            </a:r>
          </a:p>
        </p:txBody>
      </p:sp>
      <p:sp>
        <p:nvSpPr>
          <p:cNvPr id="32" name="Content Placeholder 2">
            <a:extLst>
              <a:ext uri="{FF2B5EF4-FFF2-40B4-BE49-F238E27FC236}">
                <a16:creationId xmlns:a16="http://schemas.microsoft.com/office/drawing/2014/main" id="{EEB5748C-B155-482F-BB54-CF03175B19D2}"/>
              </a:ext>
            </a:extLst>
          </p:cNvPr>
          <p:cNvSpPr txBox="1">
            <a:spLocks/>
          </p:cNvSpPr>
          <p:nvPr/>
        </p:nvSpPr>
        <p:spPr>
          <a:xfrm>
            <a:off x="985787" y="5377463"/>
            <a:ext cx="3657600" cy="804672"/>
          </a:xfrm>
          <a:prstGeom prst="rect">
            <a:avLst/>
          </a:prstGeom>
        </p:spPr>
        <p:txBody>
          <a:bodyPr lIns="68580" tIns="45720" rIns="68580" bIns="45720" anchor="t" anchorCtr="1"/>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Priya Ghosh Ahola</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Legislative </a:t>
            </a:r>
            <a:r>
              <a:rPr lang="en-US" sz="1600"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Affair</a:t>
            </a: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s Manager</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Air National Guard Programs</a:t>
            </a:r>
            <a:endParaRPr kumimoji="0" lang="en-US" sz="160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endParaRPr>
          </a:p>
        </p:txBody>
      </p:sp>
      <p:sp>
        <p:nvSpPr>
          <p:cNvPr id="33" name="Content Placeholder 2">
            <a:extLst>
              <a:ext uri="{FF2B5EF4-FFF2-40B4-BE49-F238E27FC236}">
                <a16:creationId xmlns:a16="http://schemas.microsoft.com/office/drawing/2014/main" id="{71B452B8-39BB-4FAE-BD74-681D1D74C50A}"/>
              </a:ext>
            </a:extLst>
          </p:cNvPr>
          <p:cNvSpPr txBox="1">
            <a:spLocks/>
          </p:cNvSpPr>
          <p:nvPr/>
        </p:nvSpPr>
        <p:spPr>
          <a:xfrm>
            <a:off x="4113154" y="5370781"/>
            <a:ext cx="3657600" cy="804672"/>
          </a:xfrm>
          <a:prstGeom prst="rect">
            <a:avLst/>
          </a:prstGeom>
        </p:spPr>
        <p:txBody>
          <a:bodyPr lIns="68580" tIns="45720" rIns="68580" bIns="45720" anchor="t" anchorCtr="1"/>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Marcy </a:t>
            </a:r>
            <a:r>
              <a:rPr kumimoji="0" lang="en-US" sz="18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Weldin</a:t>
            </a:r>
            <a:endParaRPr kumimoji="0" lang="en-US" sz="1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endParaRP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Legislative </a:t>
            </a:r>
            <a:r>
              <a:rPr lang="en-US" sz="1600"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Affair</a:t>
            </a:r>
            <a:r>
              <a:rPr kumimoji="0" lang="en-US" sz="160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rPr>
              <a:t>s Manager</a:t>
            </a:r>
          </a:p>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i="1" dirty="0">
                <a:solidFill>
                  <a:schemeClr val="bg1"/>
                </a:solidFill>
                <a:effectLst>
                  <a:outerShdw blurRad="38100" dist="38100" dir="2700000" algn="tl">
                    <a:srgbClr val="000000">
                      <a:alpha val="43137"/>
                    </a:srgbClr>
                  </a:outerShdw>
                </a:effectLst>
                <a:ea typeface="Roboto" panose="02000000000000000000" pitchFamily="2" charset="0"/>
                <a:cs typeface="Arial" panose="020B0604020202020204" pitchFamily="34" charset="0"/>
              </a:rPr>
              <a:t>Army National Guard Programs</a:t>
            </a:r>
            <a:endParaRPr kumimoji="0" lang="en-US" sz="1600"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1813347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Spreading the Word</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a:bodyPr>
          <a:lstStyle/>
          <a:p>
            <a:r>
              <a:rPr lang="en-US" sz="2400" dirty="0">
                <a:solidFill>
                  <a:schemeClr val="bg1"/>
                </a:solidFill>
                <a:latin typeface="Trebuchet MS" panose="020B0603020202020204" pitchFamily="34" charset="0"/>
              </a:rPr>
              <a:t>Educate</a:t>
            </a:r>
          </a:p>
          <a:p>
            <a:pPr lvl="1"/>
            <a:r>
              <a:rPr lang="en-US" sz="2000" dirty="0">
                <a:solidFill>
                  <a:schemeClr val="bg1"/>
                </a:solidFill>
                <a:latin typeface="Trebuchet MS" panose="020B0603020202020204" pitchFamily="34" charset="0"/>
              </a:rPr>
              <a:t>Teach the importance of a voice at the state level and on Capitol Hill</a:t>
            </a:r>
          </a:p>
          <a:p>
            <a:r>
              <a:rPr lang="en-US" sz="2400" dirty="0">
                <a:solidFill>
                  <a:schemeClr val="bg1"/>
                </a:solidFill>
                <a:latin typeface="Trebuchet MS" panose="020B0603020202020204" pitchFamily="34" charset="0"/>
              </a:rPr>
              <a:t>Make it relatable</a:t>
            </a:r>
          </a:p>
          <a:p>
            <a:pPr lvl="1"/>
            <a:r>
              <a:rPr lang="en-US" sz="2000" dirty="0">
                <a:solidFill>
                  <a:schemeClr val="bg1"/>
                </a:solidFill>
                <a:latin typeface="Trebuchet MS" panose="020B0603020202020204" pitchFamily="34" charset="0"/>
              </a:rPr>
              <a:t>Share your own story</a:t>
            </a:r>
          </a:p>
          <a:p>
            <a:pPr lvl="2"/>
            <a:r>
              <a:rPr lang="en-US" sz="1600" dirty="0">
                <a:solidFill>
                  <a:schemeClr val="bg1"/>
                </a:solidFill>
                <a:latin typeface="Trebuchet MS" panose="020B0603020202020204" pitchFamily="34" charset="0"/>
              </a:rPr>
              <a:t>Why did you become a member?</a:t>
            </a:r>
          </a:p>
          <a:p>
            <a:pPr lvl="2"/>
            <a:r>
              <a:rPr lang="en-US" sz="1600" dirty="0">
                <a:solidFill>
                  <a:schemeClr val="bg1"/>
                </a:solidFill>
                <a:latin typeface="Trebuchet MS" panose="020B0603020202020204" pitchFamily="34" charset="0"/>
              </a:rPr>
              <a:t>How has NGAUS or the state association helped you in your Guard career?</a:t>
            </a:r>
          </a:p>
          <a:p>
            <a:r>
              <a:rPr lang="en-US" sz="2400" dirty="0">
                <a:solidFill>
                  <a:schemeClr val="bg1"/>
                </a:solidFill>
                <a:latin typeface="Trebuchet MS" panose="020B0603020202020204" pitchFamily="34" charset="0"/>
              </a:rPr>
              <a:t>Make it affordable</a:t>
            </a:r>
          </a:p>
          <a:p>
            <a:pPr lvl="1"/>
            <a:r>
              <a:rPr lang="en-US" sz="2000" dirty="0">
                <a:solidFill>
                  <a:schemeClr val="bg1"/>
                </a:solidFill>
                <a:latin typeface="Trebuchet MS" panose="020B0603020202020204" pitchFamily="34" charset="0"/>
              </a:rPr>
              <a:t>Consider applying your NGAUS rebate toward life member payments</a:t>
            </a:r>
          </a:p>
          <a:p>
            <a:pPr lvl="1"/>
            <a:r>
              <a:rPr lang="en-US" sz="2000" dirty="0">
                <a:solidFill>
                  <a:schemeClr val="bg1"/>
                </a:solidFill>
                <a:latin typeface="Trebuchet MS" panose="020B0603020202020204" pitchFamily="34" charset="0"/>
              </a:rPr>
              <a:t>Complimentary memberships are free</a:t>
            </a:r>
          </a:p>
          <a:p>
            <a:pPr marL="0" indent="0">
              <a:buNone/>
            </a:pPr>
            <a:endParaRPr lang="en-US"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264093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Marketing Channels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lnSpcReduction="10000"/>
          </a:bodyPr>
          <a:lstStyle/>
          <a:p>
            <a:r>
              <a:rPr lang="en-US" sz="2400" dirty="0">
                <a:solidFill>
                  <a:schemeClr val="bg1"/>
                </a:solidFill>
                <a:latin typeface="Trebuchet MS" panose="020B0603020202020204" pitchFamily="34" charset="0"/>
              </a:rPr>
              <a:t>Brochures and Flyers</a:t>
            </a:r>
          </a:p>
          <a:p>
            <a:pPr lvl="1"/>
            <a:r>
              <a:rPr lang="en-US" sz="2000" dirty="0">
                <a:solidFill>
                  <a:schemeClr val="bg1"/>
                </a:solidFill>
                <a:latin typeface="Trebuchet MS" panose="020B0603020202020204" pitchFamily="34" charset="0"/>
              </a:rPr>
              <a:t>Hand flyers or posters in Wings or Armories</a:t>
            </a:r>
          </a:p>
          <a:p>
            <a:r>
              <a:rPr lang="en-US" sz="2400" dirty="0">
                <a:solidFill>
                  <a:schemeClr val="bg1"/>
                </a:solidFill>
                <a:latin typeface="Trebuchet MS" panose="020B0603020202020204" pitchFamily="34" charset="0"/>
              </a:rPr>
              <a:t>Social Media</a:t>
            </a:r>
          </a:p>
          <a:p>
            <a:pPr lvl="1"/>
            <a:r>
              <a:rPr lang="en-US" sz="2000" dirty="0">
                <a:solidFill>
                  <a:schemeClr val="bg1"/>
                </a:solidFill>
                <a:latin typeface="Trebuchet MS" panose="020B0603020202020204" pitchFamily="34" charset="0"/>
              </a:rPr>
              <a:t>Education</a:t>
            </a:r>
          </a:p>
          <a:p>
            <a:pPr lvl="1"/>
            <a:r>
              <a:rPr lang="en-US" sz="2000" dirty="0">
                <a:solidFill>
                  <a:schemeClr val="bg1"/>
                </a:solidFill>
                <a:latin typeface="Trebuchet MS" panose="020B0603020202020204" pitchFamily="34" charset="0"/>
              </a:rPr>
              <a:t>Events</a:t>
            </a:r>
          </a:p>
          <a:p>
            <a:r>
              <a:rPr lang="en-US" sz="2400" dirty="0">
                <a:solidFill>
                  <a:schemeClr val="bg1"/>
                </a:solidFill>
                <a:latin typeface="Trebuchet MS" panose="020B0603020202020204" pitchFamily="34" charset="0"/>
              </a:rPr>
              <a:t>Graduations</a:t>
            </a:r>
          </a:p>
          <a:p>
            <a:pPr lvl="1"/>
            <a:r>
              <a:rPr lang="en-US" sz="2000" dirty="0">
                <a:solidFill>
                  <a:schemeClr val="bg1"/>
                </a:solidFill>
                <a:latin typeface="Trebuchet MS" panose="020B0603020202020204" pitchFamily="34" charset="0"/>
              </a:rPr>
              <a:t>Membership presentation</a:t>
            </a:r>
          </a:p>
          <a:p>
            <a:r>
              <a:rPr lang="en-US" sz="2400" dirty="0">
                <a:solidFill>
                  <a:schemeClr val="bg1"/>
                </a:solidFill>
                <a:latin typeface="Trebuchet MS" panose="020B0603020202020204" pitchFamily="34" charset="0"/>
              </a:rPr>
              <a:t>Officer Strength Management Offices</a:t>
            </a:r>
          </a:p>
          <a:p>
            <a:pPr lvl="1"/>
            <a:r>
              <a:rPr lang="en-US" sz="2000" dirty="0">
                <a:solidFill>
                  <a:schemeClr val="bg1"/>
                </a:solidFill>
                <a:latin typeface="Trebuchet MS" panose="020B0603020202020204" pitchFamily="34" charset="0"/>
              </a:rPr>
              <a:t>ROTC </a:t>
            </a:r>
            <a:r>
              <a:rPr lang="en-US" sz="2000" dirty="0" err="1">
                <a:solidFill>
                  <a:schemeClr val="bg1"/>
                </a:solidFill>
                <a:latin typeface="Trebuchet MS" panose="020B0603020202020204" pitchFamily="34" charset="0"/>
              </a:rPr>
              <a:t>commissionings</a:t>
            </a:r>
            <a:endParaRPr lang="en-US" sz="2000"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Your Members</a:t>
            </a:r>
          </a:p>
          <a:p>
            <a:pPr lvl="1"/>
            <a:r>
              <a:rPr lang="en-US" sz="2000" dirty="0">
                <a:solidFill>
                  <a:schemeClr val="bg1"/>
                </a:solidFill>
                <a:latin typeface="Trebuchet MS" panose="020B0603020202020204" pitchFamily="34" charset="0"/>
              </a:rPr>
              <a:t>Word of mouth</a:t>
            </a:r>
          </a:p>
          <a:p>
            <a:r>
              <a:rPr lang="en-US" sz="2400" dirty="0">
                <a:solidFill>
                  <a:schemeClr val="bg1"/>
                </a:solidFill>
                <a:latin typeface="Trebuchet MS" panose="020B0603020202020204" pitchFamily="34" charset="0"/>
              </a:rPr>
              <a:t>Host Events</a:t>
            </a:r>
          </a:p>
        </p:txBody>
      </p:sp>
    </p:spTree>
    <p:extLst>
      <p:ext uri="{BB962C8B-B14F-4D97-AF65-F5344CB8AC3E}">
        <p14:creationId xmlns:p14="http://schemas.microsoft.com/office/powerpoint/2010/main" val="7133603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New Member Marketing</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6722832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Welcome Your Members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a:bodyPr>
          <a:lstStyle/>
          <a:p>
            <a:r>
              <a:rPr lang="en-US" sz="2400" dirty="0">
                <a:solidFill>
                  <a:schemeClr val="bg1"/>
                </a:solidFill>
                <a:latin typeface="Trebuchet MS" panose="020B0603020202020204" pitchFamily="34" charset="0"/>
              </a:rPr>
              <a:t>Show your members that you appreciate them</a:t>
            </a:r>
          </a:p>
          <a:p>
            <a:pPr lvl="1"/>
            <a:r>
              <a:rPr lang="en-US" sz="2000" dirty="0">
                <a:solidFill>
                  <a:schemeClr val="bg1"/>
                </a:solidFill>
                <a:latin typeface="Trebuchet MS" panose="020B0603020202020204" pitchFamily="34" charset="0"/>
              </a:rPr>
              <a:t>Thank them</a:t>
            </a:r>
          </a:p>
          <a:p>
            <a:pPr lvl="1"/>
            <a:r>
              <a:rPr lang="en-US" sz="2000" dirty="0">
                <a:solidFill>
                  <a:schemeClr val="bg1"/>
                </a:solidFill>
                <a:latin typeface="Trebuchet MS" panose="020B0603020202020204" pitchFamily="34" charset="0"/>
              </a:rPr>
              <a:t>Let them know what their membership means</a:t>
            </a:r>
          </a:p>
          <a:p>
            <a:r>
              <a:rPr lang="en-US" sz="2400" dirty="0">
                <a:solidFill>
                  <a:schemeClr val="bg1"/>
                </a:solidFill>
                <a:latin typeface="Trebuchet MS" panose="020B0603020202020204" pitchFamily="34" charset="0"/>
              </a:rPr>
              <a:t>Take the opportunity to continue educating them</a:t>
            </a:r>
          </a:p>
          <a:p>
            <a:pPr lvl="1"/>
            <a:r>
              <a:rPr lang="en-US" sz="2000" dirty="0">
                <a:solidFill>
                  <a:schemeClr val="bg1"/>
                </a:solidFill>
                <a:latin typeface="Trebuchet MS" panose="020B0603020202020204" pitchFamily="34" charset="0"/>
              </a:rPr>
              <a:t>Association programs and benefits</a:t>
            </a:r>
          </a:p>
          <a:p>
            <a:pPr lvl="1"/>
            <a:r>
              <a:rPr lang="en-US" sz="2000" dirty="0">
                <a:solidFill>
                  <a:schemeClr val="bg1"/>
                </a:solidFill>
                <a:latin typeface="Trebuchet MS" panose="020B0603020202020204" pitchFamily="34" charset="0"/>
              </a:rPr>
              <a:t>Resolutions Process</a:t>
            </a:r>
          </a:p>
          <a:p>
            <a:r>
              <a:rPr lang="en-US" sz="2400" dirty="0">
                <a:solidFill>
                  <a:schemeClr val="bg1"/>
                </a:solidFill>
                <a:latin typeface="Trebuchet MS" panose="020B0603020202020204" pitchFamily="34" charset="0"/>
              </a:rPr>
              <a:t>Give them direction on how to become more involved with the association</a:t>
            </a:r>
          </a:p>
          <a:p>
            <a:pPr lvl="1"/>
            <a:r>
              <a:rPr lang="en-US" sz="2000" dirty="0">
                <a:solidFill>
                  <a:schemeClr val="bg1"/>
                </a:solidFill>
                <a:latin typeface="Trebuchet MS" panose="020B0603020202020204" pitchFamily="34" charset="0"/>
              </a:rPr>
              <a:t>Volunteer opportunities</a:t>
            </a:r>
          </a:p>
          <a:p>
            <a:pPr lvl="1"/>
            <a:r>
              <a:rPr lang="en-US" sz="2000" dirty="0">
                <a:solidFill>
                  <a:schemeClr val="bg1"/>
                </a:solidFill>
                <a:latin typeface="Trebuchet MS" panose="020B0603020202020204" pitchFamily="34" charset="0"/>
              </a:rPr>
              <a:t>Events</a:t>
            </a:r>
          </a:p>
          <a:p>
            <a:pPr lvl="1"/>
            <a:r>
              <a:rPr lang="en-US" sz="2000" dirty="0">
                <a:solidFill>
                  <a:schemeClr val="bg1"/>
                </a:solidFill>
                <a:latin typeface="Trebuchet MS" panose="020B0603020202020204" pitchFamily="34" charset="0"/>
              </a:rPr>
              <a:t>Educational opportunities</a:t>
            </a:r>
          </a:p>
        </p:txBody>
      </p:sp>
    </p:spTree>
    <p:extLst>
      <p:ext uri="{BB962C8B-B14F-4D97-AF65-F5344CB8AC3E}">
        <p14:creationId xmlns:p14="http://schemas.microsoft.com/office/powerpoint/2010/main" val="27399599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NGAUS Welcome Campaign</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4615542" y="1825625"/>
            <a:ext cx="6738257" cy="4351338"/>
          </a:xfrm>
        </p:spPr>
        <p:txBody>
          <a:bodyPr>
            <a:normAutofit/>
          </a:bodyPr>
          <a:lstStyle/>
          <a:p>
            <a:pPr marL="0" indent="0">
              <a:buNone/>
            </a:pPr>
            <a:r>
              <a:rPr lang="en-US" sz="2400" dirty="0">
                <a:solidFill>
                  <a:schemeClr val="bg1"/>
                </a:solidFill>
                <a:latin typeface="Trebuchet MS" panose="020B0603020202020204" pitchFamily="34" charset="0"/>
              </a:rPr>
              <a:t>NGAUS sends a series of 5 emails when members join</a:t>
            </a:r>
          </a:p>
          <a:p>
            <a:r>
              <a:rPr lang="en-US" sz="2400" dirty="0">
                <a:solidFill>
                  <a:schemeClr val="bg1"/>
                </a:solidFill>
                <a:latin typeface="Trebuchet MS" panose="020B0603020202020204" pitchFamily="34" charset="0"/>
              </a:rPr>
              <a:t>Welcome to NGAUS</a:t>
            </a:r>
          </a:p>
          <a:p>
            <a:r>
              <a:rPr lang="en-US" sz="2400" dirty="0">
                <a:solidFill>
                  <a:schemeClr val="bg1"/>
                </a:solidFill>
                <a:latin typeface="Trebuchet MS" panose="020B0603020202020204" pitchFamily="34" charset="0"/>
              </a:rPr>
              <a:t>Member Benefits</a:t>
            </a:r>
          </a:p>
          <a:p>
            <a:r>
              <a:rPr lang="en-US" sz="2400" dirty="0">
                <a:solidFill>
                  <a:schemeClr val="bg1"/>
                </a:solidFill>
                <a:latin typeface="Trebuchet MS" panose="020B0603020202020204" pitchFamily="34" charset="0"/>
              </a:rPr>
              <a:t>Meet your Legislative Team</a:t>
            </a:r>
          </a:p>
          <a:p>
            <a:r>
              <a:rPr lang="en-US" sz="2400" dirty="0">
                <a:solidFill>
                  <a:schemeClr val="bg1"/>
                </a:solidFill>
                <a:latin typeface="Trebuchet MS" panose="020B0603020202020204" pitchFamily="34" charset="0"/>
              </a:rPr>
              <a:t>Get Involved</a:t>
            </a:r>
          </a:p>
          <a:p>
            <a:r>
              <a:rPr lang="en-US" sz="2400" dirty="0">
                <a:solidFill>
                  <a:schemeClr val="bg1"/>
                </a:solidFill>
                <a:latin typeface="Trebuchet MS" panose="020B0603020202020204" pitchFamily="34" charset="0"/>
              </a:rPr>
              <a:t>Follow us on Social Media</a:t>
            </a:r>
          </a:p>
          <a:p>
            <a:endParaRPr lang="en-US" sz="2400" dirty="0">
              <a:solidFill>
                <a:schemeClr val="bg1"/>
              </a:solidFill>
              <a:latin typeface="Trebuchet MS" panose="020B0603020202020204" pitchFamily="34" charset="0"/>
            </a:endParaRPr>
          </a:p>
          <a:p>
            <a:pPr marL="0" indent="0">
              <a:buNone/>
            </a:pPr>
            <a:r>
              <a:rPr lang="en-US" sz="2400" dirty="0">
                <a:solidFill>
                  <a:schemeClr val="bg1"/>
                </a:solidFill>
                <a:latin typeface="Trebuchet MS" panose="020B0603020202020204" pitchFamily="34" charset="0"/>
              </a:rPr>
              <a:t>Complimentary members without email addresses receive a welcome letter in the mail</a:t>
            </a:r>
          </a:p>
        </p:txBody>
      </p:sp>
      <p:pic>
        <p:nvPicPr>
          <p:cNvPr id="5" name="Picture 4">
            <a:extLst>
              <a:ext uri="{FF2B5EF4-FFF2-40B4-BE49-F238E27FC236}">
                <a16:creationId xmlns:a16="http://schemas.microsoft.com/office/drawing/2014/main" id="{CDB66B9D-369B-40DB-81C5-538ADCCCF8FF}"/>
              </a:ext>
            </a:extLst>
          </p:cNvPr>
          <p:cNvPicPr>
            <a:picLocks noChangeAspect="1"/>
          </p:cNvPicPr>
          <p:nvPr/>
        </p:nvPicPr>
        <p:blipFill rotWithShape="1">
          <a:blip r:embed="rId4"/>
          <a:srcRect b="26475"/>
          <a:stretch/>
        </p:blipFill>
        <p:spPr>
          <a:xfrm>
            <a:off x="448827" y="1614488"/>
            <a:ext cx="3916346" cy="4448855"/>
          </a:xfrm>
          <a:prstGeom prst="rect">
            <a:avLst/>
          </a:prstGeom>
          <a:ln>
            <a:solidFill>
              <a:schemeClr val="bg1"/>
            </a:solidFill>
          </a:ln>
        </p:spPr>
      </p:pic>
    </p:spTree>
    <p:extLst>
      <p:ext uri="{BB962C8B-B14F-4D97-AF65-F5344CB8AC3E}">
        <p14:creationId xmlns:p14="http://schemas.microsoft.com/office/powerpoint/2010/main" val="12125643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Renewal Marketing</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33496314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Retaining Members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a:bodyPr>
          <a:lstStyle/>
          <a:p>
            <a:r>
              <a:rPr lang="en-US" sz="2400" dirty="0">
                <a:solidFill>
                  <a:schemeClr val="bg1"/>
                </a:solidFill>
                <a:latin typeface="Trebuchet MS" panose="020B0603020202020204" pitchFamily="34" charset="0"/>
              </a:rPr>
              <a:t>Continue communicating with your members beyond the initial welcome</a:t>
            </a:r>
          </a:p>
          <a:p>
            <a:pPr lvl="1"/>
            <a:r>
              <a:rPr lang="en-US" sz="2000" dirty="0">
                <a:solidFill>
                  <a:schemeClr val="bg1"/>
                </a:solidFill>
                <a:latin typeface="Trebuchet MS" panose="020B0603020202020204" pitchFamily="34" charset="0"/>
              </a:rPr>
              <a:t>Send newsletters or updates</a:t>
            </a:r>
          </a:p>
          <a:p>
            <a:r>
              <a:rPr lang="en-US" sz="2400" dirty="0">
                <a:solidFill>
                  <a:schemeClr val="bg1"/>
                </a:solidFill>
                <a:latin typeface="Trebuchet MS" panose="020B0603020202020204" pitchFamily="34" charset="0"/>
              </a:rPr>
              <a:t>Give members opportunities to get involved</a:t>
            </a:r>
          </a:p>
          <a:p>
            <a:pPr lvl="1"/>
            <a:r>
              <a:rPr lang="en-US" sz="2000" dirty="0">
                <a:solidFill>
                  <a:schemeClr val="bg1"/>
                </a:solidFill>
                <a:latin typeface="Trebuchet MS" panose="020B0603020202020204" pitchFamily="34" charset="0"/>
              </a:rPr>
              <a:t>Join committee </a:t>
            </a:r>
          </a:p>
          <a:p>
            <a:pPr lvl="1"/>
            <a:r>
              <a:rPr lang="en-US" sz="2000" dirty="0">
                <a:solidFill>
                  <a:schemeClr val="bg1"/>
                </a:solidFill>
                <a:latin typeface="Trebuchet MS" panose="020B0603020202020204" pitchFamily="34" charset="0"/>
              </a:rPr>
              <a:t>Attend events</a:t>
            </a:r>
          </a:p>
          <a:p>
            <a:r>
              <a:rPr lang="en-US" sz="2400" dirty="0">
                <a:solidFill>
                  <a:schemeClr val="bg1"/>
                </a:solidFill>
                <a:latin typeface="Trebuchet MS" panose="020B0603020202020204" pitchFamily="34" charset="0"/>
              </a:rPr>
              <a:t>Let them know what is happening with your association</a:t>
            </a:r>
          </a:p>
          <a:p>
            <a:pPr lvl="1"/>
            <a:r>
              <a:rPr lang="en-US" sz="2000" dirty="0">
                <a:solidFill>
                  <a:schemeClr val="bg1"/>
                </a:solidFill>
                <a:latin typeface="Trebuchet MS" panose="020B0603020202020204" pitchFamily="34" charset="0"/>
              </a:rPr>
              <a:t>Legislative initiatives</a:t>
            </a:r>
          </a:p>
          <a:p>
            <a:pPr lvl="1"/>
            <a:r>
              <a:rPr lang="en-US" sz="2000" dirty="0">
                <a:solidFill>
                  <a:schemeClr val="bg1"/>
                </a:solidFill>
                <a:latin typeface="Trebuchet MS" panose="020B0603020202020204" pitchFamily="34" charset="0"/>
              </a:rPr>
              <a:t>Information from board meetings</a:t>
            </a:r>
          </a:p>
          <a:p>
            <a:r>
              <a:rPr lang="en-US" sz="2400" dirty="0">
                <a:solidFill>
                  <a:schemeClr val="bg1"/>
                </a:solidFill>
                <a:latin typeface="Trebuchet MS" panose="020B0603020202020204" pitchFamily="34" charset="0"/>
              </a:rPr>
              <a:t>Invite them to events</a:t>
            </a:r>
          </a:p>
        </p:txBody>
      </p:sp>
    </p:spTree>
    <p:extLst>
      <p:ext uri="{BB962C8B-B14F-4D97-AF65-F5344CB8AC3E}">
        <p14:creationId xmlns:p14="http://schemas.microsoft.com/office/powerpoint/2010/main" val="15588747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Renewal Marketing</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a:bodyPr>
          <a:lstStyle/>
          <a:p>
            <a:r>
              <a:rPr lang="en-US" sz="2400" dirty="0">
                <a:solidFill>
                  <a:schemeClr val="bg1"/>
                </a:solidFill>
                <a:latin typeface="Trebuchet MS" panose="020B0603020202020204" pitchFamily="34" charset="0"/>
              </a:rPr>
              <a:t>Begin your renewal marketing in October</a:t>
            </a:r>
          </a:p>
          <a:p>
            <a:r>
              <a:rPr lang="en-US" sz="2400" dirty="0">
                <a:solidFill>
                  <a:schemeClr val="bg1"/>
                </a:solidFill>
                <a:latin typeface="Trebuchet MS" panose="020B0603020202020204" pitchFamily="34" charset="0"/>
              </a:rPr>
              <a:t>Contact your members through email or social media</a:t>
            </a:r>
          </a:p>
          <a:p>
            <a:r>
              <a:rPr lang="en-US" sz="2400" dirty="0">
                <a:solidFill>
                  <a:schemeClr val="bg1"/>
                </a:solidFill>
                <a:latin typeface="Trebuchet MS" panose="020B0603020202020204" pitchFamily="34" charset="0"/>
              </a:rPr>
              <a:t>Make renewing easy</a:t>
            </a:r>
          </a:p>
          <a:p>
            <a:r>
              <a:rPr lang="en-US" sz="2400" dirty="0">
                <a:solidFill>
                  <a:schemeClr val="bg1"/>
                </a:solidFill>
                <a:latin typeface="Trebuchet MS" panose="020B0603020202020204" pitchFamily="34" charset="0"/>
              </a:rPr>
              <a:t>Inform them of any special deals available</a:t>
            </a:r>
          </a:p>
          <a:p>
            <a:r>
              <a:rPr lang="en-US" sz="2400" dirty="0">
                <a:solidFill>
                  <a:schemeClr val="bg1"/>
                </a:solidFill>
                <a:latin typeface="Trebuchet MS" panose="020B0603020202020204" pitchFamily="34" charset="0"/>
              </a:rPr>
              <a:t>Educate them in any accomplishments the association has had and let them know how their membership helped</a:t>
            </a:r>
          </a:p>
          <a:p>
            <a:r>
              <a:rPr lang="en-US" sz="2400" dirty="0">
                <a:solidFill>
                  <a:schemeClr val="bg1"/>
                </a:solidFill>
                <a:latin typeface="Trebuchet MS" panose="020B0603020202020204" pitchFamily="34" charset="0"/>
              </a:rPr>
              <a:t>Thank them for their contribution to your association</a:t>
            </a:r>
          </a:p>
          <a:p>
            <a:r>
              <a:rPr lang="en-US" sz="2400" dirty="0">
                <a:solidFill>
                  <a:schemeClr val="bg1"/>
                </a:solidFill>
                <a:latin typeface="Trebuchet MS" panose="020B0603020202020204" pitchFamily="34" charset="0"/>
              </a:rPr>
              <a:t>Thank them again after they have renewed</a:t>
            </a:r>
          </a:p>
        </p:txBody>
      </p:sp>
    </p:spTree>
    <p:extLst>
      <p:ext uri="{BB962C8B-B14F-4D97-AF65-F5344CB8AC3E}">
        <p14:creationId xmlns:p14="http://schemas.microsoft.com/office/powerpoint/2010/main" val="6303101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NGAUS Renewal Campaign</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4604656" y="1825625"/>
            <a:ext cx="6749143" cy="4351338"/>
          </a:xfrm>
        </p:spPr>
        <p:txBody>
          <a:bodyPr>
            <a:normAutofit/>
          </a:bodyPr>
          <a:lstStyle/>
          <a:p>
            <a:pPr marL="0" indent="0">
              <a:buNone/>
            </a:pPr>
            <a:r>
              <a:rPr lang="en-US" sz="2400" dirty="0">
                <a:solidFill>
                  <a:schemeClr val="bg1"/>
                </a:solidFill>
                <a:latin typeface="Trebuchet MS" panose="020B0603020202020204" pitchFamily="34" charset="0"/>
              </a:rPr>
              <a:t>NGAUS uses multiple channels to reach expiring members</a:t>
            </a:r>
          </a:p>
          <a:p>
            <a:r>
              <a:rPr lang="en-US" sz="2400" dirty="0">
                <a:solidFill>
                  <a:schemeClr val="bg1"/>
                </a:solidFill>
                <a:latin typeface="Trebuchet MS" panose="020B0603020202020204" pitchFamily="34" charset="0"/>
              </a:rPr>
              <a:t>Magazine Ads</a:t>
            </a:r>
          </a:p>
          <a:p>
            <a:r>
              <a:rPr lang="en-US" sz="2400" dirty="0">
                <a:solidFill>
                  <a:schemeClr val="bg1"/>
                </a:solidFill>
                <a:latin typeface="Trebuchet MS" panose="020B0603020202020204" pitchFamily="34" charset="0"/>
              </a:rPr>
              <a:t>Website Ads</a:t>
            </a:r>
          </a:p>
          <a:p>
            <a:r>
              <a:rPr lang="en-US" sz="2400" dirty="0">
                <a:solidFill>
                  <a:schemeClr val="bg1"/>
                </a:solidFill>
                <a:latin typeface="Trebuchet MS" panose="020B0603020202020204" pitchFamily="34" charset="0"/>
              </a:rPr>
              <a:t>Washington Report Ads</a:t>
            </a:r>
          </a:p>
          <a:p>
            <a:r>
              <a:rPr lang="en-US" sz="2400" dirty="0">
                <a:solidFill>
                  <a:schemeClr val="bg1"/>
                </a:solidFill>
                <a:latin typeface="Trebuchet MS" panose="020B0603020202020204" pitchFamily="34" charset="0"/>
              </a:rPr>
              <a:t>Social Media Ads</a:t>
            </a:r>
          </a:p>
          <a:p>
            <a:r>
              <a:rPr lang="en-US" sz="2400" dirty="0">
                <a:solidFill>
                  <a:schemeClr val="bg1"/>
                </a:solidFill>
                <a:latin typeface="Trebuchet MS" panose="020B0603020202020204" pitchFamily="34" charset="0"/>
              </a:rPr>
              <a:t>Email Campaign</a:t>
            </a:r>
          </a:p>
          <a:p>
            <a:r>
              <a:rPr lang="en-US" sz="2400" dirty="0">
                <a:solidFill>
                  <a:schemeClr val="bg1"/>
                </a:solidFill>
                <a:latin typeface="Trebuchet MS" panose="020B0603020202020204" pitchFamily="34" charset="0"/>
              </a:rPr>
              <a:t>Postcard Mailing</a:t>
            </a:r>
          </a:p>
        </p:txBody>
      </p:sp>
      <p:pic>
        <p:nvPicPr>
          <p:cNvPr id="7" name="Picture 6" descr="A person holding an object&#10;&#10;Description automatically generated with medium confidence">
            <a:extLst>
              <a:ext uri="{FF2B5EF4-FFF2-40B4-BE49-F238E27FC236}">
                <a16:creationId xmlns:a16="http://schemas.microsoft.com/office/drawing/2014/main" id="{C1216D2E-39CC-43A1-806F-1F4885D04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542596"/>
            <a:ext cx="3235797" cy="4215946"/>
          </a:xfrm>
          <a:prstGeom prst="rect">
            <a:avLst/>
          </a:prstGeom>
        </p:spPr>
      </p:pic>
    </p:spTree>
    <p:extLst>
      <p:ext uri="{BB962C8B-B14F-4D97-AF65-F5344CB8AC3E}">
        <p14:creationId xmlns:p14="http://schemas.microsoft.com/office/powerpoint/2010/main" val="2929359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Resources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endParaRPr lang="en-US"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908484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729013" y="4137400"/>
            <a:ext cx="5279136" cy="1636776"/>
          </a:xfrm>
          <a:prstGeom prst="rect">
            <a:avLst/>
          </a:prstGeom>
          <a:solidFill>
            <a:srgbClr val="1A38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bg1"/>
              </a:solidFill>
              <a:effectLst>
                <a:outerShdw blurRad="38100" dist="38100" dir="2700000" algn="tl">
                  <a:srgbClr val="000000">
                    <a:alpha val="43137"/>
                  </a:srgbClr>
                </a:outerShdw>
              </a:effectLst>
            </a:endParaRPr>
          </a:p>
        </p:txBody>
      </p:sp>
      <p:sp>
        <p:nvSpPr>
          <p:cNvPr id="5" name="Rectangle 4"/>
          <p:cNvSpPr/>
          <p:nvPr/>
        </p:nvSpPr>
        <p:spPr>
          <a:xfrm>
            <a:off x="6178837" y="4137400"/>
            <a:ext cx="5279136" cy="1636776"/>
          </a:xfrm>
          <a:prstGeom prst="rect">
            <a:avLst/>
          </a:prstGeom>
          <a:solidFill>
            <a:srgbClr val="111E2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ffectLst>
                <a:outerShdw blurRad="38100" dist="38100" dir="2700000" algn="tl">
                  <a:srgbClr val="000000">
                    <a:alpha val="43137"/>
                  </a:srgbClr>
                </a:outerShdw>
              </a:effectLst>
            </a:endParaRPr>
          </a:p>
        </p:txBody>
      </p:sp>
      <p:sp>
        <p:nvSpPr>
          <p:cNvPr id="6" name="Rectangle 5"/>
          <p:cNvSpPr/>
          <p:nvPr/>
        </p:nvSpPr>
        <p:spPr>
          <a:xfrm>
            <a:off x="6178837" y="2357368"/>
            <a:ext cx="5279136" cy="1645920"/>
          </a:xfrm>
          <a:prstGeom prst="rect">
            <a:avLst/>
          </a:prstGeom>
          <a:solidFill>
            <a:srgbClr val="1A386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ffectLst>
                <a:outerShdw blurRad="38100" dist="38100" dir="2700000" algn="tl">
                  <a:srgbClr val="000000">
                    <a:alpha val="43137"/>
                  </a:srgbClr>
                </a:outerShdw>
              </a:effectLst>
            </a:endParaRPr>
          </a:p>
        </p:txBody>
      </p:sp>
      <p:sp>
        <p:nvSpPr>
          <p:cNvPr id="7" name="Rectangle 6"/>
          <p:cNvSpPr/>
          <p:nvPr/>
        </p:nvSpPr>
        <p:spPr>
          <a:xfrm>
            <a:off x="6965999" y="4718610"/>
            <a:ext cx="4085573" cy="480131"/>
          </a:xfrm>
          <a:prstGeom prst="rect">
            <a:avLst/>
          </a:prstGeom>
        </p:spPr>
        <p:txBody>
          <a:bodyPr wrap="square">
            <a:spAutoFit/>
          </a:bodyPr>
          <a:lstStyle/>
          <a:p>
            <a:pPr lvl="1">
              <a:lnSpc>
                <a:spcPct val="90000"/>
              </a:lnSpc>
              <a:buSzPct val="75000"/>
              <a:tabLst>
                <a:tab pos="228600" algn="l"/>
              </a:tabLst>
              <a:defRPr/>
            </a:pPr>
            <a:r>
              <a:rPr lang="en-US" sz="28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Grassroots engagement</a:t>
            </a:r>
          </a:p>
        </p:txBody>
      </p:sp>
      <p:sp>
        <p:nvSpPr>
          <p:cNvPr id="8" name="Rectangle 7"/>
          <p:cNvSpPr/>
          <p:nvPr/>
        </p:nvSpPr>
        <p:spPr>
          <a:xfrm>
            <a:off x="6908800" y="2375438"/>
            <a:ext cx="4629756" cy="1627850"/>
          </a:xfrm>
          <a:prstGeom prst="rect">
            <a:avLst/>
          </a:prstGeom>
        </p:spPr>
        <p:txBody>
          <a:bodyPr wrap="square" anchor="ctr" anchorCtr="0">
            <a:noAutofit/>
          </a:bodyPr>
          <a:lstStyle/>
          <a:p>
            <a:pPr lvl="1">
              <a:lnSpc>
                <a:spcPct val="90000"/>
              </a:lnSpc>
              <a:buSzPct val="75000"/>
              <a:tabLst>
                <a:tab pos="228600" algn="l"/>
              </a:tabLst>
              <a:defRPr/>
            </a:pPr>
            <a:r>
              <a:rPr lang="en-US" sz="24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Collaboration with:</a:t>
            </a:r>
          </a:p>
          <a:p>
            <a:pPr marL="731520" lvl="1" indent="-274320">
              <a:lnSpc>
                <a:spcPct val="90000"/>
              </a:lnSpc>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DoD, NGB, VA and DHS</a:t>
            </a:r>
          </a:p>
          <a:p>
            <a:pPr marL="731520" lvl="1" indent="-274320">
              <a:lnSpc>
                <a:spcPct val="90000"/>
              </a:lnSpc>
              <a:buSzPct val="100000"/>
              <a:buFont typeface="Arial" panose="020B0604020202020204" pitchFamily="34" charset="0"/>
              <a:buChar char="•"/>
              <a:tabLst>
                <a:tab pos="228600" algn="l"/>
              </a:tabLst>
              <a:defRPr/>
            </a:pPr>
            <a:r>
              <a:rPr lang="en-US" sz="20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Military Service Organizations, Veteran Service Organizations</a:t>
            </a:r>
          </a:p>
        </p:txBody>
      </p:sp>
      <p:sp>
        <p:nvSpPr>
          <p:cNvPr id="9" name="Rectangle 8"/>
          <p:cNvSpPr/>
          <p:nvPr/>
        </p:nvSpPr>
        <p:spPr>
          <a:xfrm>
            <a:off x="1825229" y="4604922"/>
            <a:ext cx="4175874" cy="757130"/>
          </a:xfrm>
          <a:prstGeom prst="rect">
            <a:avLst/>
          </a:prstGeom>
        </p:spPr>
        <p:txBody>
          <a:bodyPr wrap="square">
            <a:spAutoFit/>
          </a:bodyPr>
          <a:lstStyle/>
          <a:p>
            <a:pPr lvl="1">
              <a:lnSpc>
                <a:spcPct val="90000"/>
              </a:lnSpc>
              <a:buSzPct val="75000"/>
              <a:tabLst>
                <a:tab pos="228600" algn="l"/>
              </a:tabLst>
              <a:defRPr/>
            </a:pPr>
            <a:r>
              <a:rPr lang="en-US" sz="24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Develop strong relationships with Congress and staff</a:t>
            </a:r>
          </a:p>
        </p:txBody>
      </p:sp>
      <p:sp>
        <p:nvSpPr>
          <p:cNvPr id="10" name="Rectangle 9"/>
          <p:cNvSpPr/>
          <p:nvPr/>
        </p:nvSpPr>
        <p:spPr>
          <a:xfrm>
            <a:off x="729013" y="2357368"/>
            <a:ext cx="5279136" cy="1645920"/>
          </a:xfrm>
          <a:prstGeom prst="rect">
            <a:avLst/>
          </a:prstGeom>
          <a:solidFill>
            <a:srgbClr val="111E2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bg1"/>
              </a:solidFill>
              <a:effectLst>
                <a:outerShdw blurRad="38100" dist="38100" dir="2700000" algn="tl">
                  <a:srgbClr val="000000">
                    <a:alpha val="43137"/>
                  </a:srgbClr>
                </a:outerShdw>
              </a:effectLst>
            </a:endParaRPr>
          </a:p>
        </p:txBody>
      </p:sp>
      <p:sp>
        <p:nvSpPr>
          <p:cNvPr id="11" name="Rectangle 10"/>
          <p:cNvSpPr/>
          <p:nvPr/>
        </p:nvSpPr>
        <p:spPr>
          <a:xfrm>
            <a:off x="1830865" y="2677382"/>
            <a:ext cx="4170238" cy="1089529"/>
          </a:xfrm>
          <a:prstGeom prst="rect">
            <a:avLst/>
          </a:prstGeom>
        </p:spPr>
        <p:txBody>
          <a:bodyPr wrap="square">
            <a:spAutoFit/>
          </a:bodyPr>
          <a:lstStyle/>
          <a:p>
            <a:pPr lvl="1">
              <a:lnSpc>
                <a:spcPct val="90000"/>
              </a:lnSpc>
              <a:buSzPct val="75000"/>
              <a:tabLst>
                <a:tab pos="228600" algn="l"/>
              </a:tabLst>
              <a:defRPr/>
            </a:pPr>
            <a:r>
              <a:rPr lang="en-US" sz="2400" dirty="0">
                <a:solidFill>
                  <a:schemeClr val="bg1"/>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Lobby for National Guard equipment parity and benefits equity</a:t>
            </a:r>
          </a:p>
        </p:txBody>
      </p:sp>
      <p:sp>
        <p:nvSpPr>
          <p:cNvPr id="12" name="Title 1"/>
          <p:cNvSpPr>
            <a:spLocks noGrp="1"/>
          </p:cNvSpPr>
          <p:nvPr>
            <p:ph type="title"/>
          </p:nvPr>
        </p:nvSpPr>
        <p:spPr>
          <a:xfrm>
            <a:off x="0" y="384254"/>
            <a:ext cx="12191999"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Strategic Overview</a:t>
            </a:r>
            <a:endParaRPr lang="en-US" sz="40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endParaRPr>
          </a:p>
        </p:txBody>
      </p:sp>
      <p:sp>
        <p:nvSpPr>
          <p:cNvPr id="13" name="TextBox 12"/>
          <p:cNvSpPr txBox="1"/>
          <p:nvPr/>
        </p:nvSpPr>
        <p:spPr>
          <a:xfrm>
            <a:off x="360822" y="1055483"/>
            <a:ext cx="11831177" cy="1146208"/>
          </a:xfrm>
          <a:prstGeom prst="rect">
            <a:avLst/>
          </a:prstGeom>
          <a:noFill/>
        </p:spPr>
        <p:txBody>
          <a:bodyPr wrap="square" lIns="457200" tIns="182880" rIns="457200" bIns="182880" rtlCol="0" anchor="ctr" anchorCtr="0">
            <a:noAutofit/>
          </a:bodyPr>
          <a:lstStyle/>
          <a:p>
            <a:pPr marR="0" lvl="0" indent="-274320" algn="l" defTabSz="914400" rtl="0" eaLnBrk="1" fontAlgn="auto" latinLnBrk="0" hangingPunct="1">
              <a:lnSpc>
                <a:spcPct val="70000"/>
              </a:lnSpc>
              <a:spcBef>
                <a:spcPts val="0"/>
              </a:spcBef>
              <a:spcAft>
                <a:spcPts val="1200"/>
              </a:spcAft>
              <a:buClrTx/>
              <a:buSzPct val="100000"/>
              <a:buFont typeface="Arial" panose="020B0604020202020204" pitchFamily="34" charset="0"/>
              <a:buChar char="•"/>
              <a:tabLst>
                <a:tab pos="228600" algn="l"/>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Advocacy</a:t>
            </a:r>
          </a:p>
          <a:p>
            <a:pPr marR="0" lvl="0" indent="-274320" algn="l" defTabSz="914400" rtl="0" eaLnBrk="1" fontAlgn="auto" latinLnBrk="0" hangingPunct="1">
              <a:lnSpc>
                <a:spcPct val="70000"/>
              </a:lnSpc>
              <a:spcBef>
                <a:spcPts val="0"/>
              </a:spcBef>
              <a:spcAft>
                <a:spcPts val="1200"/>
              </a:spcAft>
              <a:buClrTx/>
              <a:buSzPct val="100000"/>
              <a:buFont typeface="Arial" panose="020B0604020202020204" pitchFamily="34" charset="0"/>
              <a:buChar char="•"/>
              <a:tabLst>
                <a:tab pos="228600" algn="l"/>
              </a:tabLst>
              <a:defRPr/>
            </a:pPr>
            <a:r>
              <a:rPr kumimoji="0" lang="en-US" sz="28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Apolitical &amp; Non-Partisan</a:t>
            </a:r>
          </a:p>
        </p:txBody>
      </p:sp>
      <p:pic>
        <p:nvPicPr>
          <p:cNvPr id="22" name="Picture 21" descr="A picture containing building, tower&#10;&#10;Description automatically generated">
            <a:extLst>
              <a:ext uri="{FF2B5EF4-FFF2-40B4-BE49-F238E27FC236}">
                <a16:creationId xmlns:a16="http://schemas.microsoft.com/office/drawing/2014/main" id="{789E5551-DFF5-414F-999C-4060B0D136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870" y="2652531"/>
            <a:ext cx="1030836" cy="1030836"/>
          </a:xfrm>
          <a:prstGeom prst="rect">
            <a:avLst/>
          </a:prstGeom>
          <a:effectLst>
            <a:outerShdw blurRad="50800" dist="38100" dir="2700000" algn="tl" rotWithShape="0">
              <a:prstClr val="black">
                <a:alpha val="40000"/>
              </a:prstClr>
            </a:outerShdw>
          </a:effectLst>
        </p:spPr>
      </p:pic>
      <p:pic>
        <p:nvPicPr>
          <p:cNvPr id="23" name="Picture 22" descr="A close up of graphics&#10;&#10;Description automatically generated">
            <a:extLst>
              <a:ext uri="{FF2B5EF4-FFF2-40B4-BE49-F238E27FC236}">
                <a16:creationId xmlns:a16="http://schemas.microsoft.com/office/drawing/2014/main" id="{1AE89C33-6165-420D-B7CE-29AB7A36551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1948" y="4356740"/>
            <a:ext cx="1208838" cy="1208838"/>
          </a:xfrm>
          <a:prstGeom prst="rect">
            <a:avLst/>
          </a:prstGeom>
          <a:effectLst>
            <a:outerShdw blurRad="50800" dist="38100" dir="2700000" algn="tl" rotWithShape="0">
              <a:prstClr val="black">
                <a:alpha val="40000"/>
              </a:prstClr>
            </a:outerShdw>
          </a:effectLst>
        </p:spPr>
      </p:pic>
      <p:pic>
        <p:nvPicPr>
          <p:cNvPr id="24" name="Picture 23" descr="A picture containing room&#10;&#10;Description automatically generated">
            <a:extLst>
              <a:ext uri="{FF2B5EF4-FFF2-40B4-BE49-F238E27FC236}">
                <a16:creationId xmlns:a16="http://schemas.microsoft.com/office/drawing/2014/main" id="{DFC2C39D-8B52-4A4F-8A64-730A495E7B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76410" y="4356740"/>
            <a:ext cx="1030836" cy="1030836"/>
          </a:xfrm>
          <a:prstGeom prst="rect">
            <a:avLst/>
          </a:prstGeom>
          <a:effectLst>
            <a:outerShdw blurRad="50800" dist="38100" dir="2700000" algn="tl" rotWithShape="0">
              <a:prstClr val="black">
                <a:alpha val="40000"/>
              </a:prstClr>
            </a:outerShdw>
          </a:effectLst>
        </p:spPr>
      </p:pic>
      <p:pic>
        <p:nvPicPr>
          <p:cNvPr id="25" name="Picture 24" descr="A close up of a logo&#10;&#10;Description automatically generated">
            <a:extLst>
              <a:ext uri="{FF2B5EF4-FFF2-40B4-BE49-F238E27FC236}">
                <a16:creationId xmlns:a16="http://schemas.microsoft.com/office/drawing/2014/main" id="{79843894-8EC7-4EA6-B4F4-48FA0D3059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4561" y="3046590"/>
            <a:ext cx="829340" cy="829340"/>
          </a:xfrm>
          <a:prstGeom prst="rect">
            <a:avLst/>
          </a:prstGeom>
          <a:effectLst>
            <a:outerShdw blurRad="50800" dist="38100" dir="2700000" algn="tl" rotWithShape="0">
              <a:prstClr val="black">
                <a:alpha val="40000"/>
              </a:prstClr>
            </a:outerShdw>
          </a:effectLst>
        </p:spPr>
      </p:pic>
      <p:pic>
        <p:nvPicPr>
          <p:cNvPr id="27" name="Picture 26" descr="A picture containing building, window&#10;&#10;Description automatically generated">
            <a:extLst>
              <a:ext uri="{FF2B5EF4-FFF2-40B4-BE49-F238E27FC236}">
                <a16:creationId xmlns:a16="http://schemas.microsoft.com/office/drawing/2014/main" id="{15EA2CA7-1C49-4C38-A6A6-4E1CF61F468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01096" y="2352078"/>
            <a:ext cx="808905" cy="8089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1218042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State Association Resources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704114" y="1825625"/>
            <a:ext cx="5649686" cy="4351338"/>
          </a:xfrm>
        </p:spPr>
        <p:txBody>
          <a:bodyPr>
            <a:normAutofit/>
          </a:bodyPr>
          <a:lstStyle/>
          <a:p>
            <a:pPr marL="0" indent="0">
              <a:buNone/>
            </a:pPr>
            <a:r>
              <a:rPr lang="en-US" sz="2400" dirty="0">
                <a:solidFill>
                  <a:schemeClr val="bg1"/>
                </a:solidFill>
                <a:latin typeface="Trebuchet MS" panose="020B0603020202020204" pitchFamily="34" charset="0"/>
              </a:rPr>
              <a:t>Marketing materials are available to use on the NGAUS website under State Association Resources. </a:t>
            </a:r>
          </a:p>
          <a:p>
            <a:pPr marL="0" indent="0">
              <a:buNone/>
            </a:pPr>
            <a:r>
              <a:rPr lang="en-US" sz="2400" dirty="0">
                <a:solidFill>
                  <a:schemeClr val="bg1"/>
                </a:solidFill>
                <a:latin typeface="Trebuchet MS" panose="020B0603020202020204" pitchFamily="34" charset="0"/>
              </a:rPr>
              <a:t>ngaus.org/</a:t>
            </a:r>
            <a:r>
              <a:rPr lang="en-US" sz="2400" dirty="0" err="1">
                <a:solidFill>
                  <a:schemeClr val="bg1"/>
                </a:solidFill>
                <a:latin typeface="Trebuchet MS" panose="020B0603020202020204" pitchFamily="34" charset="0"/>
              </a:rPr>
              <a:t>stateresources</a:t>
            </a:r>
            <a:endParaRPr lang="en-US" sz="2400" dirty="0">
              <a:solidFill>
                <a:schemeClr val="bg1"/>
              </a:solidFill>
              <a:latin typeface="Trebuchet MS" panose="020B0603020202020204" pitchFamily="34" charset="0"/>
            </a:endParaRPr>
          </a:p>
          <a:p>
            <a:pPr marL="0" indent="0">
              <a:buNone/>
            </a:pPr>
            <a:endParaRPr lang="en-US" sz="2400" dirty="0">
              <a:solidFill>
                <a:schemeClr val="bg1"/>
              </a:solidFill>
              <a:latin typeface="Trebuchet MS" panose="020B0603020202020204" pitchFamily="34" charset="0"/>
            </a:endParaRPr>
          </a:p>
        </p:txBody>
      </p:sp>
      <p:pic>
        <p:nvPicPr>
          <p:cNvPr id="5" name="Picture 4">
            <a:extLst>
              <a:ext uri="{FF2B5EF4-FFF2-40B4-BE49-F238E27FC236}">
                <a16:creationId xmlns:a16="http://schemas.microsoft.com/office/drawing/2014/main" id="{5AC901F9-C0FA-4B48-9379-A5B15336E6F8}"/>
              </a:ext>
            </a:extLst>
          </p:cNvPr>
          <p:cNvPicPr>
            <a:picLocks noChangeAspect="1"/>
          </p:cNvPicPr>
          <p:nvPr/>
        </p:nvPicPr>
        <p:blipFill>
          <a:blip r:embed="rId3"/>
          <a:stretch>
            <a:fillRect/>
          </a:stretch>
        </p:blipFill>
        <p:spPr>
          <a:xfrm>
            <a:off x="544286" y="1825625"/>
            <a:ext cx="4778828" cy="3709611"/>
          </a:xfrm>
          <a:prstGeom prst="rect">
            <a:avLst/>
          </a:prstGeom>
        </p:spPr>
      </p:pic>
    </p:spTree>
    <p:extLst>
      <p:ext uri="{BB962C8B-B14F-4D97-AF65-F5344CB8AC3E}">
        <p14:creationId xmlns:p14="http://schemas.microsoft.com/office/powerpoint/2010/main" val="106379561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8D470A-6266-4142-BC10-3AB434594BC5}"/>
              </a:ext>
            </a:extLst>
          </p:cNvPr>
          <p:cNvPicPr>
            <a:picLocks noChangeAspect="1"/>
          </p:cNvPicPr>
          <p:nvPr/>
        </p:nvPicPr>
        <p:blipFill>
          <a:blip r:embed="rId4"/>
          <a:stretch>
            <a:fillRect/>
          </a:stretch>
        </p:blipFill>
        <p:spPr>
          <a:xfrm>
            <a:off x="2039702" y="3581912"/>
            <a:ext cx="3366713" cy="2595051"/>
          </a:xfrm>
          <a:prstGeom prst="rect">
            <a:avLst/>
          </a:prstGeom>
          <a:ln>
            <a:solidFill>
              <a:schemeClr val="bg1"/>
            </a:solidFill>
          </a:ln>
        </p:spPr>
      </p:pic>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Custom Marketing Materials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878286" y="1825625"/>
            <a:ext cx="5475514" cy="4351338"/>
          </a:xfrm>
        </p:spPr>
        <p:txBody>
          <a:bodyPr>
            <a:normAutofit/>
          </a:bodyPr>
          <a:lstStyle/>
          <a:p>
            <a:pPr marL="0" indent="0">
              <a:buNone/>
            </a:pPr>
            <a:r>
              <a:rPr lang="en-US" sz="2400" dirty="0">
                <a:solidFill>
                  <a:schemeClr val="bg1"/>
                </a:solidFill>
                <a:latin typeface="Trebuchet MS" panose="020B0603020202020204" pitchFamily="34" charset="0"/>
              </a:rPr>
              <a:t>NGAUS provides graphic design services for custom membership marketing materials.</a:t>
            </a:r>
          </a:p>
          <a:p>
            <a:r>
              <a:rPr lang="en-US" sz="2400" dirty="0">
                <a:solidFill>
                  <a:schemeClr val="bg1"/>
                </a:solidFill>
                <a:latin typeface="Trebuchet MS" panose="020B0603020202020204" pitchFamily="34" charset="0"/>
              </a:rPr>
              <a:t>Membership Application</a:t>
            </a:r>
          </a:p>
          <a:p>
            <a:r>
              <a:rPr lang="en-US" sz="2400" dirty="0">
                <a:solidFill>
                  <a:schemeClr val="bg1"/>
                </a:solidFill>
                <a:latin typeface="Trebuchet MS" panose="020B0603020202020204" pitchFamily="34" charset="0"/>
              </a:rPr>
              <a:t>Brochure</a:t>
            </a:r>
          </a:p>
          <a:p>
            <a:r>
              <a:rPr lang="en-US" sz="2400" dirty="0">
                <a:solidFill>
                  <a:schemeClr val="bg1"/>
                </a:solidFill>
                <a:latin typeface="Trebuchet MS" panose="020B0603020202020204" pitchFamily="34" charset="0"/>
              </a:rPr>
              <a:t>Flyer</a:t>
            </a:r>
          </a:p>
          <a:p>
            <a:r>
              <a:rPr lang="en-US" sz="2400" dirty="0">
                <a:solidFill>
                  <a:schemeClr val="bg1"/>
                </a:solidFill>
                <a:latin typeface="Trebuchet MS" panose="020B0603020202020204" pitchFamily="34" charset="0"/>
              </a:rPr>
              <a:t>Poster</a:t>
            </a:r>
          </a:p>
          <a:p>
            <a:pPr marL="0" indent="0">
              <a:buNone/>
            </a:pPr>
            <a:endParaRPr lang="en-US" sz="2400" dirty="0">
              <a:solidFill>
                <a:schemeClr val="bg1"/>
              </a:solidFill>
              <a:latin typeface="Trebuchet MS" panose="020B0603020202020204" pitchFamily="34" charset="0"/>
            </a:endParaRPr>
          </a:p>
          <a:p>
            <a:pPr marL="0" indent="0">
              <a:buNone/>
            </a:pPr>
            <a:r>
              <a:rPr lang="en-US" sz="2400" dirty="0">
                <a:solidFill>
                  <a:schemeClr val="bg1"/>
                </a:solidFill>
                <a:latin typeface="Trebuchet MS" panose="020B0603020202020204" pitchFamily="34" charset="0"/>
              </a:rPr>
              <a:t>Please contact membership@ngaus.org </a:t>
            </a:r>
          </a:p>
        </p:txBody>
      </p:sp>
      <p:pic>
        <p:nvPicPr>
          <p:cNvPr id="5" name="Picture 4">
            <a:extLst>
              <a:ext uri="{FF2B5EF4-FFF2-40B4-BE49-F238E27FC236}">
                <a16:creationId xmlns:a16="http://schemas.microsoft.com/office/drawing/2014/main" id="{2A75C0A1-86ED-412A-BC81-BCB63045D005}"/>
              </a:ext>
            </a:extLst>
          </p:cNvPr>
          <p:cNvPicPr>
            <a:picLocks noChangeAspect="1"/>
          </p:cNvPicPr>
          <p:nvPr/>
        </p:nvPicPr>
        <p:blipFill>
          <a:blip r:embed="rId5"/>
          <a:stretch>
            <a:fillRect/>
          </a:stretch>
        </p:blipFill>
        <p:spPr>
          <a:xfrm>
            <a:off x="592281" y="1690688"/>
            <a:ext cx="3366713" cy="2601686"/>
          </a:xfrm>
          <a:prstGeom prst="rect">
            <a:avLst/>
          </a:prstGeom>
          <a:ln>
            <a:solidFill>
              <a:schemeClr val="bg1"/>
            </a:solidFill>
          </a:ln>
        </p:spPr>
      </p:pic>
    </p:spTree>
    <p:extLst>
      <p:ext uri="{BB962C8B-B14F-4D97-AF65-F5344CB8AC3E}">
        <p14:creationId xmlns:p14="http://schemas.microsoft.com/office/powerpoint/2010/main" val="36847922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40503" y="2384987"/>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Cheyenne Arnold</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Cheyenne.Arnold@ngaus.org</a:t>
            </a:r>
          </a:p>
        </p:txBody>
      </p:sp>
    </p:spTree>
    <p:extLst>
      <p:ext uri="{BB962C8B-B14F-4D97-AF65-F5344CB8AC3E}">
        <p14:creationId xmlns:p14="http://schemas.microsoft.com/office/powerpoint/2010/main" val="31398708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053883"/>
            <a:ext cx="12192000" cy="750234"/>
          </a:xfrm>
          <a:noFill/>
        </p:spPr>
        <p:txBody>
          <a:bodyPr>
            <a:noAutofit/>
          </a:bodyPr>
          <a:lstStyle/>
          <a:p>
            <a:pPr algn="ctr"/>
            <a:r>
              <a:rPr lang="en-US" sz="6000" b="1" dirty="0">
                <a:solidFill>
                  <a:schemeClr val="bg1"/>
                </a:solidFill>
                <a:effectLst>
                  <a:outerShdw blurRad="38100" dist="38100" dir="2700000" algn="tl">
                    <a:srgbClr val="000000">
                      <a:alpha val="43137"/>
                    </a:srgbClr>
                  </a:outerShdw>
                </a:effectLst>
                <a:latin typeface="+mn-lt"/>
                <a:cs typeface="Arial" panose="020B0604020202020204" pitchFamily="34" charset="0"/>
              </a:rPr>
              <a:t>Lunch</a:t>
            </a:r>
          </a:p>
        </p:txBody>
      </p:sp>
    </p:spTree>
    <p:extLst>
      <p:ext uri="{BB962C8B-B14F-4D97-AF65-F5344CB8AC3E}">
        <p14:creationId xmlns:p14="http://schemas.microsoft.com/office/powerpoint/2010/main" val="28222336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7127912" y="1094403"/>
            <a:ext cx="4619568" cy="870468"/>
          </a:xfrm>
        </p:spPr>
        <p:txBody>
          <a:bodyPr>
            <a:noAutofit/>
          </a:bodyPr>
          <a:lstStyle/>
          <a:p>
            <a:pPr algn="l"/>
            <a:r>
              <a:rPr lang="en-US" sz="4400" b="1" dirty="0">
                <a:solidFill>
                  <a:schemeClr val="bg1"/>
                </a:solidFill>
                <a:latin typeface="Trebuchet MS" panose="020B0603020202020204" pitchFamily="34" charset="0"/>
              </a:rPr>
              <a:t>Membership/ Finance</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7127911" y="1964870"/>
            <a:ext cx="4619567" cy="2389415"/>
          </a:xfrm>
        </p:spPr>
        <p:txBody>
          <a:bodyPr>
            <a:normAutofit/>
          </a:bodyPr>
          <a:lstStyle/>
          <a:p>
            <a:pPr algn="l">
              <a:lnSpc>
                <a:spcPct val="100000"/>
              </a:lnSpc>
            </a:pPr>
            <a:r>
              <a:rPr lang="en-US" sz="2800" dirty="0">
                <a:solidFill>
                  <a:schemeClr val="bg1"/>
                </a:solidFill>
              </a:rPr>
              <a:t>Melvin Bodmer, Jr.</a:t>
            </a:r>
          </a:p>
          <a:p>
            <a:pPr algn="l">
              <a:lnSpc>
                <a:spcPct val="100000"/>
              </a:lnSpc>
            </a:pPr>
            <a:r>
              <a:rPr lang="en-US" sz="2000" dirty="0">
                <a:solidFill>
                  <a:schemeClr val="bg1"/>
                </a:solidFill>
              </a:rPr>
              <a:t>Database Manager </a:t>
            </a:r>
          </a:p>
          <a:p>
            <a:pPr algn="l">
              <a:lnSpc>
                <a:spcPct val="100000"/>
              </a:lnSpc>
            </a:pPr>
            <a:r>
              <a:rPr lang="en-US" sz="2800" dirty="0">
                <a:solidFill>
                  <a:schemeClr val="bg1"/>
                </a:solidFill>
              </a:rPr>
              <a:t>Laurence Temple</a:t>
            </a:r>
          </a:p>
          <a:p>
            <a:pPr algn="l">
              <a:lnSpc>
                <a:spcPct val="100000"/>
              </a:lnSpc>
            </a:pPr>
            <a:r>
              <a:rPr lang="en-US" sz="2000" dirty="0">
                <a:solidFill>
                  <a:schemeClr val="bg1"/>
                </a:solidFill>
              </a:rPr>
              <a:t>Comptroller</a:t>
            </a:r>
            <a:endParaRPr lang="en-US" sz="1600" dirty="0">
              <a:solidFill>
                <a:schemeClr val="bg1"/>
              </a:solidFill>
            </a:endParaRP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22172412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Agenda</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488105" y="2448630"/>
            <a:ext cx="6083410" cy="1960737"/>
          </a:xfrm>
        </p:spPr>
        <p:txBody>
          <a:bodyPr>
            <a:normAutofit/>
          </a:bodyPr>
          <a:lstStyle/>
          <a:p>
            <a:pPr marL="640080" indent="-457200">
              <a:lnSpc>
                <a:spcPct val="90000"/>
              </a:lnSpc>
              <a:buSzPct val="100000"/>
              <a:buFont typeface="Arial" panose="020B0604020202020204" pitchFamily="34" charset="0"/>
              <a:buChar char="•"/>
              <a:tabLst>
                <a:tab pos="228600" algn="l"/>
              </a:tabLst>
            </a:pPr>
            <a:r>
              <a:rPr lang="en-US" sz="2400" dirty="0" err="1">
                <a:solidFill>
                  <a:schemeClr val="bg1"/>
                </a:solidFill>
                <a:latin typeface="Trebuchet MS" panose="020B0603020202020204" pitchFamily="34" charset="0"/>
                <a:ea typeface="Verdana" panose="020B0604030504040204" pitchFamily="34" charset="0"/>
                <a:cs typeface="Verdana" panose="020B0604030504040204" pitchFamily="34" charset="0"/>
              </a:rPr>
              <a:t>eWeb</a:t>
            </a:r>
            <a:r>
              <a:rPr lang="en-US" sz="2400" dirty="0">
                <a:solidFill>
                  <a:schemeClr val="bg1"/>
                </a:solidFill>
                <a:latin typeface="Trebuchet MS" panose="020B0603020202020204" pitchFamily="34" charset="0"/>
                <a:ea typeface="Verdana" panose="020B0604030504040204" pitchFamily="34" charset="0"/>
                <a:cs typeface="Verdana" panose="020B0604030504040204" pitchFamily="34" charset="0"/>
              </a:rPr>
              <a:t> Join Process</a:t>
            </a:r>
          </a:p>
          <a:p>
            <a:pPr marL="640080" indent="-457200">
              <a:lnSpc>
                <a:spcPct val="90000"/>
              </a:lnSpc>
              <a:buSzPct val="100000"/>
              <a:buFont typeface="Arial" panose="020B0604020202020204" pitchFamily="34" charset="0"/>
              <a:buChar char="•"/>
              <a:tabLst>
                <a:tab pos="228600" algn="l"/>
              </a:tabLst>
            </a:pPr>
            <a:r>
              <a:rPr lang="en-US" sz="2400" dirty="0">
                <a:solidFill>
                  <a:schemeClr val="bg1"/>
                </a:solidFill>
                <a:latin typeface="Trebuchet MS" panose="020B0603020202020204" pitchFamily="34" charset="0"/>
                <a:ea typeface="Verdana" panose="020B0604030504040204" pitchFamily="34" charset="0"/>
                <a:cs typeface="Verdana" panose="020B0604030504040204" pitchFamily="34" charset="0"/>
              </a:rPr>
              <a:t>Easy Access </a:t>
            </a:r>
            <a:r>
              <a:rPr lang="en-US" sz="2400"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2400" dirty="0">
                <a:solidFill>
                  <a:schemeClr val="bg1"/>
                </a:solidFill>
                <a:latin typeface="Trebuchet MS" panose="020B0603020202020204" pitchFamily="34" charset="0"/>
                <a:ea typeface="Verdana" panose="020B0604030504040204" pitchFamily="34" charset="0"/>
                <a:cs typeface="Verdana" panose="020B0604030504040204" pitchFamily="34" charset="0"/>
              </a:rPr>
              <a:t> Queries and Reports</a:t>
            </a:r>
          </a:p>
          <a:p>
            <a:pPr marL="640080" indent="-457200">
              <a:lnSpc>
                <a:spcPct val="90000"/>
              </a:lnSpc>
              <a:buSzPct val="100000"/>
              <a:buFont typeface="Arial" panose="020B0604020202020204" pitchFamily="34" charset="0"/>
              <a:buChar char="•"/>
              <a:tabLst>
                <a:tab pos="228600" algn="l"/>
              </a:tabLst>
            </a:pPr>
            <a:r>
              <a:rPr lang="en-US" sz="2400" dirty="0">
                <a:solidFill>
                  <a:schemeClr val="bg1"/>
                </a:solidFill>
                <a:latin typeface="Trebuchet MS" panose="020B0603020202020204" pitchFamily="34" charset="0"/>
                <a:ea typeface="Verdana" panose="020B0604030504040204" pitchFamily="34" charset="0"/>
                <a:cs typeface="Verdana" panose="020B0604030504040204" pitchFamily="34" charset="0"/>
              </a:rPr>
              <a:t>Strength Report Summary</a:t>
            </a:r>
          </a:p>
          <a:p>
            <a:pPr marL="640080" indent="-457200">
              <a:lnSpc>
                <a:spcPct val="90000"/>
              </a:lnSpc>
              <a:buSzPct val="100000"/>
              <a:buFont typeface="Arial" panose="020B0604020202020204" pitchFamily="34" charset="0"/>
              <a:buChar char="•"/>
              <a:tabLst>
                <a:tab pos="228600" algn="l"/>
              </a:tabLst>
            </a:pPr>
            <a:r>
              <a:rPr lang="en-US" sz="2400" dirty="0">
                <a:solidFill>
                  <a:schemeClr val="bg1"/>
                </a:solidFill>
                <a:latin typeface="Trebuchet MS" panose="020B0603020202020204" pitchFamily="34" charset="0"/>
                <a:ea typeface="Verdana" panose="020B0604030504040204" pitchFamily="34" charset="0"/>
                <a:cs typeface="Verdana" panose="020B0604030504040204" pitchFamily="34" charset="0"/>
              </a:rPr>
              <a:t>State Membership Dues</a:t>
            </a:r>
          </a:p>
        </p:txBody>
      </p:sp>
    </p:spTree>
    <p:extLst>
      <p:ext uri="{BB962C8B-B14F-4D97-AF65-F5344CB8AC3E}">
        <p14:creationId xmlns:p14="http://schemas.microsoft.com/office/powerpoint/2010/main" val="32635235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Front Page</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t="4302" b="-4302"/>
          <a:stretch/>
        </p:blipFill>
        <p:spPr>
          <a:xfrm>
            <a:off x="1027176" y="1322832"/>
            <a:ext cx="10137648" cy="5535168"/>
          </a:xfrm>
          <a:prstGeom prst="rect">
            <a:avLst/>
          </a:prstGeom>
        </p:spPr>
      </p:pic>
    </p:spTree>
    <p:extLst>
      <p:ext uri="{BB962C8B-B14F-4D97-AF65-F5344CB8AC3E}">
        <p14:creationId xmlns:p14="http://schemas.microsoft.com/office/powerpoint/2010/main" val="451691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State </a:t>
            </a: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eWeb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Payments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l="8" t="4646" r="-8" b="-4646"/>
          <a:stretch/>
        </p:blipFill>
        <p:spPr>
          <a:xfrm>
            <a:off x="962025" y="1389507"/>
            <a:ext cx="10078974" cy="5535168"/>
          </a:xfrm>
          <a:prstGeom prst="rect">
            <a:avLst/>
          </a:prstGeom>
        </p:spPr>
      </p:pic>
      <p:cxnSp>
        <p:nvCxnSpPr>
          <p:cNvPr id="8" name="Straight Arrow Connector 7"/>
          <p:cNvCxnSpPr>
            <a:cxnSpLocks/>
          </p:cNvCxnSpPr>
          <p:nvPr/>
        </p:nvCxnSpPr>
        <p:spPr>
          <a:xfrm>
            <a:off x="7991475" y="2441124"/>
            <a:ext cx="43815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5438775" y="1971677"/>
            <a:ext cx="28289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View Members who have paid State dues via </a:t>
            </a:r>
            <a:r>
              <a:rPr kumimoji="0" lang="en-US" sz="1800" b="0" i="0" u="none" strike="noStrike" kern="1200" cap="none" spc="0" normalizeH="0" baseline="0" noProof="0" dirty="0" err="1">
                <a:ln>
                  <a:noFill/>
                </a:ln>
                <a:solidFill>
                  <a:srgbClr val="FF0000"/>
                </a:solidFill>
                <a:effectLst/>
                <a:uLnTx/>
                <a:uFillTx/>
                <a:latin typeface="Calibri" panose="020F0502020204030204"/>
                <a:ea typeface="+mn-ea"/>
                <a:cs typeface="+mn-cs"/>
              </a:rPr>
              <a:t>eWeb</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5297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8" t="4135" r="-8" b="-4135"/>
          <a:stretch/>
        </p:blipFill>
        <p:spPr>
          <a:xfrm>
            <a:off x="1024889" y="1328928"/>
            <a:ext cx="10143744" cy="5529072"/>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State </a:t>
            </a: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eWeb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Payments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8" name="Straight Arrow Connector 7"/>
          <p:cNvCxnSpPr/>
          <p:nvPr/>
        </p:nvCxnSpPr>
        <p:spPr>
          <a:xfrm>
            <a:off x="10052957" y="2473781"/>
            <a:ext cx="55517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9021484" y="2247900"/>
            <a:ext cx="11607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Click ‘Go”</a:t>
            </a:r>
          </a:p>
        </p:txBody>
      </p:sp>
    </p:spTree>
    <p:extLst>
      <p:ext uri="{BB962C8B-B14F-4D97-AF65-F5344CB8AC3E}">
        <p14:creationId xmlns:p14="http://schemas.microsoft.com/office/powerpoint/2010/main" val="1861508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8" t="5758" r="-8" b="-5758"/>
          <a:stretch/>
        </p:blipFill>
        <p:spPr>
          <a:xfrm>
            <a:off x="1024128" y="1316736"/>
            <a:ext cx="10143744" cy="5541264"/>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State </a:t>
            </a: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eWeb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Payments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8" name="Straight Arrow Connector 7"/>
          <p:cNvCxnSpPr>
            <a:cxnSpLocks/>
          </p:cNvCxnSpPr>
          <p:nvPr/>
        </p:nvCxnSpPr>
        <p:spPr>
          <a:xfrm>
            <a:off x="10096500" y="2294165"/>
            <a:ext cx="44354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8882091" y="2085976"/>
            <a:ext cx="1380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Click ‘Go”</a:t>
            </a:r>
          </a:p>
        </p:txBody>
      </p:sp>
      <p:cxnSp>
        <p:nvCxnSpPr>
          <p:cNvPr id="9" name="Straight Arrow Connector 8"/>
          <p:cNvCxnSpPr/>
          <p:nvPr/>
        </p:nvCxnSpPr>
        <p:spPr>
          <a:xfrm flipH="1">
            <a:off x="5234674" y="1979265"/>
            <a:ext cx="696680"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0" name="TextBox 9"/>
          <p:cNvSpPr txBox="1"/>
          <p:nvPr/>
        </p:nvSpPr>
        <p:spPr>
          <a:xfrm>
            <a:off x="6096761" y="1809750"/>
            <a:ext cx="1380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State</a:t>
            </a:r>
          </a:p>
        </p:txBody>
      </p:sp>
    </p:spTree>
    <p:extLst>
      <p:ext uri="{BB962C8B-B14F-4D97-AF65-F5344CB8AC3E}">
        <p14:creationId xmlns:p14="http://schemas.microsoft.com/office/powerpoint/2010/main" val="29450834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7B38E80-19AF-4C05-AA93-305B69FBA0E9}"/>
              </a:ext>
            </a:extLst>
          </p:cNvPr>
          <p:cNvSpPr txBox="1">
            <a:spLocks/>
          </p:cNvSpPr>
          <p:nvPr/>
        </p:nvSpPr>
        <p:spPr>
          <a:xfrm>
            <a:off x="0" y="128760"/>
            <a:ext cx="12192000" cy="115106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solidFill>
                  <a:schemeClr val="bg1"/>
                </a:solidFill>
                <a:effectLst>
                  <a:outerShdw blurRad="38100" dist="38100" dir="2700000" algn="tl">
                    <a:srgbClr val="000000">
                      <a:alpha val="43137"/>
                    </a:srgbClr>
                  </a:outerShdw>
                </a:effectLst>
                <a:latin typeface="+mn-lt"/>
                <a:cs typeface="Arial" panose="020B0604020202020204" pitchFamily="34" charset="0"/>
              </a:rPr>
              <a:t>Resolutions Process</a:t>
            </a:r>
          </a:p>
        </p:txBody>
      </p:sp>
      <p:sp>
        <p:nvSpPr>
          <p:cNvPr id="24" name="TextBox 23"/>
          <p:cNvSpPr txBox="1"/>
          <p:nvPr/>
        </p:nvSpPr>
        <p:spPr>
          <a:xfrm>
            <a:off x="1583869" y="6193404"/>
            <a:ext cx="9024257" cy="746426"/>
          </a:xfrm>
          <a:prstGeom prst="rect">
            <a:avLst/>
          </a:prstGeom>
          <a:noFill/>
        </p:spPr>
        <p:txBody>
          <a:bodyPr wrap="square" lIns="457200" tIns="0" rIns="457200" bIns="0" rtlCol="0" anchor="t" anchorCtr="0">
            <a:noAutofit/>
          </a:bodyPr>
          <a:lstStyle/>
          <a:p>
            <a:pPr marL="182880" marR="0" lvl="0" algn="ctr" defTabSz="914400" rtl="0" eaLnBrk="1" fontAlgn="auto" latinLnBrk="0" hangingPunct="1">
              <a:lnSpc>
                <a:spcPct val="90000"/>
              </a:lnSpc>
              <a:spcBef>
                <a:spcPts val="0"/>
              </a:spcBef>
              <a:spcAft>
                <a:spcPts val="0"/>
              </a:spcAft>
              <a:buClrTx/>
              <a:buSzPct val="100000"/>
              <a:tabLst>
                <a:tab pos="228600" algn="l"/>
              </a:tabLst>
              <a:defRPr/>
            </a:pPr>
            <a:r>
              <a:rPr kumimoji="0" lang="en-US" sz="2800" b="1" i="1"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ea typeface="Roboto" panose="02000000000000000000" pitchFamily="2" charset="0"/>
                <a:cs typeface="Arial" panose="020B0604020202020204" pitchFamily="34" charset="0"/>
              </a:rPr>
              <a:t>*All</a:t>
            </a:r>
            <a:r>
              <a:rPr kumimoji="0" lang="en-US" sz="2800" b="1" i="1"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ea typeface="Roboto" panose="02000000000000000000" pitchFamily="2" charset="0"/>
                <a:cs typeface="Arial" panose="020B0604020202020204" pitchFamily="34" charset="0"/>
              </a:rPr>
              <a:t> Drafts Due to NGAUS</a:t>
            </a:r>
            <a:r>
              <a:rPr lang="en-US" sz="2800" b="1" i="1" dirty="0">
                <a:solidFill>
                  <a:schemeClr val="bg1"/>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Arial" panose="020B0604020202020204" pitchFamily="34" charset="0"/>
              </a:rPr>
              <a:t> </a:t>
            </a:r>
            <a:r>
              <a:rPr kumimoji="0" lang="en-US" sz="2800" b="1" i="1"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rebuchet MS" panose="020B0603020202020204" pitchFamily="34" charset="0"/>
                <a:ea typeface="Roboto" panose="02000000000000000000" pitchFamily="2" charset="0"/>
                <a:cs typeface="Arial" panose="020B0604020202020204" pitchFamily="34" charset="0"/>
              </a:rPr>
              <a:t>by June 30</a:t>
            </a:r>
          </a:p>
        </p:txBody>
      </p:sp>
      <p:graphicFrame>
        <p:nvGraphicFramePr>
          <p:cNvPr id="25" name="Content Placeholder 5"/>
          <p:cNvGraphicFramePr>
            <a:graphicFrameLocks noGrp="1"/>
          </p:cNvGraphicFramePr>
          <p:nvPr>
            <p:ph idx="1"/>
            <p:extLst>
              <p:ext uri="{D42A27DB-BD31-4B8C-83A1-F6EECF244321}">
                <p14:modId xmlns:p14="http://schemas.microsoft.com/office/powerpoint/2010/main" val="2235322473"/>
              </p:ext>
            </p:extLst>
          </p:nvPr>
        </p:nvGraphicFramePr>
        <p:xfrm>
          <a:off x="2489467" y="1015566"/>
          <a:ext cx="7213064" cy="48268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descr="A picture containing building, tower&#10;&#10;Description automatically generated">
            <a:extLst>
              <a:ext uri="{FF2B5EF4-FFF2-40B4-BE49-F238E27FC236}">
                <a16:creationId xmlns:a16="http://schemas.microsoft.com/office/drawing/2014/main" id="{6746D3AB-7105-4E7B-8E08-1E853A0104F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33528" y="2366528"/>
            <a:ext cx="2124941" cy="212494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14877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8" t="5542" r="-8" b="-5542"/>
          <a:stretch/>
        </p:blipFill>
        <p:spPr>
          <a:xfrm>
            <a:off x="1024889" y="1316736"/>
            <a:ext cx="10143744" cy="5541264"/>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State </a:t>
            </a: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eWeb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Payments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8" name="Straight Arrow Connector 7"/>
          <p:cNvCxnSpPr>
            <a:cxnSpLocks/>
          </p:cNvCxnSpPr>
          <p:nvPr/>
        </p:nvCxnSpPr>
        <p:spPr>
          <a:xfrm flipH="1" flipV="1">
            <a:off x="3524250" y="2326707"/>
            <a:ext cx="295276" cy="158348"/>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3698425" y="2485055"/>
            <a:ext cx="8926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Batch</a:t>
            </a:r>
          </a:p>
        </p:txBody>
      </p:sp>
      <p:cxnSp>
        <p:nvCxnSpPr>
          <p:cNvPr id="11" name="Straight Arrow Connector 10"/>
          <p:cNvCxnSpPr>
            <a:cxnSpLocks/>
          </p:cNvCxnSpPr>
          <p:nvPr/>
        </p:nvCxnSpPr>
        <p:spPr>
          <a:xfrm flipH="1">
            <a:off x="5374130" y="2035439"/>
            <a:ext cx="138078" cy="22540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2" name="TextBox 11"/>
          <p:cNvSpPr txBox="1"/>
          <p:nvPr/>
        </p:nvSpPr>
        <p:spPr>
          <a:xfrm>
            <a:off x="4788357" y="1638300"/>
            <a:ext cx="183151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Date Purchased</a:t>
            </a:r>
          </a:p>
        </p:txBody>
      </p:sp>
      <p:cxnSp>
        <p:nvCxnSpPr>
          <p:cNvPr id="14" name="Straight Arrow Connector 13"/>
          <p:cNvCxnSpPr>
            <a:cxnSpLocks/>
          </p:cNvCxnSpPr>
          <p:nvPr/>
        </p:nvCxnSpPr>
        <p:spPr>
          <a:xfrm flipH="1">
            <a:off x="8301340" y="1890712"/>
            <a:ext cx="142270" cy="27154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7667629" y="1562100"/>
            <a:ext cx="175259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Customer Name</a:t>
            </a:r>
          </a:p>
        </p:txBody>
      </p:sp>
      <p:cxnSp>
        <p:nvCxnSpPr>
          <p:cNvPr id="16" name="Straight Arrow Connector 15"/>
          <p:cNvCxnSpPr/>
          <p:nvPr/>
        </p:nvCxnSpPr>
        <p:spPr>
          <a:xfrm flipV="1">
            <a:off x="9534868" y="2313548"/>
            <a:ext cx="540640" cy="18466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8372475" y="2345560"/>
            <a:ext cx="149938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Amount Charged for State Membership</a:t>
            </a:r>
          </a:p>
        </p:txBody>
      </p:sp>
    </p:spTree>
    <p:extLst>
      <p:ext uri="{BB962C8B-B14F-4D97-AF65-F5344CB8AC3E}">
        <p14:creationId xmlns:p14="http://schemas.microsoft.com/office/powerpoint/2010/main" val="21582889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Export</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t="5283" b="-5283"/>
          <a:stretch/>
        </p:blipFill>
        <p:spPr>
          <a:xfrm>
            <a:off x="1027937" y="1335024"/>
            <a:ext cx="10137648" cy="5522976"/>
          </a:xfrm>
          <a:prstGeom prst="rect">
            <a:avLst/>
          </a:prstGeom>
        </p:spPr>
      </p:pic>
      <p:sp>
        <p:nvSpPr>
          <p:cNvPr id="13" name="TextBox 12"/>
          <p:cNvSpPr txBox="1"/>
          <p:nvPr/>
        </p:nvSpPr>
        <p:spPr>
          <a:xfrm>
            <a:off x="5600701" y="1681843"/>
            <a:ext cx="38766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rPr>
              <a:t>Always export to ASCII Delimited/CSV</a:t>
            </a:r>
          </a:p>
        </p:txBody>
      </p:sp>
      <p:cxnSp>
        <p:nvCxnSpPr>
          <p:cNvPr id="18" name="Straight Arrow Connector 17"/>
          <p:cNvCxnSpPr/>
          <p:nvPr/>
        </p:nvCxnSpPr>
        <p:spPr>
          <a:xfrm flipH="1">
            <a:off x="11053846" y="2328174"/>
            <a:ext cx="220433" cy="319074"/>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6771230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Current Active Members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l="8" t="4474" r="-8" b="-4474"/>
          <a:stretch/>
        </p:blipFill>
        <p:spPr>
          <a:xfrm>
            <a:off x="1027937" y="1322832"/>
            <a:ext cx="10137648" cy="5535168"/>
          </a:xfrm>
          <a:prstGeom prst="rect">
            <a:avLst/>
          </a:prstGeom>
        </p:spPr>
      </p:pic>
      <p:cxnSp>
        <p:nvCxnSpPr>
          <p:cNvPr id="4" name="Straight Arrow Connector 3"/>
          <p:cNvCxnSpPr/>
          <p:nvPr/>
        </p:nvCxnSpPr>
        <p:spPr>
          <a:xfrm>
            <a:off x="8105775" y="2556789"/>
            <a:ext cx="55517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5601142" y="1838325"/>
            <a:ext cx="2579472" cy="1754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NGAUS Active Annual,</a:t>
            </a:r>
          </a:p>
          <a:p>
            <a:pPr>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Complimentary Annual, Active Life</a:t>
            </a:r>
            <a:r>
              <a:rPr kumimoji="0" lang="en-US" sz="1800" b="0" i="0" u="none" strike="noStrike" kern="1200" cap="none" spc="0" normalizeH="0" noProof="0" dirty="0">
                <a:ln>
                  <a:noFill/>
                </a:ln>
                <a:solidFill>
                  <a:srgbClr val="FF0000"/>
                </a:solidFill>
                <a:effectLst/>
                <a:uLnTx/>
                <a:uFillTx/>
                <a:latin typeface="Calibri" panose="020F0502020204030204"/>
                <a:ea typeface="+mn-ea"/>
                <a:cs typeface="+mn-cs"/>
              </a:rPr>
              <a:t> </a:t>
            </a:r>
            <a:r>
              <a:rPr lang="en-US" dirty="0">
                <a:solidFill>
                  <a:srgbClr val="FF0000"/>
                </a:solidFill>
              </a:rPr>
              <a:t>Members (Excludes Retired Life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2225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Current Members</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l="8" t="5014" r="-8" b="-5014"/>
          <a:stretch/>
        </p:blipFill>
        <p:spPr>
          <a:xfrm>
            <a:off x="1027937" y="1322832"/>
            <a:ext cx="10137648" cy="5535168"/>
          </a:xfrm>
          <a:prstGeom prst="rect">
            <a:avLst/>
          </a:prstGeom>
        </p:spPr>
      </p:pic>
      <p:cxnSp>
        <p:nvCxnSpPr>
          <p:cNvPr id="4" name="Straight Arrow Connector 3"/>
          <p:cNvCxnSpPr>
            <a:cxnSpLocks/>
          </p:cNvCxnSpPr>
          <p:nvPr/>
        </p:nvCxnSpPr>
        <p:spPr>
          <a:xfrm>
            <a:off x="8180614" y="2694225"/>
            <a:ext cx="43271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5438775" y="2133607"/>
            <a:ext cx="274183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NGAUS Active Annual,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Complimentary Annual, Active Life and</a:t>
            </a:r>
            <a:r>
              <a:rPr kumimoji="0" lang="en-US" sz="1800" b="0" i="0" u="none" strike="noStrike" kern="1200" cap="none" spc="0" normalizeH="0" noProof="0" dirty="0">
                <a:ln>
                  <a:noFill/>
                </a:ln>
                <a:solidFill>
                  <a:srgbClr val="FF0000"/>
                </a:solidFill>
                <a:effectLst/>
                <a:uLnTx/>
                <a:uFillTx/>
                <a:latin typeface="Calibri" panose="020F0502020204030204"/>
                <a:ea typeface="+mn-ea"/>
                <a:cs typeface="+mn-cs"/>
              </a:rPr>
              <a:t> Retired Life Members</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1348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Life Members (Active)</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l="8" t="4474" r="-8" b="-4474"/>
          <a:stretch/>
        </p:blipFill>
        <p:spPr>
          <a:xfrm>
            <a:off x="1027937" y="1322832"/>
            <a:ext cx="10137648" cy="5535168"/>
          </a:xfrm>
          <a:prstGeom prst="rect">
            <a:avLst/>
          </a:prstGeom>
        </p:spPr>
      </p:pic>
      <p:cxnSp>
        <p:nvCxnSpPr>
          <p:cNvPr id="4" name="Straight Arrow Connector 3"/>
          <p:cNvCxnSpPr/>
          <p:nvPr/>
        </p:nvCxnSpPr>
        <p:spPr>
          <a:xfrm>
            <a:off x="8001000" y="3102444"/>
            <a:ext cx="55517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5861965" y="2792198"/>
            <a:ext cx="26289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NGAUS Active Life Members</a:t>
            </a:r>
          </a:p>
        </p:txBody>
      </p:sp>
    </p:spTree>
    <p:extLst>
      <p:ext uri="{BB962C8B-B14F-4D97-AF65-F5344CB8AC3E}">
        <p14:creationId xmlns:p14="http://schemas.microsoft.com/office/powerpoint/2010/main" val="3414697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Life Members (Retired)</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l="8" t="4474" r="-8" b="-4474"/>
          <a:stretch/>
        </p:blipFill>
        <p:spPr>
          <a:xfrm>
            <a:off x="1027937" y="1322832"/>
            <a:ext cx="10137648" cy="5535168"/>
          </a:xfrm>
          <a:prstGeom prst="rect">
            <a:avLst/>
          </a:prstGeom>
        </p:spPr>
      </p:pic>
      <p:cxnSp>
        <p:nvCxnSpPr>
          <p:cNvPr id="4" name="Straight Arrow Connector 3"/>
          <p:cNvCxnSpPr>
            <a:cxnSpLocks/>
          </p:cNvCxnSpPr>
          <p:nvPr/>
        </p:nvCxnSpPr>
        <p:spPr>
          <a:xfrm>
            <a:off x="8210550" y="3019425"/>
            <a:ext cx="371475"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5924550" y="2809882"/>
            <a:ext cx="23526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NGAUS Retired Life Members</a:t>
            </a:r>
          </a:p>
        </p:txBody>
      </p:sp>
    </p:spTree>
    <p:extLst>
      <p:ext uri="{BB962C8B-B14F-4D97-AF65-F5344CB8AC3E}">
        <p14:creationId xmlns:p14="http://schemas.microsoft.com/office/powerpoint/2010/main" val="240712097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1692" y="357582"/>
            <a:ext cx="11171103" cy="640080"/>
          </a:xfrm>
        </p:spPr>
        <p:txBody>
          <a:bodyPr>
            <a:normAutofit fontScale="90000"/>
          </a:bodyPr>
          <a:lstStyle/>
          <a:p>
            <a:pPr algn="ctr"/>
            <a:r>
              <a:rPr lang="en-US" sz="4900" b="1" dirty="0" err="1">
                <a:solidFill>
                  <a:schemeClr val="bg1"/>
                </a:solidFill>
                <a:latin typeface="Trebuchet MS" panose="020B0603020202020204" pitchFamily="34" charset="0"/>
                <a:ea typeface="Verdana"/>
                <a:cs typeface="Verdana" panose="020B0604030504040204" pitchFamily="34" charset="0"/>
              </a:rPr>
              <a:t>iWeb</a:t>
            </a:r>
            <a:r>
              <a:rPr lang="en-US" sz="4900" b="1" dirty="0">
                <a:solidFill>
                  <a:schemeClr val="bg1"/>
                </a:solidFill>
                <a:latin typeface="Trebuchet MS" panose="020B0603020202020204" pitchFamily="34" charset="0"/>
                <a:ea typeface="Verdana"/>
                <a:cs typeface="Verdana" panose="020B0604030504040204" pitchFamily="34" charset="0"/>
              </a:rPr>
              <a:t> – NGAUS Membership Expiring 2021</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pic>
        <p:nvPicPr>
          <p:cNvPr id="3" name="Picture 2"/>
          <p:cNvPicPr>
            <a:picLocks noChangeAspect="1"/>
          </p:cNvPicPr>
          <p:nvPr/>
        </p:nvPicPr>
        <p:blipFill rotWithShape="1">
          <a:blip r:embed="rId4"/>
          <a:srcRect t="4667" b="-4302"/>
          <a:stretch/>
        </p:blipFill>
        <p:spPr>
          <a:xfrm>
            <a:off x="1027176" y="1552574"/>
            <a:ext cx="10137648" cy="5514975"/>
          </a:xfrm>
          <a:prstGeom prst="rect">
            <a:avLst/>
          </a:prstGeom>
        </p:spPr>
      </p:pic>
      <p:cxnSp>
        <p:nvCxnSpPr>
          <p:cNvPr id="4" name="Straight Arrow Connector 3"/>
          <p:cNvCxnSpPr/>
          <p:nvPr/>
        </p:nvCxnSpPr>
        <p:spPr>
          <a:xfrm>
            <a:off x="8001000" y="3396366"/>
            <a:ext cx="555177"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5861965" y="3086120"/>
            <a:ext cx="2367635"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All NGAUS Members who expired in </a:t>
            </a:r>
            <a:r>
              <a:rPr lang="en-US" dirty="0">
                <a:solidFill>
                  <a:srgbClr val="FF0000"/>
                </a:solidFill>
                <a:latin typeface="Calibri" panose="020F0502020204030204"/>
              </a:rPr>
              <a:t>2021</a:t>
            </a: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40154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8" t="4307" r="-8" b="-4307"/>
          <a:stretch/>
        </p:blipFill>
        <p:spPr>
          <a:xfrm>
            <a:off x="1030985" y="1328928"/>
            <a:ext cx="10131552" cy="5529072"/>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dirty="0">
                <a:solidFill>
                  <a:schemeClr val="bg1"/>
                </a:solidFill>
                <a:latin typeface="Trebuchet MS" panose="020B0603020202020204" pitchFamily="34" charset="0"/>
                <a:ea typeface="Verdana" panose="020B0604030504040204" pitchFamily="34" charset="0"/>
                <a:cs typeface="Verdana" panose="020B0604030504040204" pitchFamily="34" charset="0"/>
              </a:rPr>
              <a:t> – Strength Report Summary</a:t>
            </a:r>
            <a:endParaRPr lang="en-US" sz="4000"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4" name="Straight Arrow Connector 3"/>
          <p:cNvCxnSpPr/>
          <p:nvPr/>
        </p:nvCxnSpPr>
        <p:spPr>
          <a:xfrm>
            <a:off x="8164287" y="2122737"/>
            <a:ext cx="1910442"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6025252" y="1812491"/>
            <a:ext cx="236763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Click Reports Icon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Strength Report Summary</a:t>
            </a:r>
          </a:p>
        </p:txBody>
      </p:sp>
    </p:spTree>
    <p:extLst>
      <p:ext uri="{BB962C8B-B14F-4D97-AF65-F5344CB8AC3E}">
        <p14:creationId xmlns:p14="http://schemas.microsoft.com/office/powerpoint/2010/main" val="111924737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l="8" t="4479" r="-8" b="-4479"/>
          <a:stretch/>
        </p:blipFill>
        <p:spPr>
          <a:xfrm>
            <a:off x="1170051" y="1571135"/>
            <a:ext cx="10137648" cy="5529072"/>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Strength Report Summary</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cxnSp>
        <p:nvCxnSpPr>
          <p:cNvPr id="4" name="Straight Arrow Connector 3"/>
          <p:cNvCxnSpPr/>
          <p:nvPr/>
        </p:nvCxnSpPr>
        <p:spPr>
          <a:xfrm flipH="1" flipV="1">
            <a:off x="5796643" y="2432957"/>
            <a:ext cx="1045030" cy="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5" name="TextBox 4"/>
          <p:cNvSpPr txBox="1"/>
          <p:nvPr/>
        </p:nvSpPr>
        <p:spPr>
          <a:xfrm>
            <a:off x="6906987" y="2231960"/>
            <a:ext cx="2367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today’s date</a:t>
            </a:r>
          </a:p>
        </p:txBody>
      </p:sp>
      <p:cxnSp>
        <p:nvCxnSpPr>
          <p:cNvPr id="8" name="Straight Arrow Connector 7"/>
          <p:cNvCxnSpPr/>
          <p:nvPr/>
        </p:nvCxnSpPr>
        <p:spPr>
          <a:xfrm flipH="1" flipV="1">
            <a:off x="5796643" y="2601292"/>
            <a:ext cx="1045030" cy="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6906986" y="2416626"/>
            <a:ext cx="2367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State</a:t>
            </a:r>
          </a:p>
        </p:txBody>
      </p:sp>
      <p:cxnSp>
        <p:nvCxnSpPr>
          <p:cNvPr id="10" name="Straight Arrow Connector 9"/>
          <p:cNvCxnSpPr/>
          <p:nvPr/>
        </p:nvCxnSpPr>
        <p:spPr>
          <a:xfrm flipH="1" flipV="1">
            <a:off x="5796643" y="2764246"/>
            <a:ext cx="1045030" cy="2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1" name="TextBox 10"/>
          <p:cNvSpPr txBox="1"/>
          <p:nvPr/>
        </p:nvSpPr>
        <p:spPr>
          <a:xfrm>
            <a:off x="6906986" y="2612238"/>
            <a:ext cx="23676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‘Summary’</a:t>
            </a:r>
          </a:p>
        </p:txBody>
      </p:sp>
      <p:cxnSp>
        <p:nvCxnSpPr>
          <p:cNvPr id="12" name="Straight Arrow Connector 11"/>
          <p:cNvCxnSpPr/>
          <p:nvPr/>
        </p:nvCxnSpPr>
        <p:spPr>
          <a:xfrm flipV="1">
            <a:off x="6319158" y="2981570"/>
            <a:ext cx="0" cy="55645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5644243" y="3570661"/>
            <a:ext cx="134982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Select ‘Go’</a:t>
            </a:r>
          </a:p>
        </p:txBody>
      </p:sp>
    </p:spTree>
    <p:extLst>
      <p:ext uri="{BB962C8B-B14F-4D97-AF65-F5344CB8AC3E}">
        <p14:creationId xmlns:p14="http://schemas.microsoft.com/office/powerpoint/2010/main" val="9488094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2BED249-2019-4478-AB59-C96CB126608F}"/>
              </a:ext>
            </a:extLst>
          </p:cNvPr>
          <p:cNvPicPr>
            <a:picLocks noChangeAspect="1"/>
          </p:cNvPicPr>
          <p:nvPr/>
        </p:nvPicPr>
        <p:blipFill>
          <a:blip r:embed="rId4"/>
          <a:stretch>
            <a:fillRect/>
          </a:stretch>
        </p:blipFill>
        <p:spPr>
          <a:xfrm>
            <a:off x="1691763" y="1594805"/>
            <a:ext cx="8572500" cy="2286000"/>
          </a:xfrm>
          <a:prstGeom prst="rect">
            <a:avLst/>
          </a:prstGeom>
        </p:spPr>
      </p:pic>
      <p:sp>
        <p:nvSpPr>
          <p:cNvPr id="2" name="Title 1"/>
          <p:cNvSpPr>
            <a:spLocks noGrp="1"/>
          </p:cNvSpPr>
          <p:nvPr>
            <p:ph type="title"/>
          </p:nvPr>
        </p:nvSpPr>
        <p:spPr>
          <a:xfrm>
            <a:off x="1341881" y="357582"/>
            <a:ext cx="9509760" cy="640080"/>
          </a:xfrm>
        </p:spPr>
        <p:txBody>
          <a:bodyPr>
            <a:normAutofit fontScale="90000"/>
          </a:bodyPr>
          <a:lstStyle/>
          <a:p>
            <a:pPr algn="ctr"/>
            <a:r>
              <a:rPr lang="en-US" sz="4900" b="1" dirty="0" err="1">
                <a:solidFill>
                  <a:schemeClr val="bg1"/>
                </a:solidFill>
                <a:latin typeface="Trebuchet MS" panose="020B0603020202020204" pitchFamily="34" charset="0"/>
                <a:ea typeface="Verdana" panose="020B0604030504040204" pitchFamily="34" charset="0"/>
                <a:cs typeface="Verdana" panose="020B0604030504040204" pitchFamily="34" charset="0"/>
              </a:rPr>
              <a:t>iWeb</a:t>
            </a:r>
            <a:r>
              <a:rPr lang="en-US" sz="4900" b="1" dirty="0">
                <a:solidFill>
                  <a:schemeClr val="bg1"/>
                </a:solidFill>
                <a:latin typeface="Trebuchet MS" panose="020B0603020202020204" pitchFamily="34" charset="0"/>
                <a:ea typeface="Verdana" panose="020B0604030504040204" pitchFamily="34" charset="0"/>
                <a:cs typeface="Verdana" panose="020B0604030504040204" pitchFamily="34" charset="0"/>
              </a:rPr>
              <a:t> – Strength Report Summary</a:t>
            </a:r>
            <a:endParaRPr lang="en-US" sz="4000" b="1" dirty="0">
              <a:solidFill>
                <a:schemeClr val="bg1"/>
              </a:solidFill>
              <a:latin typeface="Trebuchet MS" panose="020B0603020202020204" pitchFamily="34" charset="0"/>
              <a:ea typeface="Verdana" panose="020B0604030504040204" pitchFamily="34" charset="0"/>
              <a:cs typeface="Verdana" panose="020B0604030504040204" pitchFamily="34" charset="0"/>
            </a:endParaRPr>
          </a:p>
        </p:txBody>
      </p:sp>
      <p:sp>
        <p:nvSpPr>
          <p:cNvPr id="9" name="TextBox 8"/>
          <p:cNvSpPr txBox="1"/>
          <p:nvPr/>
        </p:nvSpPr>
        <p:spPr>
          <a:xfrm>
            <a:off x="2981325" y="4616864"/>
            <a:ext cx="19022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Your Membership Percentage</a:t>
            </a:r>
          </a:p>
        </p:txBody>
      </p:sp>
      <p:sp>
        <p:nvSpPr>
          <p:cNvPr id="16" name="TextBox 15"/>
          <p:cNvSpPr txBox="1"/>
          <p:nvPr/>
        </p:nvSpPr>
        <p:spPr>
          <a:xfrm>
            <a:off x="4962525" y="4616864"/>
            <a:ext cx="223331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Complimentary Annual, Active Annual, Active Life, Digital Life</a:t>
            </a:r>
          </a:p>
        </p:txBody>
      </p:sp>
      <p:cxnSp>
        <p:nvCxnSpPr>
          <p:cNvPr id="11" name="Straight Arrow Connector 10">
            <a:extLst>
              <a:ext uri="{FF2B5EF4-FFF2-40B4-BE49-F238E27FC236}">
                <a16:creationId xmlns:a16="http://schemas.microsoft.com/office/drawing/2014/main" id="{E31E8161-FFC7-45D9-86BF-6513F0D9F551}"/>
              </a:ext>
            </a:extLst>
          </p:cNvPr>
          <p:cNvCxnSpPr>
            <a:cxnSpLocks/>
          </p:cNvCxnSpPr>
          <p:nvPr/>
        </p:nvCxnSpPr>
        <p:spPr>
          <a:xfrm flipV="1">
            <a:off x="3800475" y="3601934"/>
            <a:ext cx="669474" cy="99888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4" name="Straight Arrow Connector 13">
            <a:extLst>
              <a:ext uri="{FF2B5EF4-FFF2-40B4-BE49-F238E27FC236}">
                <a16:creationId xmlns:a16="http://schemas.microsoft.com/office/drawing/2014/main" id="{4BA8989C-8F42-4123-B6A2-CAFB651FBD7A}"/>
              </a:ext>
            </a:extLst>
          </p:cNvPr>
          <p:cNvCxnSpPr>
            <a:cxnSpLocks/>
          </p:cNvCxnSpPr>
          <p:nvPr/>
        </p:nvCxnSpPr>
        <p:spPr>
          <a:xfrm flipH="1" flipV="1">
            <a:off x="5515356" y="3534199"/>
            <a:ext cx="360099" cy="108266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9717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p:nvPr>
        </p:nvSpPr>
        <p:spPr>
          <a:xfrm>
            <a:off x="0" y="384254"/>
            <a:ext cx="12192000" cy="640080"/>
          </a:xfrm>
        </p:spPr>
        <p:txBody>
          <a:bodyPr>
            <a:noAutofit/>
          </a:bodyPr>
          <a:lstStyle/>
          <a:p>
            <a:pPr algn="ctr"/>
            <a:r>
              <a:rPr lang="en-US" sz="4800" b="1" dirty="0">
                <a:solidFill>
                  <a:schemeClr val="bg1"/>
                </a:solidFill>
                <a:effectLst>
                  <a:outerShdw blurRad="38100" dist="38100" dir="2700000" algn="tl">
                    <a:srgbClr val="000000">
                      <a:alpha val="43137"/>
                    </a:srgbClr>
                  </a:outerShdw>
                </a:effectLst>
                <a:latin typeface="+mn-lt"/>
                <a:ea typeface="Roboto" panose="02000000000000000000" pitchFamily="2" charset="0"/>
                <a:cs typeface="Arial" panose="020B0604020202020204" pitchFamily="34" charset="0"/>
              </a:rPr>
              <a:t>Notable FY21 Accomplishments</a:t>
            </a:r>
          </a:p>
        </p:txBody>
      </p:sp>
      <p:sp>
        <p:nvSpPr>
          <p:cNvPr id="4" name="Content Placeholder 7">
            <a:extLst>
              <a:ext uri="{FF2B5EF4-FFF2-40B4-BE49-F238E27FC236}">
                <a16:creationId xmlns:a16="http://schemas.microsoft.com/office/drawing/2014/main" id="{06436FB2-3491-4012-836A-419486E92CE1}"/>
              </a:ext>
            </a:extLst>
          </p:cNvPr>
          <p:cNvSpPr>
            <a:spLocks noGrp="1"/>
          </p:cNvSpPr>
          <p:nvPr>
            <p:ph sz="half" idx="1"/>
          </p:nvPr>
        </p:nvSpPr>
        <p:spPr>
          <a:xfrm>
            <a:off x="6096000" y="1024334"/>
            <a:ext cx="5638800" cy="5449412"/>
          </a:xfrm>
        </p:spPr>
        <p:txBody>
          <a:bodyPr>
            <a:normAutofit fontScale="92500" lnSpcReduction="20000"/>
          </a:bodyPr>
          <a:lstStyle/>
          <a:p>
            <a:pPr marL="182880" marR="0" lvl="0" indent="0" algn="ctr" defTabSz="914400" rtl="0" eaLnBrk="1" fontAlgn="auto" latinLnBrk="0" hangingPunct="1">
              <a:lnSpc>
                <a:spcPct val="70000"/>
              </a:lnSpc>
              <a:spcBef>
                <a:spcPts val="0"/>
              </a:spcBef>
              <a:spcAft>
                <a:spcPts val="0"/>
              </a:spcAft>
              <a:buClrTx/>
              <a:buSzPct val="100000"/>
              <a:buNone/>
              <a:tabLst>
                <a:tab pos="228600" algn="l"/>
              </a:tabLst>
              <a:defRPr/>
            </a:pP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Joint/Personnel</a:t>
            </a:r>
          </a:p>
          <a:p>
            <a:pPr marL="182880" marR="0" lvl="0" indent="0" algn="l" defTabSz="914400" rtl="0" eaLnBrk="1" fontAlgn="auto" latinLnBrk="0" hangingPunct="1">
              <a:lnSpc>
                <a:spcPct val="70000"/>
              </a:lnSpc>
              <a:spcBef>
                <a:spcPts val="0"/>
              </a:spcBef>
              <a:spcAft>
                <a:spcPts val="0"/>
              </a:spcAft>
              <a:buClrTx/>
              <a:buSzPct val="100000"/>
              <a:buNone/>
              <a:tabLst>
                <a:tab pos="228600" algn="l"/>
              </a:tabLst>
              <a:defRPr/>
            </a:pPr>
            <a:endParaRPr kumimoji="0" lang="en-US" sz="11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indent="-274320">
              <a:lnSpc>
                <a:spcPct val="100000"/>
              </a:lnSpc>
              <a:spcBef>
                <a:spcPts val="0"/>
              </a:spcBef>
              <a:buSzPct val="100000"/>
              <a:tabLst>
                <a:tab pos="228600" algn="l"/>
              </a:tabLst>
              <a:defRPr/>
            </a:pP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Allows CNGB to provide annual unfunded priorities list to Congress</a:t>
            </a:r>
          </a:p>
          <a:p>
            <a:pPr marL="182880" indent="0">
              <a:lnSpc>
                <a:spcPct val="100000"/>
              </a:lnSpc>
              <a:spcBef>
                <a:spcPts val="0"/>
              </a:spcBef>
              <a:buSzPct val="100000"/>
              <a:buNone/>
              <a:tabLst>
                <a:tab pos="228600" algn="l"/>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Three-month maternity leave including retirement credit and pay for traditional Soldiers and Airmen</a:t>
            </a:r>
          </a:p>
          <a:p>
            <a:pPr marL="182880" marR="0" lvl="0" indent="0" algn="l" defTabSz="914400" rtl="0" eaLnBrk="1" fontAlgn="auto" latinLnBrk="0" hangingPunct="1">
              <a:lnSpc>
                <a:spcPct val="100000"/>
              </a:lnSpc>
              <a:spcBef>
                <a:spcPts val="0"/>
              </a:spcBef>
              <a:spcAft>
                <a:spcPts val="0"/>
              </a:spcAft>
              <a:buClrTx/>
              <a:buSzPct val="100000"/>
              <a:buNone/>
              <a:tabLst>
                <a:tab pos="228600" algn="l"/>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Access to VA home loans for Guardsmen who have served on Title 32 orders</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Expanded USERRA protections to Guardsmen serving on SAD orders, or responding to a National or Federal Natural Disaster Emergency</a:t>
            </a: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endParaRPr lang="en-US" sz="1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marR="0" lvl="0" indent="-274320" algn="l" defTabSz="914400" rtl="0" eaLnBrk="1" fontAlgn="auto" latinLnBrk="0" hangingPunct="1">
              <a:lnSpc>
                <a:spcPct val="100000"/>
              </a:lnSpc>
              <a:spcBef>
                <a:spcPts val="0"/>
              </a:spcBef>
              <a:spcAft>
                <a:spcPts val="0"/>
              </a:spcAft>
              <a:buClrTx/>
              <a:buSzPct val="100000"/>
              <a:buFont typeface="Arial" panose="020B0604020202020204" pitchFamily="34" charset="0"/>
              <a:buChar char="•"/>
              <a:tabLst>
                <a:tab pos="228600" algn="l"/>
              </a:tabLst>
              <a:defRPr/>
            </a:pPr>
            <a:r>
              <a:rPr kumimoji="0" lang="en-US" sz="2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$950.0M </a:t>
            </a: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for the National Guard and Reserve Equipment Account (NGREA), includes:</a:t>
            </a:r>
          </a:p>
          <a:p>
            <a:pPr marL="457200" marR="0" lvl="1" indent="0" algn="l" defTabSz="914400" rtl="0" eaLnBrk="1" fontAlgn="auto" latinLnBrk="0" hangingPunct="1">
              <a:lnSpc>
                <a:spcPct val="100000"/>
              </a:lnSpc>
              <a:spcBef>
                <a:spcPts val="0"/>
              </a:spcBef>
              <a:spcAft>
                <a:spcPts val="0"/>
              </a:spcAft>
              <a:buClrTx/>
              <a:buSzPct val="75000"/>
              <a:buNone/>
              <a:tabLst>
                <a:tab pos="228600" algn="l"/>
              </a:tabLst>
              <a:defRPr/>
            </a:pPr>
            <a:r>
              <a:rPr kumimoji="0" lang="en-US" sz="2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a:t>
            </a: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   $285.0M for both ARNG and ANG</a:t>
            </a:r>
          </a:p>
          <a:p>
            <a:pPr marL="731520" marR="0" lvl="1" indent="-274320" algn="l" defTabSz="914400" rtl="0" eaLnBrk="1" fontAlgn="auto" latinLnBrk="0" hangingPunct="1">
              <a:lnSpc>
                <a:spcPct val="100000"/>
              </a:lnSpc>
              <a:spcBef>
                <a:spcPts val="0"/>
              </a:spcBef>
              <a:spcAft>
                <a:spcPts val="0"/>
              </a:spcAft>
              <a:buClrTx/>
              <a:buSzPct val="75000"/>
              <a:buFont typeface="Courier New" panose="02070309020205020404" pitchFamily="49" charset="0"/>
              <a:buChar char="o"/>
              <a:tabLst>
                <a:tab pos="228600" algn="l"/>
              </a:tabLst>
              <a:defRPr/>
            </a:pPr>
            <a:endParaRPr kumimoji="0" lang="en-US" sz="1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endParaRPr>
          </a:p>
          <a:p>
            <a:pPr marL="457200" indent="-274320">
              <a:lnSpc>
                <a:spcPct val="100000"/>
              </a:lnSpc>
              <a:spcBef>
                <a:spcPts val="0"/>
              </a:spcBef>
              <a:buSzPct val="100000"/>
              <a:tabLst>
                <a:tab pos="228600" algn="l"/>
              </a:tabLst>
              <a:defRPr/>
            </a:pPr>
            <a:r>
              <a:rPr lang="en-US" sz="25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$7.0 M </a:t>
            </a:r>
            <a:r>
              <a:rPr lang="en-US" sz="25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the National Guard preventative mental health program</a:t>
            </a:r>
          </a:p>
        </p:txBody>
      </p:sp>
      <p:sp>
        <p:nvSpPr>
          <p:cNvPr id="5" name="Content Placeholder 8">
            <a:extLst>
              <a:ext uri="{FF2B5EF4-FFF2-40B4-BE49-F238E27FC236}">
                <a16:creationId xmlns:a16="http://schemas.microsoft.com/office/drawing/2014/main" id="{5DE61D5B-16A9-492D-8AD8-865BBA5DD864}"/>
              </a:ext>
            </a:extLst>
          </p:cNvPr>
          <p:cNvSpPr txBox="1">
            <a:spLocks/>
          </p:cNvSpPr>
          <p:nvPr/>
        </p:nvSpPr>
        <p:spPr>
          <a:xfrm>
            <a:off x="457200" y="1024334"/>
            <a:ext cx="5638800" cy="5449412"/>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2880" indent="0" algn="ctr">
              <a:lnSpc>
                <a:spcPct val="70000"/>
              </a:lnSpc>
              <a:spcBef>
                <a:spcPts val="0"/>
              </a:spcBef>
              <a:buSzPct val="100000"/>
              <a:buNone/>
              <a:tabLst>
                <a:tab pos="228600" algn="l"/>
              </a:tabLst>
              <a:defRPr/>
            </a:pP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Army</a:t>
            </a:r>
          </a:p>
          <a:p>
            <a:pPr marL="468630" indent="-285750">
              <a:lnSpc>
                <a:spcPct val="70000"/>
              </a:lnSpc>
              <a:spcBef>
                <a:spcPts val="0"/>
              </a:spcBef>
              <a:buSzPct val="100000"/>
              <a:tabLst>
                <a:tab pos="228600" algn="l"/>
              </a:tabLst>
              <a:defRPr/>
            </a:pPr>
            <a:endParaRPr lang="en-US" sz="11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68630" indent="-285750">
              <a:spcBef>
                <a:spcPts val="0"/>
              </a:spcBef>
              <a:buSzPct val="100000"/>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$100.0M </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ARNG High Mobility Multi-purpose Wheeled Vehicle (HMMWV) modernization program</a:t>
            </a:r>
          </a:p>
          <a:p>
            <a:pPr marL="182880" indent="0">
              <a:spcBef>
                <a:spcPts val="0"/>
              </a:spcBef>
              <a:buSzPct val="100000"/>
              <a:buNone/>
              <a:tabLst>
                <a:tab pos="228600" algn="l"/>
              </a:tabLst>
              <a:defRPr/>
            </a:pPr>
            <a:endParaRPr lang="en-US" sz="10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spcBef>
                <a:spcPts val="0"/>
              </a:spcBef>
              <a:buSzPct val="100000"/>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$884.4M </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Joint Light Tactical Vehicles (JLTVs) for the Army</a:t>
            </a:r>
          </a:p>
          <a:p>
            <a:pPr marL="182880" indent="0">
              <a:spcBef>
                <a:spcPts val="0"/>
              </a:spcBef>
              <a:buSzPct val="100000"/>
              <a:buNone/>
              <a:tabLst>
                <a:tab pos="228600" algn="l"/>
              </a:tabLst>
              <a:defRPr/>
            </a:pPr>
            <a:endParaRPr lang="en-US" sz="1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spcBef>
                <a:spcPts val="0"/>
              </a:spcBef>
              <a:buSzPct val="100000"/>
              <a:tabLst>
                <a:tab pos="228600" algn="l"/>
              </a:tabLst>
              <a:defRPr/>
            </a:pPr>
            <a:r>
              <a:rPr kumimoji="0" lang="en-US" sz="23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$862.0M </a:t>
            </a:r>
            <a:r>
              <a:rPr kumimoji="0" lang="en-US" sz="23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ea typeface="Roboto" panose="02000000000000000000" pitchFamily="2" charset="0"/>
                <a:cs typeface="Roboto" panose="02000000000000000000" pitchFamily="2" charset="0"/>
              </a:rPr>
              <a:t>for UH-60 Black Hawk M model helicopters for the Army</a:t>
            </a:r>
          </a:p>
          <a:p>
            <a:pPr marL="457200" indent="-274320">
              <a:lnSpc>
                <a:spcPct val="70000"/>
              </a:lnSpc>
              <a:spcBef>
                <a:spcPts val="0"/>
              </a:spcBef>
              <a:buSzPct val="100000"/>
              <a:tabLst>
                <a:tab pos="228600" algn="l"/>
              </a:tabLst>
              <a:defRPr/>
            </a:pPr>
            <a:endParaRPr lang="en-US" sz="11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182880" indent="0" algn="ctr">
              <a:lnSpc>
                <a:spcPct val="70000"/>
              </a:lnSpc>
              <a:spcBef>
                <a:spcPts val="0"/>
              </a:spcBef>
              <a:buSzPct val="100000"/>
              <a:buFont typeface="Arial" panose="020B0604020202020204" pitchFamily="34" charset="0"/>
              <a:buNone/>
              <a:tabLst>
                <a:tab pos="228600" algn="l"/>
              </a:tabLst>
              <a:defRPr/>
            </a:pPr>
            <a:r>
              <a:rPr lang="en-US" b="1" dirty="0">
                <a:solidFill>
                  <a:srgbClr val="C09435"/>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Air</a:t>
            </a:r>
          </a:p>
          <a:p>
            <a:pPr marL="182880" indent="0">
              <a:lnSpc>
                <a:spcPct val="70000"/>
              </a:lnSpc>
              <a:spcBef>
                <a:spcPts val="0"/>
              </a:spcBef>
              <a:buSzPct val="100000"/>
              <a:buFont typeface="Arial" panose="020B0604020202020204" pitchFamily="34" charset="0"/>
              <a:buNone/>
              <a:tabLst>
                <a:tab pos="228600" algn="l"/>
              </a:tabLst>
              <a:defRPr/>
            </a:pPr>
            <a:endParaRPr lang="en-US" sz="11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lnSpc>
                <a:spcPct val="100000"/>
              </a:lnSpc>
              <a:spcBef>
                <a:spcPts val="0"/>
              </a:spcBef>
              <a:buSzPct val="100000"/>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$570.0M </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6 C-130J Super Hercules aircraft for ANG</a:t>
            </a:r>
          </a:p>
          <a:p>
            <a:pPr marL="182880" indent="0">
              <a:lnSpc>
                <a:spcPct val="100000"/>
              </a:lnSpc>
              <a:spcBef>
                <a:spcPts val="0"/>
              </a:spcBef>
              <a:buSzPct val="100000"/>
              <a:buNone/>
              <a:tabLst>
                <a:tab pos="228600" algn="l"/>
              </a:tabLst>
              <a:defRPr/>
            </a:pPr>
            <a:endParaRPr lang="en-US" sz="1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lnSpc>
                <a:spcPct val="100000"/>
              </a:lnSpc>
              <a:spcBef>
                <a:spcPts val="0"/>
              </a:spcBef>
              <a:buSzPct val="100000"/>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$265.5M </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C-130H modernization, includes:</a:t>
            </a:r>
          </a:p>
          <a:p>
            <a:pPr marL="463550" lvl="1" indent="0">
              <a:lnSpc>
                <a:spcPct val="100000"/>
              </a:lnSpc>
              <a:spcBef>
                <a:spcPts val="0"/>
              </a:spcBef>
              <a:buSzPct val="75000"/>
              <a:buNone/>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$180.0M</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for NP2000 propeller upgrades</a:t>
            </a:r>
          </a:p>
          <a:p>
            <a:pPr marL="463550" lvl="1" indent="0">
              <a:lnSpc>
                <a:spcPct val="100000"/>
              </a:lnSpc>
              <a:spcBef>
                <a:spcPts val="0"/>
              </a:spcBef>
              <a:buSzPct val="75000"/>
              <a:buNone/>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$79.0M</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 for T-56 Series 3.5 engine modifications</a:t>
            </a:r>
          </a:p>
          <a:p>
            <a:pPr marL="463550" lvl="1" indent="0">
              <a:lnSpc>
                <a:spcPct val="100000"/>
              </a:lnSpc>
              <a:spcBef>
                <a:spcPts val="0"/>
              </a:spcBef>
              <a:buSzPct val="75000"/>
              <a:buNone/>
              <a:tabLst>
                <a:tab pos="228600" algn="l"/>
              </a:tabLst>
              <a:defRPr/>
            </a:pPr>
            <a:endParaRPr lang="en-US" sz="1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lnSpc>
                <a:spcPct val="100000"/>
              </a:lnSpc>
              <a:spcBef>
                <a:spcPts val="0"/>
              </a:spcBef>
              <a:buSzPct val="100000"/>
              <a:tabLst>
                <a:tab pos="228600" algn="l"/>
              </a:tabLst>
              <a:defRPr/>
            </a:pPr>
            <a:r>
              <a:rPr lang="en-US" sz="2300" b="1"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$75.0M </a:t>
            </a:r>
            <a:r>
              <a:rPr lang="en-US" sz="23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rPr>
              <a:t>for F-16 Viper Active Electronically Scanned Array (AESA) radars for ANG</a:t>
            </a:r>
          </a:p>
          <a:p>
            <a:pPr marL="182880" indent="0">
              <a:lnSpc>
                <a:spcPct val="70000"/>
              </a:lnSpc>
              <a:spcBef>
                <a:spcPts val="0"/>
              </a:spcBef>
              <a:buSzPct val="100000"/>
              <a:buNone/>
              <a:tabLst>
                <a:tab pos="228600" algn="l"/>
              </a:tabLst>
              <a:defRPr/>
            </a:pPr>
            <a:endParaRPr lang="en-US" sz="2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457200" indent="-274320">
              <a:lnSpc>
                <a:spcPct val="70000"/>
              </a:lnSpc>
              <a:spcBef>
                <a:spcPts val="0"/>
              </a:spcBef>
              <a:buSzPct val="100000"/>
              <a:tabLst>
                <a:tab pos="228600" algn="l"/>
              </a:tabLst>
              <a:defRPr/>
            </a:pPr>
            <a:endParaRPr lang="en-US" sz="2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pPr marL="182880" indent="0">
              <a:lnSpc>
                <a:spcPct val="70000"/>
              </a:lnSpc>
              <a:spcBef>
                <a:spcPts val="0"/>
              </a:spcBef>
              <a:buSzPct val="100000"/>
              <a:buFont typeface="Arial" panose="020B0604020202020204" pitchFamily="34" charset="0"/>
              <a:buNone/>
              <a:tabLst>
                <a:tab pos="228600" algn="l"/>
              </a:tabLst>
              <a:defRPr/>
            </a:pPr>
            <a:endParaRPr lang="en-US" sz="2000" dirty="0">
              <a:solidFill>
                <a:prstClr val="white"/>
              </a:solidFill>
              <a:effectLst>
                <a:outerShdw blurRad="38100" dist="38100" dir="2700000" algn="tl">
                  <a:srgbClr val="000000">
                    <a:alpha val="43137"/>
                  </a:srgbClr>
                </a:outerShdw>
              </a:effectLst>
              <a:ea typeface="Roboto" panose="02000000000000000000" pitchFamily="2" charset="0"/>
              <a:cs typeface="Roboto" panose="02000000000000000000" pitchFamily="2" charset="0"/>
            </a:endParaRPr>
          </a:p>
          <a:p>
            <a:endParaRPr lang="en-US" sz="3200" dirty="0"/>
          </a:p>
        </p:txBody>
      </p:sp>
    </p:spTree>
    <p:extLst>
      <p:ext uri="{BB962C8B-B14F-4D97-AF65-F5344CB8AC3E}">
        <p14:creationId xmlns:p14="http://schemas.microsoft.com/office/powerpoint/2010/main" val="18473797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8255"/>
            <a:ext cx="10515600" cy="1325563"/>
          </a:xfrm>
        </p:spPr>
        <p:txBody>
          <a:bodyPr>
            <a:normAutofit/>
          </a:bodyPr>
          <a:lstStyle/>
          <a:p>
            <a:pPr algn="ctr"/>
            <a:r>
              <a:rPr lang="en-US" b="1" dirty="0">
                <a:solidFill>
                  <a:schemeClr val="bg1"/>
                </a:solidFill>
                <a:latin typeface="Trebuchet MS" panose="020B0603020202020204" pitchFamily="34" charset="0"/>
                <a:ea typeface="Verdana" panose="020B0604030504040204" pitchFamily="34" charset="0"/>
                <a:cs typeface="Verdana" panose="020B0604030504040204" pitchFamily="34" charset="0"/>
              </a:rPr>
              <a:t>State Membership Dues</a:t>
            </a:r>
          </a:p>
        </p:txBody>
      </p:sp>
      <p:sp>
        <p:nvSpPr>
          <p:cNvPr id="22" name="Content Placeholder 21">
            <a:extLst>
              <a:ext uri="{FF2B5EF4-FFF2-40B4-BE49-F238E27FC236}">
                <a16:creationId xmlns:a16="http://schemas.microsoft.com/office/drawing/2014/main" id="{BF1219C3-2934-4F4A-8306-4F6C4678601A}"/>
              </a:ext>
            </a:extLst>
          </p:cNvPr>
          <p:cNvSpPr>
            <a:spLocks noGrp="1"/>
          </p:cNvSpPr>
          <p:nvPr>
            <p:ph sz="half" idx="1"/>
          </p:nvPr>
        </p:nvSpPr>
        <p:spPr/>
        <p:txBody>
          <a:bodyPr/>
          <a:lstStyle/>
          <a:p>
            <a:pPr marL="0" indent="0">
              <a:buNone/>
            </a:pPr>
            <a:r>
              <a:rPr lang="en-US" dirty="0"/>
              <a:t> </a:t>
            </a:r>
          </a:p>
        </p:txBody>
      </p:sp>
      <p:sp>
        <p:nvSpPr>
          <p:cNvPr id="23" name="Content Placeholder 22">
            <a:extLst>
              <a:ext uri="{FF2B5EF4-FFF2-40B4-BE49-F238E27FC236}">
                <a16:creationId xmlns:a16="http://schemas.microsoft.com/office/drawing/2014/main" id="{18EB4479-0139-4EA6-A913-9FC8C809BF2E}"/>
              </a:ext>
            </a:extLst>
          </p:cNvPr>
          <p:cNvSpPr>
            <a:spLocks noGrp="1"/>
          </p:cNvSpPr>
          <p:nvPr>
            <p:ph sz="half" idx="2"/>
          </p:nvPr>
        </p:nvSpPr>
        <p:spPr>
          <a:xfrm>
            <a:off x="6172200" y="2525182"/>
            <a:ext cx="5181600" cy="4351338"/>
          </a:xfrm>
        </p:spPr>
        <p:txBody>
          <a:bodyPr/>
          <a:lstStyle/>
          <a:p>
            <a:r>
              <a:rPr lang="en-US" dirty="0">
                <a:solidFill>
                  <a:schemeClr val="bg1"/>
                </a:solidFill>
                <a:latin typeface="Trebuchet MS" panose="020B0603020202020204" pitchFamily="34" charset="0"/>
              </a:rPr>
              <a:t>By-Laws Article III, Section 3.01</a:t>
            </a:r>
          </a:p>
          <a:p>
            <a:pPr lvl="1"/>
            <a:r>
              <a:rPr lang="en-US" dirty="0">
                <a:solidFill>
                  <a:schemeClr val="bg1"/>
                </a:solidFill>
                <a:latin typeface="Trebuchet MS" panose="020B0603020202020204" pitchFamily="34" charset="0"/>
              </a:rPr>
              <a:t>State: Membership may be issued to and in the name of a State. </a:t>
            </a:r>
            <a:r>
              <a:rPr lang="en-US" sz="2000" i="1" dirty="0">
                <a:solidFill>
                  <a:schemeClr val="bg1"/>
                </a:solidFill>
                <a:latin typeface="Trebuchet MS" panose="020B0603020202020204" pitchFamily="34" charset="0"/>
              </a:rPr>
              <a:t>(Dues to be paid annually in the amount of Twenty-Five cents for each member of the National Guard based upon the assigned strength on 30 September of the preceding year as furnished by the National Guard Bureau.)</a:t>
            </a:r>
          </a:p>
        </p:txBody>
      </p:sp>
      <p:graphicFrame>
        <p:nvGraphicFramePr>
          <p:cNvPr id="4" name="Table 3">
            <a:extLst>
              <a:ext uri="{FF2B5EF4-FFF2-40B4-BE49-F238E27FC236}">
                <a16:creationId xmlns:a16="http://schemas.microsoft.com/office/drawing/2014/main" id="{E21FA0FA-9A23-4AAB-96B3-406DB256DDF7}"/>
              </a:ext>
            </a:extLst>
          </p:cNvPr>
          <p:cNvGraphicFramePr>
            <a:graphicFrameLocks noGrp="1"/>
          </p:cNvGraphicFramePr>
          <p:nvPr>
            <p:extLst>
              <p:ext uri="{D42A27DB-BD31-4B8C-83A1-F6EECF244321}">
                <p14:modId xmlns:p14="http://schemas.microsoft.com/office/powerpoint/2010/main" val="2188809195"/>
              </p:ext>
            </p:extLst>
          </p:nvPr>
        </p:nvGraphicFramePr>
        <p:xfrm>
          <a:off x="604727" y="1839337"/>
          <a:ext cx="5194300" cy="2495583"/>
        </p:xfrm>
        <a:graphic>
          <a:graphicData uri="http://schemas.openxmlformats.org/drawingml/2006/table">
            <a:tbl>
              <a:tblPr/>
              <a:tblGrid>
                <a:gridCol w="876836">
                  <a:extLst>
                    <a:ext uri="{9D8B030D-6E8A-4147-A177-3AD203B41FA5}">
                      <a16:colId xmlns:a16="http://schemas.microsoft.com/office/drawing/2014/main" val="4201953817"/>
                    </a:ext>
                  </a:extLst>
                </a:gridCol>
                <a:gridCol w="571850">
                  <a:extLst>
                    <a:ext uri="{9D8B030D-6E8A-4147-A177-3AD203B41FA5}">
                      <a16:colId xmlns:a16="http://schemas.microsoft.com/office/drawing/2014/main" val="3302091832"/>
                    </a:ext>
                  </a:extLst>
                </a:gridCol>
                <a:gridCol w="1019798">
                  <a:extLst>
                    <a:ext uri="{9D8B030D-6E8A-4147-A177-3AD203B41FA5}">
                      <a16:colId xmlns:a16="http://schemas.microsoft.com/office/drawing/2014/main" val="4291400023"/>
                    </a:ext>
                  </a:extLst>
                </a:gridCol>
                <a:gridCol w="781528">
                  <a:extLst>
                    <a:ext uri="{9D8B030D-6E8A-4147-A177-3AD203B41FA5}">
                      <a16:colId xmlns:a16="http://schemas.microsoft.com/office/drawing/2014/main" val="2186029720"/>
                    </a:ext>
                  </a:extLst>
                </a:gridCol>
                <a:gridCol w="867305">
                  <a:extLst>
                    <a:ext uri="{9D8B030D-6E8A-4147-A177-3AD203B41FA5}">
                      <a16:colId xmlns:a16="http://schemas.microsoft.com/office/drawing/2014/main" val="3695847381"/>
                    </a:ext>
                  </a:extLst>
                </a:gridCol>
                <a:gridCol w="1076983">
                  <a:extLst>
                    <a:ext uri="{9D8B030D-6E8A-4147-A177-3AD203B41FA5}">
                      <a16:colId xmlns:a16="http://schemas.microsoft.com/office/drawing/2014/main" val="3987359838"/>
                    </a:ext>
                  </a:extLst>
                </a:gridCol>
              </a:tblGrid>
              <a:tr h="264165">
                <a:tc gridSpan="6">
                  <a:txBody>
                    <a:bodyPr/>
                    <a:lstStyle/>
                    <a:p>
                      <a:pPr algn="ctr" fontAlgn="b"/>
                      <a:r>
                        <a:rPr lang="en-US" sz="1000" b="1" i="0" u="none" strike="noStrike" dirty="0">
                          <a:effectLst/>
                          <a:latin typeface="Arial" panose="020B0604020202020204" pitchFamily="34" charset="0"/>
                        </a:rPr>
                        <a:t>National Guard Bureau</a:t>
                      </a:r>
                    </a:p>
                  </a:txBody>
                  <a:tcPr marL="9525" marR="9525" marT="9525"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33385903"/>
                  </a:ext>
                </a:extLst>
              </a:tr>
              <a:tr h="159679">
                <a:tc gridSpan="6">
                  <a:txBody>
                    <a:bodyPr/>
                    <a:lstStyle/>
                    <a:p>
                      <a:pPr algn="ctr" fontAlgn="b"/>
                      <a:r>
                        <a:rPr lang="en-US" sz="1000" b="1" i="0" u="none" strike="noStrike" dirty="0">
                          <a:effectLst/>
                          <a:latin typeface="Arial" panose="020B0604020202020204" pitchFamily="34" charset="0"/>
                        </a:rPr>
                        <a:t>Assigned Strength by State</a:t>
                      </a:r>
                    </a:p>
                  </a:txBody>
                  <a:tcPr marL="9525" marR="9525" marT="9525"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6354925"/>
                  </a:ext>
                </a:extLst>
              </a:tr>
              <a:tr h="159679">
                <a:tc gridSpan="6">
                  <a:txBody>
                    <a:bodyPr/>
                    <a:lstStyle/>
                    <a:p>
                      <a:pPr algn="ctr" fontAlgn="b"/>
                      <a:r>
                        <a:rPr lang="en-US" sz="1000" b="1" i="0" u="none" strike="noStrike" dirty="0">
                          <a:effectLst/>
                          <a:latin typeface="Arial" panose="020B0604020202020204" pitchFamily="34" charset="0"/>
                        </a:rPr>
                        <a:t>As of 30 September 2021</a:t>
                      </a:r>
                    </a:p>
                  </a:txBody>
                  <a:tcPr marL="9525" marR="9525" marT="9525" marB="0" anchor="b">
                    <a:lnL>
                      <a:noFill/>
                    </a:lnL>
                    <a:lnR>
                      <a:noFill/>
                    </a:lnR>
                    <a:lnT>
                      <a:noFill/>
                    </a:lnT>
                    <a:lnB>
                      <a:noFill/>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27130310"/>
                  </a:ext>
                </a:extLst>
              </a:tr>
              <a:tr h="159679">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tc>
                  <a:txBody>
                    <a:bodyPr/>
                    <a:lstStyle/>
                    <a:p>
                      <a:pPr algn="l" fontAlgn="b"/>
                      <a:endParaRPr lang="en-US" sz="1000" b="0" i="0" u="none" strike="noStrike">
                        <a:effectLst/>
                        <a:latin typeface="Arial" panose="020B0604020202020204" pitchFamily="34" charset="0"/>
                      </a:endParaRP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566544419"/>
                  </a:ext>
                </a:extLst>
              </a:tr>
              <a:tr h="189737">
                <a:tc>
                  <a:txBody>
                    <a:bodyPr/>
                    <a:lstStyle/>
                    <a:p>
                      <a:pPr algn="l" fontAlgn="b"/>
                      <a:r>
                        <a:rPr lang="en-US" sz="1200" b="0" i="0" u="none" strike="noStrike">
                          <a:effectLst/>
                          <a:latin typeface="Arial" panose="020B0604020202020204" pitchFamily="34" charset="0"/>
                        </a:rPr>
                        <a:t>Invoice No.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STATE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ARMY_ASSN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AIR ASSN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Total ASSN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.25 per man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88926293"/>
                  </a:ext>
                </a:extLst>
              </a:tr>
              <a:tr h="189737">
                <a:tc>
                  <a:txBody>
                    <a:bodyPr/>
                    <a:lstStyle/>
                    <a:p>
                      <a:pPr algn="l" fontAlgn="b"/>
                      <a:r>
                        <a:rPr lang="en-US" sz="1200" b="0" i="0" u="none" strike="noStrike">
                          <a:effectLst/>
                          <a:latin typeface="Arial" panose="020B0604020202020204" pitchFamily="34" charset="0"/>
                        </a:rPr>
                        <a:t>State-22-01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AK</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1643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       2,198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3,841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960.25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015448800"/>
                  </a:ext>
                </a:extLst>
              </a:tr>
              <a:tr h="189737">
                <a:tc>
                  <a:txBody>
                    <a:bodyPr/>
                    <a:lstStyle/>
                    <a:p>
                      <a:pPr algn="l" fontAlgn="b"/>
                      <a:r>
                        <a:rPr lang="en-US" sz="1200" b="0" i="0" u="none" strike="noStrike">
                          <a:effectLst/>
                          <a:latin typeface="Arial" panose="020B0604020202020204" pitchFamily="34" charset="0"/>
                        </a:rPr>
                        <a:t>State-22-02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9821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       2,409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12,230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3,057.50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515098281"/>
                  </a:ext>
                </a:extLst>
              </a:tr>
              <a:tr h="206403">
                <a:tc>
                  <a:txBody>
                    <a:bodyPr/>
                    <a:lstStyle/>
                    <a:p>
                      <a:pPr algn="l" fontAlgn="b"/>
                      <a:r>
                        <a:rPr lang="en-US" sz="1200" b="0" i="0" u="none" strike="noStrike" dirty="0">
                          <a:effectLst/>
                          <a:latin typeface="Arial" panose="020B0604020202020204" pitchFamily="34" charset="0"/>
                        </a:rPr>
                        <a:t>State-22-03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6777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       1,949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8,726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2,181.50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06980135"/>
                  </a:ext>
                </a:extLst>
              </a:tr>
              <a:tr h="189737">
                <a:tc>
                  <a:txBody>
                    <a:bodyPr/>
                    <a:lstStyle/>
                    <a:p>
                      <a:pPr algn="l" fontAlgn="b"/>
                      <a:r>
                        <a:rPr lang="en-US" sz="1200" b="0" i="0" u="none" strike="noStrike">
                          <a:effectLst/>
                          <a:latin typeface="Arial" panose="020B0604020202020204" pitchFamily="34" charset="0"/>
                        </a:rPr>
                        <a:t>State-22-04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AZ</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5284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2,633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7,917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1,979.25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834144153"/>
                  </a:ext>
                </a:extLst>
              </a:tr>
              <a:tr h="189737">
                <a:tc>
                  <a:txBody>
                    <a:bodyPr/>
                    <a:lstStyle/>
                    <a:p>
                      <a:pPr algn="l" fontAlgn="b"/>
                      <a:r>
                        <a:rPr lang="en-US" sz="1200" b="0" i="0" u="none" strike="noStrike">
                          <a:effectLst/>
                          <a:latin typeface="Arial" panose="020B0604020202020204" pitchFamily="34" charset="0"/>
                        </a:rPr>
                        <a:t>State-22-05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CA</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13349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4,915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18,264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4,566.00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483933143"/>
                  </a:ext>
                </a:extLst>
              </a:tr>
              <a:tr h="189737">
                <a:tc>
                  <a:txBody>
                    <a:bodyPr/>
                    <a:lstStyle/>
                    <a:p>
                      <a:pPr algn="l" fontAlgn="b"/>
                      <a:r>
                        <a:rPr lang="en-US" sz="1200" b="0" i="0" u="none" strike="noStrike">
                          <a:effectLst/>
                          <a:latin typeface="Arial" panose="020B0604020202020204" pitchFamily="34" charset="0"/>
                        </a:rPr>
                        <a:t>State-22-06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CO</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3847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1,714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5,561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1,390.25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736140072"/>
                  </a:ext>
                </a:extLst>
              </a:tr>
              <a:tr h="189737">
                <a:tc>
                  <a:txBody>
                    <a:bodyPr/>
                    <a:lstStyle/>
                    <a:p>
                      <a:pPr algn="l" fontAlgn="b"/>
                      <a:r>
                        <a:rPr lang="en-US" sz="1200" b="0" i="0" u="none" strike="noStrike">
                          <a:effectLst/>
                          <a:latin typeface="Arial" panose="020B0604020202020204" pitchFamily="34" charset="0"/>
                        </a:rPr>
                        <a:t>State-22-07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3663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       1,180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a:effectLst/>
                          <a:latin typeface="Arial" panose="020B0604020202020204" pitchFamily="34" charset="0"/>
                        </a:rPr>
                        <a:t>4,843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a:effectLst/>
                          <a:latin typeface="Arial" panose="020B0604020202020204" pitchFamily="34" charset="0"/>
                        </a:rPr>
                        <a:t> $      1,210.75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146600745"/>
                  </a:ext>
                </a:extLst>
              </a:tr>
              <a:tr h="189737">
                <a:tc>
                  <a:txBody>
                    <a:bodyPr/>
                    <a:lstStyle/>
                    <a:p>
                      <a:pPr algn="l" fontAlgn="b"/>
                      <a:r>
                        <a:rPr lang="en-US" sz="1200" b="0" i="0" u="none" strike="noStrike" dirty="0">
                          <a:effectLst/>
                          <a:latin typeface="Arial" panose="020B0604020202020204" pitchFamily="34" charset="0"/>
                        </a:rPr>
                        <a:t>State-22-08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DE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1687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       1,040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200" b="0" i="0" u="none" strike="noStrike" dirty="0">
                          <a:effectLst/>
                          <a:latin typeface="Arial" panose="020B0604020202020204" pitchFamily="34" charset="0"/>
                        </a:rPr>
                        <a:t>2,727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l" fontAlgn="b"/>
                      <a:r>
                        <a:rPr lang="en-US" sz="1200" b="0" i="0" u="none" strike="noStrike" dirty="0">
                          <a:effectLst/>
                          <a:latin typeface="Arial" panose="020B0604020202020204" pitchFamily="34" charset="0"/>
                        </a:rPr>
                        <a:t> $          681.75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2679534250"/>
                  </a:ext>
                </a:extLst>
              </a:tr>
            </a:tbl>
          </a:graphicData>
        </a:graphic>
      </p:graphicFrame>
      <p:sp>
        <p:nvSpPr>
          <p:cNvPr id="6" name="TextBox 5">
            <a:extLst>
              <a:ext uri="{FF2B5EF4-FFF2-40B4-BE49-F238E27FC236}">
                <a16:creationId xmlns:a16="http://schemas.microsoft.com/office/drawing/2014/main" id="{E32F962F-8ACD-4108-B409-557940E4AF72}"/>
              </a:ext>
            </a:extLst>
          </p:cNvPr>
          <p:cNvSpPr txBox="1"/>
          <p:nvPr/>
        </p:nvSpPr>
        <p:spPr>
          <a:xfrm>
            <a:off x="820723" y="4665293"/>
            <a:ext cx="1683944" cy="923330"/>
          </a:xfrm>
          <a:prstGeom prst="rect">
            <a:avLst/>
          </a:prstGeom>
          <a:noFill/>
        </p:spPr>
        <p:txBody>
          <a:bodyPr wrap="square" rtlCol="0">
            <a:spAutoFit/>
          </a:bodyPr>
          <a:lstStyle/>
          <a:p>
            <a:pPr algn="ctr"/>
            <a:r>
              <a:rPr lang="en-US" dirty="0">
                <a:solidFill>
                  <a:schemeClr val="bg1"/>
                </a:solidFill>
                <a:latin typeface="Trebuchet MS" panose="020B0603020202020204" pitchFamily="34" charset="0"/>
              </a:rPr>
              <a:t>Army Enlisted &amp; Officer Strength</a:t>
            </a:r>
          </a:p>
        </p:txBody>
      </p:sp>
      <p:sp>
        <p:nvSpPr>
          <p:cNvPr id="12" name="TextBox 11">
            <a:extLst>
              <a:ext uri="{FF2B5EF4-FFF2-40B4-BE49-F238E27FC236}">
                <a16:creationId xmlns:a16="http://schemas.microsoft.com/office/drawing/2014/main" id="{F773CB72-D7AC-4460-98AD-6E9A31DB0AA6}"/>
              </a:ext>
            </a:extLst>
          </p:cNvPr>
          <p:cNvSpPr txBox="1"/>
          <p:nvPr/>
        </p:nvSpPr>
        <p:spPr>
          <a:xfrm>
            <a:off x="3229383" y="4700851"/>
            <a:ext cx="2065700" cy="646331"/>
          </a:xfrm>
          <a:prstGeom prst="rect">
            <a:avLst/>
          </a:prstGeom>
          <a:noFill/>
        </p:spPr>
        <p:txBody>
          <a:bodyPr wrap="square" rtlCol="0">
            <a:spAutoFit/>
          </a:bodyPr>
          <a:lstStyle/>
          <a:p>
            <a:pPr algn="ctr"/>
            <a:r>
              <a:rPr lang="en-US" dirty="0">
                <a:solidFill>
                  <a:schemeClr val="bg1"/>
                </a:solidFill>
                <a:latin typeface="Trebuchet MS" panose="020B0603020202020204" pitchFamily="34" charset="0"/>
              </a:rPr>
              <a:t>Air Force Enlisted &amp; Officer Strength</a:t>
            </a:r>
          </a:p>
        </p:txBody>
      </p:sp>
      <p:cxnSp>
        <p:nvCxnSpPr>
          <p:cNvPr id="13" name="Straight Arrow Connector 12">
            <a:extLst>
              <a:ext uri="{FF2B5EF4-FFF2-40B4-BE49-F238E27FC236}">
                <a16:creationId xmlns:a16="http://schemas.microsoft.com/office/drawing/2014/main" id="{5AC0FE20-7215-4E56-85A6-B8F5D48F6789}"/>
              </a:ext>
            </a:extLst>
          </p:cNvPr>
          <p:cNvCxnSpPr>
            <a:cxnSpLocks/>
          </p:cNvCxnSpPr>
          <p:nvPr/>
        </p:nvCxnSpPr>
        <p:spPr>
          <a:xfrm flipV="1">
            <a:off x="1813161" y="4310447"/>
            <a:ext cx="534595" cy="39835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cxnSp>
        <p:nvCxnSpPr>
          <p:cNvPr id="18" name="Straight Arrow Connector 17">
            <a:extLst>
              <a:ext uri="{FF2B5EF4-FFF2-40B4-BE49-F238E27FC236}">
                <a16:creationId xmlns:a16="http://schemas.microsoft.com/office/drawing/2014/main" id="{4F545609-2BE1-4C7E-A099-EACC872BD0E7}"/>
              </a:ext>
            </a:extLst>
          </p:cNvPr>
          <p:cNvCxnSpPr>
            <a:cxnSpLocks/>
          </p:cNvCxnSpPr>
          <p:nvPr/>
        </p:nvCxnSpPr>
        <p:spPr>
          <a:xfrm flipH="1" flipV="1">
            <a:off x="3645089" y="4310447"/>
            <a:ext cx="221811" cy="439363"/>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5751524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Questions?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542531" y="1722205"/>
            <a:ext cx="5724181" cy="3413588"/>
          </a:xfrm>
        </p:spPr>
        <p:txBody>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Melvin Bodmer, Jr.</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Melvin.Bodmer@ngaus.org</a:t>
            </a:r>
          </a:p>
          <a:p>
            <a:pPr marL="182880" indent="0">
              <a:lnSpc>
                <a:spcPct val="90000"/>
              </a:lnSpc>
              <a:buSzPct val="100000"/>
              <a:buNone/>
              <a:tabLst>
                <a:tab pos="228600" algn="l"/>
              </a:tabLst>
            </a:pPr>
            <a:endParaRPr lang="en-US" u="sng" dirty="0">
              <a:solidFill>
                <a:schemeClr val="bg1"/>
              </a:solidFill>
              <a:latin typeface="Trebuchet MS" panose="020B0603020202020204" pitchFamily="34" charset="0"/>
            </a:endParaRP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Laurence Temple</a:t>
            </a:r>
          </a:p>
          <a:p>
            <a:pPr marL="182880" indent="0">
              <a:lnSpc>
                <a:spcPct val="90000"/>
              </a:lnSpc>
              <a:buSzPct val="100000"/>
              <a:buNone/>
              <a:tabLst>
                <a:tab pos="228600" algn="l"/>
              </a:tabLst>
            </a:pPr>
            <a:r>
              <a:rPr lang="en-US" dirty="0">
                <a:solidFill>
                  <a:schemeClr val="bg1"/>
                </a:solidFill>
                <a:latin typeface="Trebuchet MS" panose="020B0603020202020204" pitchFamily="34" charset="0"/>
              </a:rPr>
              <a:t>Laurence.Temple@ngaus.org</a:t>
            </a:r>
          </a:p>
        </p:txBody>
      </p:sp>
    </p:spTree>
    <p:extLst>
      <p:ext uri="{BB962C8B-B14F-4D97-AF65-F5344CB8AC3E}">
        <p14:creationId xmlns:p14="http://schemas.microsoft.com/office/powerpoint/2010/main" val="10789017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D1E79-4549-4E8D-AB12-22D8B08FF857}"/>
              </a:ext>
            </a:extLst>
          </p:cNvPr>
          <p:cNvSpPr>
            <a:spLocks noGrp="1"/>
          </p:cNvSpPr>
          <p:nvPr>
            <p:ph type="ctrTitle"/>
          </p:nvPr>
        </p:nvSpPr>
        <p:spPr>
          <a:xfrm>
            <a:off x="6594512" y="999153"/>
            <a:ext cx="4619568" cy="870468"/>
          </a:xfrm>
        </p:spPr>
        <p:txBody>
          <a:bodyPr>
            <a:noAutofit/>
          </a:bodyPr>
          <a:lstStyle/>
          <a:p>
            <a:pPr algn="l"/>
            <a:r>
              <a:rPr lang="en-US" sz="4400" b="1" dirty="0">
                <a:solidFill>
                  <a:schemeClr val="bg1"/>
                </a:solidFill>
                <a:latin typeface="Trebuchet MS" panose="020B0603020202020204" pitchFamily="34" charset="0"/>
              </a:rPr>
              <a:t>General Conference</a:t>
            </a:r>
          </a:p>
        </p:txBody>
      </p:sp>
      <p:sp>
        <p:nvSpPr>
          <p:cNvPr id="3" name="Subtitle 2">
            <a:extLst>
              <a:ext uri="{FF2B5EF4-FFF2-40B4-BE49-F238E27FC236}">
                <a16:creationId xmlns:a16="http://schemas.microsoft.com/office/drawing/2014/main" id="{18FB95F9-0091-4106-9EB9-48CA0DEC9080}"/>
              </a:ext>
            </a:extLst>
          </p:cNvPr>
          <p:cNvSpPr>
            <a:spLocks noGrp="1"/>
          </p:cNvSpPr>
          <p:nvPr>
            <p:ph type="subTitle" idx="1"/>
          </p:nvPr>
        </p:nvSpPr>
        <p:spPr>
          <a:xfrm>
            <a:off x="6861211" y="1983921"/>
            <a:ext cx="4619567" cy="1566746"/>
          </a:xfrm>
        </p:spPr>
        <p:txBody>
          <a:bodyPr/>
          <a:lstStyle/>
          <a:p>
            <a:pPr algn="l"/>
            <a:r>
              <a:rPr lang="en-US" sz="2800" dirty="0">
                <a:solidFill>
                  <a:schemeClr val="bg1"/>
                </a:solidFill>
              </a:rPr>
              <a:t>It’s “Go” Time</a:t>
            </a:r>
          </a:p>
          <a:p>
            <a:pPr algn="l"/>
            <a:r>
              <a:rPr lang="en-US" sz="2000" dirty="0">
                <a:solidFill>
                  <a:schemeClr val="bg1"/>
                </a:solidFill>
              </a:rPr>
              <a:t>Maria Kelly</a:t>
            </a:r>
          </a:p>
        </p:txBody>
      </p:sp>
      <p:pic>
        <p:nvPicPr>
          <p:cNvPr id="5" name="Picture 4" descr="A picture containing drawing&#10;&#10;Description automatically generated">
            <a:extLst>
              <a:ext uri="{FF2B5EF4-FFF2-40B4-BE49-F238E27FC236}">
                <a16:creationId xmlns:a16="http://schemas.microsoft.com/office/drawing/2014/main" id="{6F817E2C-1455-40A4-A355-F56BD21B9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36453" y="6006027"/>
            <a:ext cx="2064533" cy="678633"/>
          </a:xfrm>
          <a:prstGeom prst="rect">
            <a:avLst/>
          </a:prstGeom>
        </p:spPr>
      </p:pic>
    </p:spTree>
    <p:extLst>
      <p:ext uri="{BB962C8B-B14F-4D97-AF65-F5344CB8AC3E}">
        <p14:creationId xmlns:p14="http://schemas.microsoft.com/office/powerpoint/2010/main" val="136281309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728031" y="2766218"/>
            <a:ext cx="3216007" cy="1325563"/>
          </a:xfrm>
        </p:spPr>
        <p:txBody>
          <a:bodyPr/>
          <a:lstStyle/>
          <a:p>
            <a:pPr algn="ctr"/>
            <a:r>
              <a:rPr lang="en-US" b="1" dirty="0">
                <a:solidFill>
                  <a:schemeClr val="bg1"/>
                </a:solidFill>
                <a:latin typeface="Trebuchet MS" panose="020B0603020202020204" pitchFamily="34" charset="0"/>
              </a:rPr>
              <a:t>Agenda</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5629618" y="1314450"/>
            <a:ext cx="5724181" cy="4183970"/>
          </a:xfrm>
        </p:spPr>
        <p:txBody>
          <a:bodyPr>
            <a:normAutofit fontScale="92500" lnSpcReduction="10000"/>
          </a:bodyPr>
          <a:lstStyle/>
          <a:p>
            <a:pPr lvl="1">
              <a:lnSpc>
                <a:spcPct val="90000"/>
              </a:lnSpc>
              <a:buSzPct val="75000"/>
              <a:tabLst>
                <a:tab pos="228600" algn="l"/>
              </a:tabLst>
            </a:pPr>
            <a:endParaRPr lang="en-US" sz="2200" dirty="0">
              <a:solidFill>
                <a:schemeClr val="bg1"/>
              </a:solidFill>
              <a:latin typeface="Trebuchet MS" panose="020B0603020202020204" pitchFamily="34" charset="0"/>
              <a:ea typeface="Roboto" panose="02000000000000000000" pitchFamily="2" charset="0"/>
              <a:cs typeface="Roboto" panose="02000000000000000000" pitchFamily="2" charset="0"/>
            </a:endParaRP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State Association Preparation for the General Conference and Exhibition</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Housing</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Registration</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Selecting Delegates/Assigning Committees</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Arrival and Check-in</a:t>
            </a:r>
          </a:p>
          <a:p>
            <a:pPr marL="457200" indent="-274320">
              <a:lnSpc>
                <a:spcPct val="90000"/>
              </a:lnSpc>
              <a:buSzPct val="100000"/>
              <a:buFont typeface="Arial" panose="020B0604020202020204" pitchFamily="34" charset="0"/>
              <a:buChar char="•"/>
              <a:tabLst>
                <a:tab pos="228600" algn="l"/>
              </a:tabLst>
            </a:pPr>
            <a:r>
              <a:rPr lang="en-US" dirty="0">
                <a:solidFill>
                  <a:schemeClr val="bg1"/>
                </a:solidFill>
                <a:latin typeface="Trebuchet MS" panose="020B0603020202020204" pitchFamily="34" charset="0"/>
              </a:rPr>
              <a:t>Resources</a:t>
            </a:r>
          </a:p>
        </p:txBody>
      </p:sp>
    </p:spTree>
    <p:extLst>
      <p:ext uri="{BB962C8B-B14F-4D97-AF65-F5344CB8AC3E}">
        <p14:creationId xmlns:p14="http://schemas.microsoft.com/office/powerpoint/2010/main" val="18337489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487715"/>
            <a:ext cx="10515600" cy="1325563"/>
          </a:xfrm>
        </p:spPr>
        <p:txBody>
          <a:bodyPr/>
          <a:lstStyle/>
          <a:p>
            <a:pPr marL="182880" algn="ctr">
              <a:lnSpc>
                <a:spcPct val="90000"/>
              </a:lnSpc>
              <a:buSzPct val="100000"/>
              <a:tabLst>
                <a:tab pos="228600" algn="l"/>
              </a:tabLst>
            </a:pPr>
            <a:r>
              <a:rPr lang="en-US" dirty="0">
                <a:solidFill>
                  <a:schemeClr val="bg1"/>
                </a:solidFill>
                <a:latin typeface="Trebuchet MS" panose="020B0603020202020204" pitchFamily="34" charset="0"/>
              </a:rPr>
              <a:t>State Association Preparation for the General Conference and Exhibition</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r>
              <a:rPr lang="en-US" dirty="0">
                <a:solidFill>
                  <a:schemeClr val="bg1"/>
                </a:solidFill>
                <a:latin typeface="Trebuchet MS" panose="020B0603020202020204" pitchFamily="34" charset="0"/>
              </a:rPr>
              <a:t>It all Begins Here at NGEDA</a:t>
            </a:r>
          </a:p>
        </p:txBody>
      </p:sp>
    </p:spTree>
    <p:extLst>
      <p:ext uri="{BB962C8B-B14F-4D97-AF65-F5344CB8AC3E}">
        <p14:creationId xmlns:p14="http://schemas.microsoft.com/office/powerpoint/2010/main" val="183511086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D6483-0796-4DE2-A768-70EDE3D105A3}"/>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Who’s On First?</a:t>
            </a:r>
          </a:p>
        </p:txBody>
      </p:sp>
      <p:sp>
        <p:nvSpPr>
          <p:cNvPr id="13" name="TextBox 12">
            <a:extLst>
              <a:ext uri="{FF2B5EF4-FFF2-40B4-BE49-F238E27FC236}">
                <a16:creationId xmlns:a16="http://schemas.microsoft.com/office/drawing/2014/main" id="{7E3D3962-3D1A-4598-AA30-EF0CE5F2B4E1}"/>
              </a:ext>
            </a:extLst>
          </p:cNvPr>
          <p:cNvSpPr txBox="1">
            <a:spLocks noChangeArrowheads="1"/>
          </p:cNvSpPr>
          <p:nvPr/>
        </p:nvSpPr>
        <p:spPr bwMode="auto">
          <a:xfrm>
            <a:off x="396273" y="1583009"/>
            <a:ext cx="3645621" cy="4070916"/>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highlight>
                  <a:srgbClr val="000000"/>
                </a:highlight>
                <a:latin typeface="Trebuchet MS" panose="020B0603020202020204" pitchFamily="34" charset="0"/>
                <a:cs typeface="Georgia"/>
              </a:rPr>
              <a:t>NGAUS</a:t>
            </a:r>
            <a:r>
              <a:rPr lang="en-US" altLang="en-US" dirty="0">
                <a:solidFill>
                  <a:schemeClr val="bg1"/>
                </a:solidFill>
                <a:latin typeface="Trebuchet MS" panose="020B0603020202020204" pitchFamily="34" charset="0"/>
                <a:cs typeface="Georgia"/>
              </a:rPr>
              <a:t>	</a:t>
            </a:r>
          </a:p>
          <a:p>
            <a:pPr marL="274320" lvl="1" indent="-274320">
              <a:spcAft>
                <a:spcPts val="400"/>
              </a:spcAft>
              <a:defRPr/>
            </a:pPr>
            <a:r>
              <a:rPr lang="en-US" altLang="en-US" dirty="0">
                <a:solidFill>
                  <a:schemeClr val="bg1"/>
                </a:solidFill>
                <a:latin typeface="Trebuchet MS" panose="020B0603020202020204" pitchFamily="34" charset="0"/>
                <a:cs typeface="Georgia"/>
              </a:rPr>
              <a:t>General Conference Committee</a:t>
            </a:r>
          </a:p>
          <a:p>
            <a:pPr marL="274320" lvl="1" indent="-274320">
              <a:spcAft>
                <a:spcPts val="400"/>
              </a:spcAft>
              <a:defRPr/>
            </a:pPr>
            <a:r>
              <a:rPr lang="en-US" altLang="en-US" dirty="0">
                <a:solidFill>
                  <a:schemeClr val="bg1"/>
                </a:solidFill>
                <a:latin typeface="Trebuchet MS" panose="020B0603020202020204" pitchFamily="34" charset="0"/>
                <a:cs typeface="Georgia"/>
              </a:rPr>
              <a:t>Responsible for the overall General Conference</a:t>
            </a:r>
          </a:p>
          <a:p>
            <a:pPr marL="274320" lvl="1" indent="-274320">
              <a:spcAft>
                <a:spcPts val="400"/>
              </a:spcAft>
              <a:defRPr/>
            </a:pPr>
            <a:r>
              <a:rPr lang="en-US" altLang="en-US" dirty="0">
                <a:solidFill>
                  <a:schemeClr val="bg1"/>
                </a:solidFill>
                <a:latin typeface="Trebuchet MS" panose="020B0603020202020204" pitchFamily="34" charset="0"/>
                <a:cs typeface="Georgia"/>
              </a:rPr>
              <a:t>Business Session</a:t>
            </a:r>
          </a:p>
          <a:p>
            <a:pPr marL="274320" lvl="1" indent="-274320">
              <a:spcAft>
                <a:spcPts val="400"/>
              </a:spcAft>
              <a:defRPr/>
            </a:pPr>
            <a:r>
              <a:rPr lang="en-US" altLang="en-US" dirty="0">
                <a:solidFill>
                  <a:schemeClr val="bg1"/>
                </a:solidFill>
                <a:latin typeface="Trebuchet MS" panose="020B0603020202020204" pitchFamily="34" charset="0"/>
                <a:cs typeface="Georgia"/>
              </a:rPr>
              <a:t>Exhibit Hall</a:t>
            </a:r>
          </a:p>
          <a:p>
            <a:pPr marL="274320" lvl="1" indent="-274320">
              <a:spcAft>
                <a:spcPts val="400"/>
              </a:spcAft>
              <a:defRPr/>
            </a:pPr>
            <a:r>
              <a:rPr lang="en-US" altLang="en-US" dirty="0">
                <a:solidFill>
                  <a:schemeClr val="bg1"/>
                </a:solidFill>
                <a:latin typeface="Trebuchet MS" panose="020B0603020202020204" pitchFamily="34" charset="0"/>
                <a:cs typeface="Georgia"/>
              </a:rPr>
              <a:t>On-Site Registration</a:t>
            </a:r>
          </a:p>
          <a:p>
            <a:pPr marL="274320" lvl="1" indent="-274320">
              <a:spcAft>
                <a:spcPts val="400"/>
              </a:spcAft>
              <a:defRPr/>
            </a:pPr>
            <a:r>
              <a:rPr lang="en-US" altLang="en-US" dirty="0">
                <a:solidFill>
                  <a:schemeClr val="bg1"/>
                </a:solidFill>
                <a:latin typeface="Trebuchet MS" panose="020B0603020202020204" pitchFamily="34" charset="0"/>
                <a:cs typeface="Georgia"/>
              </a:rPr>
              <a:t>Resolutions, Area Meetings, Voting</a:t>
            </a:r>
          </a:p>
          <a:p>
            <a:pPr marL="274320" lvl="1" indent="-274320">
              <a:spcAft>
                <a:spcPts val="400"/>
              </a:spcAft>
              <a:defRPr/>
            </a:pPr>
            <a:endParaRPr lang="en-US" altLang="en-US" dirty="0">
              <a:solidFill>
                <a:schemeClr val="bg1"/>
              </a:solidFill>
              <a:latin typeface="Trebuchet MS" panose="020B0603020202020204" pitchFamily="34" charset="0"/>
              <a:cs typeface="Georgia"/>
            </a:endParaRPr>
          </a:p>
        </p:txBody>
      </p:sp>
      <p:sp>
        <p:nvSpPr>
          <p:cNvPr id="3" name="TextBox 2">
            <a:extLst>
              <a:ext uri="{FF2B5EF4-FFF2-40B4-BE49-F238E27FC236}">
                <a16:creationId xmlns:a16="http://schemas.microsoft.com/office/drawing/2014/main" id="{EF6F5F3D-777D-48E7-8CF1-9992B891528B}"/>
              </a:ext>
            </a:extLst>
          </p:cNvPr>
          <p:cNvSpPr txBox="1">
            <a:spLocks noChangeArrowheads="1"/>
          </p:cNvSpPr>
          <p:nvPr/>
        </p:nvSpPr>
        <p:spPr bwMode="auto">
          <a:xfrm>
            <a:off x="4273189" y="1687785"/>
            <a:ext cx="3645621" cy="3966140"/>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highlight>
                  <a:srgbClr val="808080"/>
                </a:highlight>
                <a:latin typeface="Trebuchet MS" panose="020B0603020202020204" pitchFamily="34" charset="0"/>
                <a:cs typeface="Georgia"/>
              </a:rPr>
              <a:t>Host State</a:t>
            </a:r>
          </a:p>
          <a:p>
            <a:pPr marL="0" lvl="1" indent="0">
              <a:spcAft>
                <a:spcPts val="400"/>
              </a:spcAft>
              <a:buNone/>
              <a:defRPr/>
            </a:pPr>
            <a:endParaRPr lang="en-US" altLang="en-US" dirty="0">
              <a:solidFill>
                <a:schemeClr val="bg1"/>
              </a:solidFill>
              <a:latin typeface="Trebuchet MS" panose="020B0603020202020204" pitchFamily="34" charset="0"/>
              <a:cs typeface="Georgia"/>
            </a:endParaRPr>
          </a:p>
          <a:p>
            <a:pPr marL="274320" lvl="1" indent="-274320">
              <a:spcAft>
                <a:spcPts val="400"/>
              </a:spcAft>
              <a:defRPr/>
            </a:pPr>
            <a:r>
              <a:rPr lang="en-US" altLang="en-US" dirty="0">
                <a:solidFill>
                  <a:schemeClr val="bg1"/>
                </a:solidFill>
                <a:latin typeface="Trebuchet MS" panose="020B0603020202020204" pitchFamily="34" charset="0"/>
                <a:cs typeface="Georgia"/>
              </a:rPr>
              <a:t>Hotel Contracts </a:t>
            </a:r>
          </a:p>
          <a:p>
            <a:pPr marL="274320" lvl="1" indent="-274320">
              <a:spcAft>
                <a:spcPts val="400"/>
              </a:spcAft>
              <a:defRPr/>
            </a:pPr>
            <a:r>
              <a:rPr lang="en-US" altLang="en-US" dirty="0">
                <a:solidFill>
                  <a:schemeClr val="bg1"/>
                </a:solidFill>
                <a:latin typeface="Trebuchet MS" panose="020B0603020202020204" pitchFamily="34" charset="0"/>
                <a:cs typeface="Georgia"/>
              </a:rPr>
              <a:t>Transportation</a:t>
            </a:r>
          </a:p>
          <a:p>
            <a:pPr marL="274320" lvl="1" indent="-274320">
              <a:spcAft>
                <a:spcPts val="400"/>
              </a:spcAft>
              <a:defRPr/>
            </a:pPr>
            <a:r>
              <a:rPr lang="en-US" altLang="en-US" dirty="0">
                <a:solidFill>
                  <a:schemeClr val="bg1"/>
                </a:solidFill>
                <a:latin typeface="Trebuchet MS" panose="020B0603020202020204" pitchFamily="34" charset="0"/>
                <a:cs typeface="Georgia"/>
              </a:rPr>
              <a:t>Required and optional social events</a:t>
            </a:r>
          </a:p>
          <a:p>
            <a:pPr marL="274320" lvl="1" indent="-274320">
              <a:spcAft>
                <a:spcPts val="400"/>
              </a:spcAft>
              <a:defRPr/>
            </a:pPr>
            <a:r>
              <a:rPr lang="en-US" altLang="en-US" dirty="0">
                <a:solidFill>
                  <a:schemeClr val="bg1"/>
                </a:solidFill>
                <a:latin typeface="Trebuchet MS" panose="020B0603020202020204" pitchFamily="34" charset="0"/>
                <a:cs typeface="Georgia"/>
              </a:rPr>
              <a:t>Sponsorship</a:t>
            </a:r>
          </a:p>
          <a:p>
            <a:pPr marL="274320" lvl="1" indent="-274320">
              <a:spcAft>
                <a:spcPts val="400"/>
              </a:spcAft>
              <a:defRPr/>
            </a:pPr>
            <a:r>
              <a:rPr lang="en-US" altLang="en-US" dirty="0">
                <a:solidFill>
                  <a:schemeClr val="bg1"/>
                </a:solidFill>
                <a:latin typeface="Trebuchet MS" panose="020B0603020202020204" pitchFamily="34" charset="0"/>
                <a:cs typeface="Georgia"/>
              </a:rPr>
              <a:t>Opening Ceremony Entertainment</a:t>
            </a:r>
          </a:p>
        </p:txBody>
      </p:sp>
      <p:sp>
        <p:nvSpPr>
          <p:cNvPr id="4" name="TextBox 3">
            <a:extLst>
              <a:ext uri="{FF2B5EF4-FFF2-40B4-BE49-F238E27FC236}">
                <a16:creationId xmlns:a16="http://schemas.microsoft.com/office/drawing/2014/main" id="{8170EE8D-59BC-4D2D-ABCC-846101D0677E}"/>
              </a:ext>
            </a:extLst>
          </p:cNvPr>
          <p:cNvSpPr txBox="1">
            <a:spLocks noChangeArrowheads="1"/>
          </p:cNvSpPr>
          <p:nvPr/>
        </p:nvSpPr>
        <p:spPr bwMode="auto">
          <a:xfrm>
            <a:off x="8150105" y="1583009"/>
            <a:ext cx="3645621" cy="4503466"/>
          </a:xfrm>
          <a:prstGeom prst="rect">
            <a:avLst/>
          </a:prstGeom>
          <a:noFill/>
          <a:ln>
            <a:noFill/>
          </a:ln>
        </p:spPr>
        <p:txBody>
          <a:bodyPr wrap="square">
            <a:noAutofit/>
          </a:bodyPr>
          <a:lstStyle>
            <a:lvl1pPr>
              <a:lnSpc>
                <a:spcPct val="90000"/>
              </a:lnSpc>
              <a:spcBef>
                <a:spcPts val="1000"/>
              </a:spcBef>
              <a:buFont typeface="Arial" charset="0"/>
              <a:buChar char="•"/>
              <a:defRPr sz="2800">
                <a:solidFill>
                  <a:schemeClr val="tx1"/>
                </a:solidFill>
                <a:latin typeface="Georgia" charset="0"/>
                <a:ea typeface="MS PGothic" charset="-128"/>
              </a:defRPr>
            </a:lvl1pPr>
            <a:lvl2pPr marL="742950" indent="-285750">
              <a:lnSpc>
                <a:spcPct val="90000"/>
              </a:lnSpc>
              <a:spcBef>
                <a:spcPts val="500"/>
              </a:spcBef>
              <a:buFont typeface="Arial" charset="0"/>
              <a:buChar char="•"/>
              <a:defRPr sz="2400">
                <a:solidFill>
                  <a:schemeClr val="tx1"/>
                </a:solidFill>
                <a:latin typeface="Georgia" charset="0"/>
                <a:ea typeface="MS PGothic" charset="-128"/>
              </a:defRPr>
            </a:lvl2pPr>
            <a:lvl3pPr marL="1143000" indent="-228600">
              <a:lnSpc>
                <a:spcPct val="90000"/>
              </a:lnSpc>
              <a:spcBef>
                <a:spcPts val="500"/>
              </a:spcBef>
              <a:buFont typeface="Arial" charset="0"/>
              <a:buChar char="•"/>
              <a:defRPr sz="2000">
                <a:solidFill>
                  <a:schemeClr val="tx1"/>
                </a:solidFill>
                <a:latin typeface="Georgia" charset="0"/>
                <a:ea typeface="MS PGothic" charset="-128"/>
              </a:defRPr>
            </a:lvl3pPr>
            <a:lvl4pPr marL="1600200" indent="-228600">
              <a:lnSpc>
                <a:spcPct val="90000"/>
              </a:lnSpc>
              <a:spcBef>
                <a:spcPts val="500"/>
              </a:spcBef>
              <a:buFont typeface="Arial" charset="0"/>
              <a:buChar char="•"/>
              <a:defRPr>
                <a:solidFill>
                  <a:schemeClr val="tx1"/>
                </a:solidFill>
                <a:latin typeface="Georgia" charset="0"/>
                <a:ea typeface="MS PGothic" charset="-128"/>
              </a:defRPr>
            </a:lvl4pPr>
            <a:lvl5pPr marL="2057400" indent="-228600">
              <a:lnSpc>
                <a:spcPct val="90000"/>
              </a:lnSpc>
              <a:spcBef>
                <a:spcPts val="500"/>
              </a:spcBef>
              <a:buFont typeface="Arial" charset="0"/>
              <a:buChar char="•"/>
              <a:defRPr>
                <a:solidFill>
                  <a:schemeClr val="tx1"/>
                </a:solidFill>
                <a:latin typeface="Georgia" charset="0"/>
                <a:ea typeface="MS PGothic" charset="-128"/>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Georgia" charset="0"/>
                <a:ea typeface="MS PGothic" charset="-128"/>
              </a:defRPr>
            </a:lvl9pPr>
          </a:lstStyle>
          <a:p>
            <a:pPr marL="274320" lvl="1" indent="-274320">
              <a:spcAft>
                <a:spcPts val="400"/>
              </a:spcAft>
              <a:defRPr/>
            </a:pPr>
            <a:r>
              <a:rPr lang="en-US" altLang="en-US" dirty="0">
                <a:solidFill>
                  <a:schemeClr val="bg1"/>
                </a:solidFill>
                <a:highlight>
                  <a:srgbClr val="000000"/>
                </a:highlight>
                <a:latin typeface="Trebuchet MS" panose="020B0603020202020204" pitchFamily="34" charset="0"/>
                <a:cs typeface="Georgia"/>
              </a:rPr>
              <a:t>State Associations</a:t>
            </a:r>
          </a:p>
          <a:p>
            <a:pPr marL="274320" lvl="1" indent="-274320">
              <a:spcAft>
                <a:spcPts val="400"/>
              </a:spcAft>
              <a:defRPr/>
            </a:pPr>
            <a:endParaRPr lang="en-US" altLang="en-US" dirty="0">
              <a:solidFill>
                <a:schemeClr val="bg1"/>
              </a:solidFill>
              <a:latin typeface="Trebuchet MS" panose="020B0603020202020204" pitchFamily="34" charset="0"/>
              <a:cs typeface="Georgia"/>
            </a:endParaRPr>
          </a:p>
          <a:p>
            <a:pPr marL="274320" lvl="1" indent="-274320">
              <a:spcAft>
                <a:spcPts val="400"/>
              </a:spcAft>
              <a:defRPr/>
            </a:pPr>
            <a:r>
              <a:rPr lang="en-US" altLang="en-US" dirty="0">
                <a:solidFill>
                  <a:schemeClr val="bg1"/>
                </a:solidFill>
                <a:latin typeface="Trebuchet MS" panose="020B0603020202020204" pitchFamily="34" charset="0"/>
                <a:cs typeface="Georgia"/>
              </a:rPr>
              <a:t>Selection of Hotel</a:t>
            </a:r>
          </a:p>
          <a:p>
            <a:pPr marL="274320" lvl="1" indent="-274320">
              <a:spcAft>
                <a:spcPts val="400"/>
              </a:spcAft>
              <a:defRPr/>
            </a:pPr>
            <a:r>
              <a:rPr lang="en-US" altLang="en-US" dirty="0">
                <a:solidFill>
                  <a:schemeClr val="bg1"/>
                </a:solidFill>
                <a:latin typeface="Trebuchet MS" panose="020B0603020202020204" pitchFamily="34" charset="0"/>
                <a:cs typeface="Georgia"/>
              </a:rPr>
              <a:t>Registering delegation</a:t>
            </a:r>
          </a:p>
          <a:p>
            <a:pPr marL="274320" lvl="1" indent="-274320">
              <a:spcAft>
                <a:spcPts val="400"/>
              </a:spcAft>
              <a:defRPr/>
            </a:pPr>
            <a:r>
              <a:rPr lang="en-US" altLang="en-US" dirty="0">
                <a:solidFill>
                  <a:schemeClr val="bg1"/>
                </a:solidFill>
                <a:latin typeface="Trebuchet MS" panose="020B0603020202020204" pitchFamily="34" charset="0"/>
                <a:cs typeface="Georgia"/>
              </a:rPr>
              <a:t>Selection of Delegates</a:t>
            </a:r>
          </a:p>
          <a:p>
            <a:pPr marL="274320" lvl="1" indent="-274320">
              <a:spcAft>
                <a:spcPts val="400"/>
              </a:spcAft>
              <a:defRPr/>
            </a:pPr>
            <a:r>
              <a:rPr lang="en-US" altLang="en-US" dirty="0">
                <a:solidFill>
                  <a:schemeClr val="bg1"/>
                </a:solidFill>
                <a:latin typeface="Trebuchet MS" panose="020B0603020202020204" pitchFamily="34" charset="0"/>
                <a:cs typeface="Georgia"/>
              </a:rPr>
              <a:t>Payment of state and individual dues</a:t>
            </a:r>
          </a:p>
          <a:p>
            <a:pPr marL="274320" lvl="1" indent="-274320">
              <a:spcAft>
                <a:spcPts val="400"/>
              </a:spcAft>
              <a:defRPr/>
            </a:pPr>
            <a:r>
              <a:rPr lang="en-US" altLang="en-US" dirty="0">
                <a:solidFill>
                  <a:schemeClr val="bg1"/>
                </a:solidFill>
                <a:latin typeface="Trebuchet MS" panose="020B0603020202020204" pitchFamily="34" charset="0"/>
                <a:cs typeface="Georgia"/>
              </a:rPr>
              <a:t>On site registration and credentialing</a:t>
            </a:r>
          </a:p>
          <a:p>
            <a:pPr marL="274320" lvl="1" indent="-274320">
              <a:spcAft>
                <a:spcPts val="400"/>
              </a:spcAft>
              <a:defRPr/>
            </a:pPr>
            <a:r>
              <a:rPr lang="en-US" altLang="en-US" dirty="0">
                <a:solidFill>
                  <a:schemeClr val="bg1"/>
                </a:solidFill>
                <a:latin typeface="Trebuchet MS" panose="020B0603020202020204" pitchFamily="34" charset="0"/>
                <a:cs typeface="Georgia"/>
              </a:rPr>
              <a:t>State caucuses and voting</a:t>
            </a:r>
          </a:p>
          <a:p>
            <a:pPr marL="274320" lvl="1" indent="-274320">
              <a:spcAft>
                <a:spcPts val="400"/>
              </a:spcAft>
              <a:defRPr/>
            </a:pPr>
            <a:endParaRPr lang="en-US" altLang="en-US" dirty="0">
              <a:solidFill>
                <a:schemeClr val="bg1"/>
              </a:solidFill>
              <a:latin typeface="Trebuchet MS" panose="020B0603020202020204" pitchFamily="34" charset="0"/>
              <a:cs typeface="Georgia"/>
            </a:endParaRPr>
          </a:p>
          <a:p>
            <a:pPr marL="274320" lvl="1" indent="-274320">
              <a:spcAft>
                <a:spcPts val="400"/>
              </a:spcAft>
              <a:defRPr/>
            </a:pPr>
            <a:endParaRPr lang="en-US" altLang="en-US" dirty="0">
              <a:solidFill>
                <a:schemeClr val="bg1"/>
              </a:solidFill>
              <a:latin typeface="Trebuchet MS" panose="020B0603020202020204" pitchFamily="34" charset="0"/>
              <a:cs typeface="Georgia"/>
            </a:endParaRPr>
          </a:p>
        </p:txBody>
      </p:sp>
    </p:spTree>
    <p:extLst>
      <p:ext uri="{BB962C8B-B14F-4D97-AF65-F5344CB8AC3E}">
        <p14:creationId xmlns:p14="http://schemas.microsoft.com/office/powerpoint/2010/main" val="40638618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p:txBody>
          <a:bodyPr/>
          <a:lstStyle/>
          <a:p>
            <a:pPr algn="ctr"/>
            <a:r>
              <a:rPr lang="en-US" b="1" dirty="0">
                <a:solidFill>
                  <a:schemeClr val="bg1"/>
                </a:solidFill>
                <a:latin typeface="Trebuchet MS" panose="020B0603020202020204" pitchFamily="34" charset="0"/>
              </a:rPr>
              <a:t>Hotel Selection and Registration</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p:txBody>
          <a:bodyPr>
            <a:normAutofit lnSpcReduction="10000"/>
          </a:bodyPr>
          <a:lstStyle/>
          <a:p>
            <a:r>
              <a:rPr lang="en-US" sz="2400" dirty="0">
                <a:solidFill>
                  <a:schemeClr val="bg1"/>
                </a:solidFill>
                <a:latin typeface="Trebuchet MS" panose="020B0603020202020204" pitchFamily="34" charset="0"/>
              </a:rPr>
              <a:t>Touring and selecting hotel rooms and suite for delegation</a:t>
            </a:r>
          </a:p>
          <a:p>
            <a:r>
              <a:rPr lang="en-US" sz="2400" dirty="0">
                <a:solidFill>
                  <a:schemeClr val="bg1"/>
                </a:solidFill>
                <a:latin typeface="Trebuchet MS" panose="020B0603020202020204" pitchFamily="34" charset="0"/>
              </a:rPr>
              <a:t>Payment of room deposits to host state</a:t>
            </a:r>
          </a:p>
          <a:p>
            <a:r>
              <a:rPr lang="en-US" sz="2400" b="1" dirty="0">
                <a:solidFill>
                  <a:schemeClr val="bg1"/>
                </a:solidFill>
                <a:latin typeface="Trebuchet MS" panose="020B0603020202020204" pitchFamily="34" charset="0"/>
              </a:rPr>
              <a:t>Register your delegation using the SPARGO Housing Software</a:t>
            </a:r>
          </a:p>
          <a:p>
            <a:r>
              <a:rPr lang="en-US" sz="2400" dirty="0">
                <a:solidFill>
                  <a:schemeClr val="bg1"/>
                </a:solidFill>
                <a:latin typeface="Trebuchet MS" panose="020B0603020202020204" pitchFamily="34" charset="0"/>
              </a:rPr>
              <a:t>Completion of hotel room registration before deadlines</a:t>
            </a:r>
            <a:endParaRPr lang="en-US" sz="2400" b="1" dirty="0">
              <a:solidFill>
                <a:schemeClr val="bg1"/>
              </a:solidFill>
              <a:latin typeface="Trebuchet MS" panose="020B0603020202020204" pitchFamily="34" charset="0"/>
            </a:endParaRPr>
          </a:p>
          <a:p>
            <a:r>
              <a:rPr lang="en-US" sz="2400" dirty="0">
                <a:solidFill>
                  <a:schemeClr val="bg1"/>
                </a:solidFill>
                <a:latin typeface="Trebuchet MS" panose="020B0603020202020204" pitchFamily="34" charset="0"/>
              </a:rPr>
              <a:t>Turn in unused rooms from your room block</a:t>
            </a:r>
          </a:p>
          <a:p>
            <a:r>
              <a:rPr lang="en-US" sz="2400" b="1" dirty="0">
                <a:solidFill>
                  <a:schemeClr val="bg1"/>
                </a:solidFill>
                <a:latin typeface="Trebuchet MS" panose="020B0603020202020204" pitchFamily="34" charset="0"/>
              </a:rPr>
              <a:t>Request additional rooms if needed</a:t>
            </a:r>
          </a:p>
          <a:p>
            <a:r>
              <a:rPr lang="en-US" sz="2400" dirty="0">
                <a:solidFill>
                  <a:schemeClr val="bg1"/>
                </a:solidFill>
                <a:latin typeface="Trebuchet MS" panose="020B0603020202020204" pitchFamily="34" charset="0"/>
              </a:rPr>
              <a:t>Confirm room reservations – dates, type of room, etc.. Regularly with your delegation</a:t>
            </a:r>
          </a:p>
          <a:p>
            <a:r>
              <a:rPr lang="en-US" sz="2400" dirty="0">
                <a:solidFill>
                  <a:schemeClr val="bg1"/>
                </a:solidFill>
                <a:latin typeface="Trebuchet MS" panose="020B0603020202020204" pitchFamily="34" charset="0"/>
              </a:rPr>
              <a:t>Coordinate directly with the hotel POC once room blocks go to the hotel</a:t>
            </a:r>
          </a:p>
          <a:p>
            <a:r>
              <a:rPr lang="en-US" sz="2400" dirty="0">
                <a:solidFill>
                  <a:schemeClr val="bg1"/>
                </a:solidFill>
                <a:latin typeface="Trebuchet MS" panose="020B0603020202020204" pitchFamily="34" charset="0"/>
              </a:rPr>
              <a:t>***Who do I call when…… (when to call host state, SPARGO, NGAUS)</a:t>
            </a:r>
          </a:p>
        </p:txBody>
      </p:sp>
    </p:spTree>
    <p:extLst>
      <p:ext uri="{BB962C8B-B14F-4D97-AF65-F5344CB8AC3E}">
        <p14:creationId xmlns:p14="http://schemas.microsoft.com/office/powerpoint/2010/main" val="1401819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88900"/>
            <a:ext cx="10515600" cy="1325563"/>
          </a:xfrm>
        </p:spPr>
        <p:txBody>
          <a:bodyPr/>
          <a:lstStyle/>
          <a:p>
            <a:pPr algn="ctr"/>
            <a:r>
              <a:rPr lang="en-US" b="1" dirty="0">
                <a:solidFill>
                  <a:schemeClr val="bg1"/>
                </a:solidFill>
                <a:latin typeface="Trebuchet MS" panose="020B0603020202020204" pitchFamily="34" charset="0"/>
              </a:rPr>
              <a:t>Conference Registration and Payment</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1295400"/>
            <a:ext cx="10515600" cy="4881563"/>
          </a:xfrm>
        </p:spPr>
        <p:txBody>
          <a:bodyPr>
            <a:normAutofit lnSpcReduction="10000"/>
          </a:bodyPr>
          <a:lstStyle/>
          <a:p>
            <a:r>
              <a:rPr lang="en-US" sz="2400" dirty="0">
                <a:solidFill>
                  <a:schemeClr val="bg1"/>
                </a:solidFill>
                <a:latin typeface="Trebuchet MS" panose="020B0603020202020204" pitchFamily="34" charset="0"/>
              </a:rPr>
              <a:t>Register your delegation using the SPARGO registration software</a:t>
            </a:r>
          </a:p>
          <a:p>
            <a:r>
              <a:rPr lang="en-US" sz="2400" dirty="0">
                <a:solidFill>
                  <a:schemeClr val="bg1"/>
                </a:solidFill>
                <a:latin typeface="Trebuchet MS" panose="020B0603020202020204" pitchFamily="34" charset="0"/>
              </a:rPr>
              <a:t>Know the cancelation policies</a:t>
            </a:r>
          </a:p>
          <a:p>
            <a:r>
              <a:rPr lang="en-US" sz="2400" dirty="0">
                <a:solidFill>
                  <a:schemeClr val="bg1"/>
                </a:solidFill>
                <a:latin typeface="Trebuchet MS" panose="020B0603020202020204" pitchFamily="34" charset="0"/>
              </a:rPr>
              <a:t>Remember that payment and cancelations have a direct impact on the host state</a:t>
            </a:r>
          </a:p>
          <a:p>
            <a:r>
              <a:rPr lang="en-US" sz="2400" dirty="0">
                <a:solidFill>
                  <a:schemeClr val="bg1"/>
                </a:solidFill>
                <a:latin typeface="Trebuchet MS" panose="020B0603020202020204" pitchFamily="34" charset="0"/>
              </a:rPr>
              <a:t>Payment is due no later than arrival at the conference in order to credential your state (see above about impact on host state)</a:t>
            </a:r>
          </a:p>
          <a:p>
            <a:r>
              <a:rPr lang="en-US" sz="2400" dirty="0">
                <a:solidFill>
                  <a:schemeClr val="bg1"/>
                </a:solidFill>
                <a:latin typeface="Trebuchet MS" panose="020B0603020202020204" pitchFamily="34" charset="0"/>
              </a:rPr>
              <a:t>Schedule your appointment to check in and pick up badges in advance</a:t>
            </a:r>
          </a:p>
          <a:p>
            <a:r>
              <a:rPr lang="en-US" sz="2400" dirty="0">
                <a:solidFill>
                  <a:schemeClr val="bg1"/>
                </a:solidFill>
                <a:latin typeface="Trebuchet MS" panose="020B0603020202020204" pitchFamily="34" charset="0"/>
              </a:rPr>
              <a:t>Upon Arrival, be sure that state dues are paid and that all batches prior to 30 JUN are paid in full in order to be credentialed</a:t>
            </a:r>
          </a:p>
          <a:p>
            <a:r>
              <a:rPr lang="en-US" sz="2400" dirty="0">
                <a:solidFill>
                  <a:schemeClr val="bg1"/>
                </a:solidFill>
                <a:latin typeface="Trebuchet MS" panose="020B0603020202020204" pitchFamily="34" charset="0"/>
              </a:rPr>
              <a:t>Review delegate and committee assignments</a:t>
            </a:r>
          </a:p>
          <a:p>
            <a:r>
              <a:rPr lang="en-US" sz="2400" dirty="0">
                <a:solidFill>
                  <a:schemeClr val="bg1"/>
                </a:solidFill>
                <a:latin typeface="Trebuchet MS" panose="020B0603020202020204" pitchFamily="34" charset="0"/>
              </a:rPr>
              <a:t>Review name badges</a:t>
            </a:r>
          </a:p>
          <a:p>
            <a:r>
              <a:rPr lang="en-US" sz="2400" dirty="0">
                <a:solidFill>
                  <a:schemeClr val="bg1"/>
                </a:solidFill>
                <a:latin typeface="Trebuchet MS" panose="020B0603020202020204" pitchFamily="34" charset="0"/>
              </a:rPr>
              <a:t>Arrange pick up of conference materials and bags with Host State</a:t>
            </a:r>
          </a:p>
          <a:p>
            <a:endParaRPr lang="en-US" sz="2400" dirty="0">
              <a:solidFill>
                <a:schemeClr val="bg1"/>
              </a:solidFill>
              <a:latin typeface="Trebuchet MS" panose="020B0603020202020204" pitchFamily="34" charset="0"/>
            </a:endParaRPr>
          </a:p>
        </p:txBody>
      </p:sp>
    </p:spTree>
    <p:extLst>
      <p:ext uri="{BB962C8B-B14F-4D97-AF65-F5344CB8AC3E}">
        <p14:creationId xmlns:p14="http://schemas.microsoft.com/office/powerpoint/2010/main" val="14813358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AB96B-F57E-4CF0-A11A-3522E5CBCACD}"/>
              </a:ext>
            </a:extLst>
          </p:cNvPr>
          <p:cNvSpPr>
            <a:spLocks noGrp="1"/>
          </p:cNvSpPr>
          <p:nvPr>
            <p:ph type="title"/>
          </p:nvPr>
        </p:nvSpPr>
        <p:spPr>
          <a:xfrm>
            <a:off x="838200" y="2607458"/>
            <a:ext cx="10515600" cy="1325563"/>
          </a:xfrm>
        </p:spPr>
        <p:txBody>
          <a:bodyPr/>
          <a:lstStyle/>
          <a:p>
            <a:pPr algn="ctr"/>
            <a:r>
              <a:rPr lang="en-US" b="1" dirty="0">
                <a:solidFill>
                  <a:schemeClr val="bg1"/>
                </a:solidFill>
                <a:latin typeface="Trebuchet MS" panose="020B0603020202020204" pitchFamily="34" charset="0"/>
              </a:rPr>
              <a:t>Delegates</a:t>
            </a:r>
          </a:p>
        </p:txBody>
      </p:sp>
      <p:sp>
        <p:nvSpPr>
          <p:cNvPr id="3" name="Content Placeholder 2">
            <a:extLst>
              <a:ext uri="{FF2B5EF4-FFF2-40B4-BE49-F238E27FC236}">
                <a16:creationId xmlns:a16="http://schemas.microsoft.com/office/drawing/2014/main" id="{B9550DB6-1807-45FE-9E7A-051CAF4463B7}"/>
              </a:ext>
            </a:extLst>
          </p:cNvPr>
          <p:cNvSpPr>
            <a:spLocks noGrp="1"/>
          </p:cNvSpPr>
          <p:nvPr>
            <p:ph idx="1"/>
          </p:nvPr>
        </p:nvSpPr>
        <p:spPr>
          <a:xfrm>
            <a:off x="838200" y="3933021"/>
            <a:ext cx="10515600" cy="605929"/>
          </a:xfrm>
        </p:spPr>
        <p:txBody>
          <a:bodyPr/>
          <a:lstStyle/>
          <a:p>
            <a:pPr marL="0" indent="0" algn="ctr">
              <a:buNone/>
            </a:pPr>
            <a:r>
              <a:rPr lang="en-US" dirty="0">
                <a:solidFill>
                  <a:schemeClr val="bg1"/>
                </a:solidFill>
                <a:latin typeface="Trebuchet MS" panose="020B0603020202020204" pitchFamily="34" charset="0"/>
              </a:rPr>
              <a:t>Why Membership Matters</a:t>
            </a:r>
          </a:p>
        </p:txBody>
      </p:sp>
    </p:spTree>
    <p:extLst>
      <p:ext uri="{BB962C8B-B14F-4D97-AF65-F5344CB8AC3E}">
        <p14:creationId xmlns:p14="http://schemas.microsoft.com/office/powerpoint/2010/main" val="7254184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76F7A-6DC1-4CE8-AA74-F42F78AA6344}"/>
              </a:ext>
            </a:extLst>
          </p:cNvPr>
          <p:cNvSpPr>
            <a:spLocks noGrp="1"/>
          </p:cNvSpPr>
          <p:nvPr>
            <p:ph type="title"/>
          </p:nvPr>
        </p:nvSpPr>
        <p:spPr>
          <a:xfrm>
            <a:off x="347588" y="532982"/>
            <a:ext cx="11496821" cy="930447"/>
          </a:xfrm>
        </p:spPr>
        <p:txBody>
          <a:bodyPr vert="horz" lIns="91440" tIns="45720" rIns="91440" bIns="45720" rtlCol="0" anchor="b">
            <a:noAutofit/>
          </a:bodyPr>
          <a:lstStyle/>
          <a:p>
            <a:pPr algn="ctr"/>
            <a:r>
              <a:rPr lang="en-US" kern="1200" dirty="0">
                <a:solidFill>
                  <a:schemeClr val="bg1"/>
                </a:solidFill>
                <a:latin typeface="Trebuchet MS" panose="020B0603020202020204" pitchFamily="34" charset="0"/>
              </a:rPr>
              <a:t>Authorized Delegates – Membership Counts…</a:t>
            </a:r>
          </a:p>
        </p:txBody>
      </p:sp>
      <p:pic>
        <p:nvPicPr>
          <p:cNvPr id="5" name="Content Placeholder 4">
            <a:extLst>
              <a:ext uri="{FF2B5EF4-FFF2-40B4-BE49-F238E27FC236}">
                <a16:creationId xmlns:a16="http://schemas.microsoft.com/office/drawing/2014/main" id="{27994D68-FC09-444A-9E1F-21139356EB49}"/>
              </a:ext>
            </a:extLst>
          </p:cNvPr>
          <p:cNvPicPr>
            <a:picLocks noGrp="1" noChangeAspect="1"/>
          </p:cNvPicPr>
          <p:nvPr>
            <p:ph idx="1"/>
          </p:nvPr>
        </p:nvPicPr>
        <p:blipFill>
          <a:blip r:embed="rId3"/>
          <a:stretch>
            <a:fillRect/>
          </a:stretch>
        </p:blipFill>
        <p:spPr>
          <a:xfrm>
            <a:off x="347589" y="2206298"/>
            <a:ext cx="11496821" cy="3765208"/>
          </a:xfrm>
          <a:prstGeom prst="rect">
            <a:avLst/>
          </a:prstGeom>
        </p:spPr>
      </p:pic>
    </p:spTree>
    <p:extLst>
      <p:ext uri="{BB962C8B-B14F-4D97-AF65-F5344CB8AC3E}">
        <p14:creationId xmlns:p14="http://schemas.microsoft.com/office/powerpoint/2010/main" val="4448295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3169</TotalTime>
  <Words>6163</Words>
  <Application>Microsoft Office PowerPoint</Application>
  <PresentationFormat>Widescreen</PresentationFormat>
  <Paragraphs>1147</Paragraphs>
  <Slides>136</Slides>
  <Notes>48</Notes>
  <HiddenSlides>10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136</vt:i4>
      </vt:variant>
    </vt:vector>
  </HeadingPairs>
  <TitlesOfParts>
    <vt:vector size="145" baseType="lpstr">
      <vt:lpstr>Arial</vt:lpstr>
      <vt:lpstr>Arial,Sans-Serif</vt:lpstr>
      <vt:lpstr>Calibri</vt:lpstr>
      <vt:lpstr>Calibri Light</vt:lpstr>
      <vt:lpstr>Courier New</vt:lpstr>
      <vt:lpstr>proxima-nova</vt:lpstr>
      <vt:lpstr>Slack-Lato</vt:lpstr>
      <vt:lpstr>Trebuchet MS</vt:lpstr>
      <vt:lpstr>Office Theme</vt:lpstr>
      <vt:lpstr>Welcome</vt:lpstr>
      <vt:lpstr>Legislative Update</vt:lpstr>
      <vt:lpstr>Agenda</vt:lpstr>
      <vt:lpstr>Mission</vt:lpstr>
      <vt:lpstr>Organizational Structure</vt:lpstr>
      <vt:lpstr>Legislative Team</vt:lpstr>
      <vt:lpstr>Strategic Overview</vt:lpstr>
      <vt:lpstr>PowerPoint Presentation</vt:lpstr>
      <vt:lpstr>Notable FY21 Accomplishments</vt:lpstr>
      <vt:lpstr>Priorities for a 21st Century National Guard Ensuring Deployability, Sustainability, and Interoperability with the Active Component through…</vt:lpstr>
      <vt:lpstr>Defense Congressional Cycle</vt:lpstr>
      <vt:lpstr>PowerPoint Presentation</vt:lpstr>
      <vt:lpstr>Legislative Update</vt:lpstr>
      <vt:lpstr>Legislative Outreach Programs</vt:lpstr>
      <vt:lpstr>What Can You Do?</vt:lpstr>
      <vt:lpstr>Questions?</vt:lpstr>
      <vt:lpstr>NGAUS Write to Congress  H.R.3512 – Health Care for our Troops Act</vt:lpstr>
      <vt:lpstr>117th Congress, First Session Overview</vt:lpstr>
      <vt:lpstr>NGAUS Insurance Trust</vt:lpstr>
      <vt:lpstr>Overview</vt:lpstr>
      <vt:lpstr>Technician Disability Income Insurance</vt:lpstr>
      <vt:lpstr>Common Causes of Disability</vt:lpstr>
      <vt:lpstr>Plan Enhancements</vt:lpstr>
      <vt:lpstr>State Engagement </vt:lpstr>
      <vt:lpstr>Insurance State Partners</vt:lpstr>
      <vt:lpstr>Questions?</vt:lpstr>
      <vt:lpstr>Serving Your Association</vt:lpstr>
      <vt:lpstr>Agenda</vt:lpstr>
      <vt:lpstr>NGAUS –State Association Relationship</vt:lpstr>
      <vt:lpstr>Why Membership is Important</vt:lpstr>
      <vt:lpstr>How Can I  Engage?</vt:lpstr>
      <vt:lpstr>Membership &amp; Marketing Department</vt:lpstr>
      <vt:lpstr>Key Responsibilities</vt:lpstr>
      <vt:lpstr>Additional Responsibilities</vt:lpstr>
      <vt:lpstr>Membership 101</vt:lpstr>
      <vt:lpstr>Types of Membership</vt:lpstr>
      <vt:lpstr>Membership Eligibility</vt:lpstr>
      <vt:lpstr>Membership Dues</vt:lpstr>
      <vt:lpstr>Individual Member Benefits</vt:lpstr>
      <vt:lpstr>Scholarships</vt:lpstr>
      <vt:lpstr>Educational Events</vt:lpstr>
      <vt:lpstr>Educational Events</vt:lpstr>
      <vt:lpstr>Publications</vt:lpstr>
      <vt:lpstr>Social Media</vt:lpstr>
      <vt:lpstr>Insurance Supplements</vt:lpstr>
      <vt:lpstr>State association Benefits</vt:lpstr>
      <vt:lpstr>Rebates and Performance Incentives</vt:lpstr>
      <vt:lpstr>How to Calculate State Membership</vt:lpstr>
      <vt:lpstr>Breaking it Down</vt:lpstr>
      <vt:lpstr>Participation &amp; Engagement</vt:lpstr>
      <vt:lpstr>Participate – Make a Difference</vt:lpstr>
      <vt:lpstr>Learn and Teach</vt:lpstr>
      <vt:lpstr>Learn and Teach</vt:lpstr>
      <vt:lpstr>Time to Serve</vt:lpstr>
      <vt:lpstr>Questions?</vt:lpstr>
      <vt:lpstr>Break</vt:lpstr>
      <vt:lpstr>Membership Marketing</vt:lpstr>
      <vt:lpstr>Agenda</vt:lpstr>
      <vt:lpstr>Recruiting Marketing</vt:lpstr>
      <vt:lpstr>Spreading the Word</vt:lpstr>
      <vt:lpstr>Marketing Channels</vt:lpstr>
      <vt:lpstr>New Member Marketing</vt:lpstr>
      <vt:lpstr>Welcome Your Members</vt:lpstr>
      <vt:lpstr>NGAUS Welcome Campaign</vt:lpstr>
      <vt:lpstr>Renewal Marketing</vt:lpstr>
      <vt:lpstr>Retaining Members</vt:lpstr>
      <vt:lpstr>Renewal Marketing</vt:lpstr>
      <vt:lpstr>NGAUS Renewal Campaign</vt:lpstr>
      <vt:lpstr>Resources</vt:lpstr>
      <vt:lpstr>State Association Resources</vt:lpstr>
      <vt:lpstr>Custom Marketing Materials</vt:lpstr>
      <vt:lpstr>Questions?</vt:lpstr>
      <vt:lpstr>Lunch</vt:lpstr>
      <vt:lpstr>Membership/ Finance</vt:lpstr>
      <vt:lpstr>Agenda</vt:lpstr>
      <vt:lpstr>iWeb Front Page</vt:lpstr>
      <vt:lpstr>iWeb - State eWeb Payments</vt:lpstr>
      <vt:lpstr>iWeb - State eWeb Payments</vt:lpstr>
      <vt:lpstr>iWeb - State eWeb Payments</vt:lpstr>
      <vt:lpstr>iWeb - State eWeb Payments</vt:lpstr>
      <vt:lpstr>iWeb – Export</vt:lpstr>
      <vt:lpstr>iWeb - Current Active Members</vt:lpstr>
      <vt:lpstr>iWeb - Current Members</vt:lpstr>
      <vt:lpstr>iWeb – Life Members (Active)</vt:lpstr>
      <vt:lpstr>iWeb – Life Members (Retired)</vt:lpstr>
      <vt:lpstr>iWeb – NGAUS Membership Expiring 2021</vt:lpstr>
      <vt:lpstr>iWeb – Strength Report Summary</vt:lpstr>
      <vt:lpstr>iWeb – Strength Report Summary</vt:lpstr>
      <vt:lpstr>iWeb – Strength Report Summary</vt:lpstr>
      <vt:lpstr>State Membership Dues</vt:lpstr>
      <vt:lpstr>Questions?</vt:lpstr>
      <vt:lpstr>General Conference</vt:lpstr>
      <vt:lpstr>Agenda</vt:lpstr>
      <vt:lpstr>State Association Preparation for the General Conference and Exhibition</vt:lpstr>
      <vt:lpstr>Who’s On First?</vt:lpstr>
      <vt:lpstr>Hotel Selection and Registration</vt:lpstr>
      <vt:lpstr>Conference Registration and Payment</vt:lpstr>
      <vt:lpstr>Delegates</vt:lpstr>
      <vt:lpstr>Authorized Delegates – Membership Counts…</vt:lpstr>
      <vt:lpstr>Committees</vt:lpstr>
      <vt:lpstr>At the Conference – Know your way around</vt:lpstr>
      <vt:lpstr>Dates &amp; Deadlines</vt:lpstr>
      <vt:lpstr>Resources</vt:lpstr>
      <vt:lpstr>Questions?</vt:lpstr>
      <vt:lpstr>Communications &amp; Awards Program</vt:lpstr>
      <vt:lpstr> Communications Staff </vt:lpstr>
      <vt:lpstr> Communications Products/Duties </vt:lpstr>
      <vt:lpstr>  </vt:lpstr>
      <vt:lpstr>PowerPoint Presentation</vt:lpstr>
      <vt:lpstr>PowerPoint Presentation</vt:lpstr>
      <vt:lpstr>PowerPoint Presentation</vt:lpstr>
      <vt:lpstr> </vt:lpstr>
      <vt:lpstr> </vt:lpstr>
      <vt:lpstr> Awards Overview </vt:lpstr>
      <vt:lpstr> NGAUS Awards Process Timeline </vt:lpstr>
      <vt:lpstr> NGAUS Awards </vt:lpstr>
      <vt:lpstr> NGAUS Awards </vt:lpstr>
      <vt:lpstr> NGAUS Awards </vt:lpstr>
      <vt:lpstr>PowerPoint Presentation</vt:lpstr>
      <vt:lpstr> </vt:lpstr>
      <vt:lpstr>PowerPoint Presentation</vt:lpstr>
      <vt:lpstr> </vt:lpstr>
      <vt:lpstr> </vt:lpstr>
      <vt:lpstr> Unit Awards </vt:lpstr>
      <vt:lpstr> Unit Awards </vt:lpstr>
      <vt:lpstr>Questions?</vt:lpstr>
      <vt:lpstr>Spreading the Word</vt:lpstr>
      <vt:lpstr>Two Column Slide</vt:lpstr>
      <vt:lpstr>Two Column Slide</vt:lpstr>
      <vt:lpstr>Three Column Slide</vt:lpstr>
      <vt:lpstr>Five Column Slide</vt:lpstr>
      <vt:lpstr>Box Slide</vt:lpstr>
      <vt:lpstr>Two Columns with Four Boxes</vt:lpstr>
      <vt:lpstr>Two Columns with Four Boxes</vt:lpstr>
      <vt:lpstr>Icons</vt:lpstr>
      <vt:lpstr>Available Icons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NGAUS Membership</dc:title>
  <dc:creator>Cheyenne Arnold</dc:creator>
  <cp:lastModifiedBy>Cheyenne Arnold</cp:lastModifiedBy>
  <cp:revision>20</cp:revision>
  <dcterms:created xsi:type="dcterms:W3CDTF">2020-09-22T14:43:30Z</dcterms:created>
  <dcterms:modified xsi:type="dcterms:W3CDTF">2022-01-16T22:50:53Z</dcterms:modified>
</cp:coreProperties>
</file>