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6" r:id="rId2"/>
    <p:sldId id="269" r:id="rId3"/>
    <p:sldId id="280" r:id="rId4"/>
    <p:sldId id="281" r:id="rId5"/>
    <p:sldId id="319" r:id="rId6"/>
    <p:sldId id="282" r:id="rId7"/>
    <p:sldId id="284" r:id="rId8"/>
    <p:sldId id="285" r:id="rId9"/>
    <p:sldId id="286" r:id="rId10"/>
    <p:sldId id="287" r:id="rId11"/>
    <p:sldId id="288" r:id="rId12"/>
    <p:sldId id="289" r:id="rId13"/>
    <p:sldId id="290" r:id="rId14"/>
    <p:sldId id="291" r:id="rId15"/>
    <p:sldId id="292" r:id="rId16"/>
    <p:sldId id="296" r:id="rId17"/>
    <p:sldId id="315" r:id="rId18"/>
    <p:sldId id="316" r:id="rId19"/>
    <p:sldId id="299" r:id="rId20"/>
    <p:sldId id="311" r:id="rId21"/>
    <p:sldId id="307" r:id="rId22"/>
    <p:sldId id="314"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9" autoAdjust="0"/>
    <p:restoredTop sz="96357" autoAdjust="0"/>
  </p:normalViewPr>
  <p:slideViewPr>
    <p:cSldViewPr snapToGrid="0">
      <p:cViewPr varScale="1">
        <p:scale>
          <a:sx n="80" d="100"/>
          <a:sy n="80" d="100"/>
        </p:scale>
        <p:origin x="6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15B39-D18D-45F7-8E4B-6CAF3B02EA1C}"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8D274-07F8-46E3-A988-EF3E5CD83D2F}" type="slidenum">
              <a:rPr lang="en-US" smtClean="0"/>
              <a:t>‹#›</a:t>
            </a:fld>
            <a:endParaRPr lang="en-US"/>
          </a:p>
        </p:txBody>
      </p:sp>
    </p:spTree>
    <p:extLst>
      <p:ext uri="{BB962C8B-B14F-4D97-AF65-F5344CB8AC3E}">
        <p14:creationId xmlns:p14="http://schemas.microsoft.com/office/powerpoint/2010/main" val="167155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past year and a half has allowed me to learn a lot about NGAUS, my fellow executive directors, and membership.  Although we were distant from those we worked with day to day, I got to know state association membership a lot better.  I feel that it really set me up for success when I came to NGAUS because I had a better understanding of the experience level of those working with membership.   And a better overall understanding that we do not always share a common operating picture.</a:t>
            </a:r>
          </a:p>
          <a:p>
            <a:endParaRPr lang="en-US" dirty="0"/>
          </a:p>
          <a:p>
            <a:r>
              <a:rPr lang="en-US" dirty="0"/>
              <a:t>I also have a better appreciation of the amount of time spent one on one in training.  While we are always available for one on one training, I would also like to equip you better with the knowledge on using the tools that will allow you to self help and not wait on someone else who may be in another time zone or otherwise unavailable.</a:t>
            </a:r>
          </a:p>
        </p:txBody>
      </p:sp>
      <p:sp>
        <p:nvSpPr>
          <p:cNvPr id="4" name="Slide Number Placeholder 3"/>
          <p:cNvSpPr>
            <a:spLocks noGrp="1"/>
          </p:cNvSpPr>
          <p:nvPr>
            <p:ph type="sldNum" sz="quarter" idx="5"/>
          </p:nvPr>
        </p:nvSpPr>
        <p:spPr/>
        <p:txBody>
          <a:bodyPr/>
          <a:lstStyle/>
          <a:p>
            <a:fld id="{96C776E4-5E35-4623-BE77-E4AC9BA148A3}" type="slidenum">
              <a:rPr lang="en-US" smtClean="0"/>
              <a:t>1</a:t>
            </a:fld>
            <a:endParaRPr lang="en-US"/>
          </a:p>
        </p:txBody>
      </p:sp>
    </p:spTree>
    <p:extLst>
      <p:ext uri="{BB962C8B-B14F-4D97-AF65-F5344CB8AC3E}">
        <p14:creationId xmlns:p14="http://schemas.microsoft.com/office/powerpoint/2010/main" val="1909434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65478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878311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27988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07227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7102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Digital Life conversion opportunity.</a:t>
            </a:r>
          </a:p>
          <a:p>
            <a:endParaRPr lang="en-US" dirty="0"/>
          </a:p>
          <a:p>
            <a:r>
              <a:rPr lang="en-US" dirty="0"/>
              <a:t>For many of you, this is one of the most complicated times of your life.  Some of you graduating college in the past few years, taking command, new job, family, children, and oh – COVID responses, just to name a few.  It can seem overwhelming.  I remember it well.  Hang in there.  Don’t feel like you have to jump right in and do it all with your associations.  Take some time to learn, write a letter to congress, serve as a committee member, etc.  You have an entire career (and beyond) with which to serve.  Don’t let this feel like a burden, let it be a tool.  We are here to work for you and to represent you.  If what you are able to do right now is be an advocate for NGAUS and your state association, that is significant for us and we </a:t>
            </a:r>
            <a:r>
              <a:rPr lang="en-US"/>
              <a:t>thank you.</a:t>
            </a:r>
            <a:endParaRPr lang="en-US" dirty="0"/>
          </a:p>
        </p:txBody>
      </p:sp>
      <p:sp>
        <p:nvSpPr>
          <p:cNvPr id="4" name="Slide Number Placeholder 3"/>
          <p:cNvSpPr>
            <a:spLocks noGrp="1"/>
          </p:cNvSpPr>
          <p:nvPr>
            <p:ph type="sldNum" sz="quarter" idx="5"/>
          </p:nvPr>
        </p:nvSpPr>
        <p:spPr/>
        <p:txBody>
          <a:bodyPr/>
          <a:lstStyle/>
          <a:p>
            <a:fld id="{96C776E4-5E35-4623-BE77-E4AC9BA148A3}" type="slidenum">
              <a:rPr lang="en-US" smtClean="0"/>
              <a:t>23</a:t>
            </a:fld>
            <a:endParaRPr lang="en-US"/>
          </a:p>
        </p:txBody>
      </p:sp>
    </p:spTree>
    <p:extLst>
      <p:ext uri="{BB962C8B-B14F-4D97-AF65-F5344CB8AC3E}">
        <p14:creationId xmlns:p14="http://schemas.microsoft.com/office/powerpoint/2010/main" val="164329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adapt today’s session to the needs of the group, but it is my intent to focus on the fundamentals first.</a:t>
            </a:r>
          </a:p>
          <a:p>
            <a:endParaRPr lang="en-US" dirty="0"/>
          </a:p>
          <a:p>
            <a:r>
              <a:rPr lang="en-US" dirty="0"/>
              <a:t>Here are a few of the items we will cover over the next half hour or so.  And of course, we will leave time for questions/discussion at the end.</a:t>
            </a:r>
          </a:p>
          <a:p>
            <a:endParaRPr lang="en-US" dirty="0"/>
          </a:p>
          <a:p>
            <a:r>
              <a:rPr lang="en-US" dirty="0"/>
              <a:t>Disclaimer!!!!!!</a:t>
            </a:r>
          </a:p>
        </p:txBody>
      </p:sp>
      <p:sp>
        <p:nvSpPr>
          <p:cNvPr id="4" name="Slide Number Placeholder 3"/>
          <p:cNvSpPr>
            <a:spLocks noGrp="1"/>
          </p:cNvSpPr>
          <p:nvPr>
            <p:ph type="sldNum" sz="quarter" idx="5"/>
          </p:nvPr>
        </p:nvSpPr>
        <p:spPr/>
        <p:txBody>
          <a:bodyPr/>
          <a:lstStyle/>
          <a:p>
            <a:fld id="{72448D93-C12A-4281-B585-3FE4DB6C8BC9}" type="slidenum">
              <a:rPr lang="en-US" smtClean="0"/>
              <a:t>2</a:t>
            </a:fld>
            <a:endParaRPr lang="en-US"/>
          </a:p>
        </p:txBody>
      </p:sp>
    </p:spTree>
    <p:extLst>
      <p:ext uri="{BB962C8B-B14F-4D97-AF65-F5344CB8AC3E}">
        <p14:creationId xmlns:p14="http://schemas.microsoft.com/office/powerpoint/2010/main" val="146908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Association Management Software (AMS) is a web-based software designed to house member data. AMS keeps track of member demographics, contact information, preference, history, and more in one central, comprehensive system. Data is used as a Marketing tool, as well as the platform from which NGAUS communicates on Legislative issues facing the guard and its members. Any entries made into AMS are viewable in real time and can be retrieved from any computer system with internet access. When a state enters data into the system there is no need to mail anything to NGAUS other than the membership payment.</a:t>
            </a:r>
          </a:p>
          <a:p>
            <a:endParaRPr lang="en-US" dirty="0"/>
          </a:p>
        </p:txBody>
      </p:sp>
      <p:sp>
        <p:nvSpPr>
          <p:cNvPr id="4" name="Slide Number Placeholder 3"/>
          <p:cNvSpPr>
            <a:spLocks noGrp="1"/>
          </p:cNvSpPr>
          <p:nvPr>
            <p:ph type="sldNum" sz="quarter" idx="5"/>
          </p:nvPr>
        </p:nvSpPr>
        <p:spPr/>
        <p:txBody>
          <a:bodyPr/>
          <a:lstStyle/>
          <a:p>
            <a:fld id="{72448D93-C12A-4281-B585-3FE4DB6C8BC9}" type="slidenum">
              <a:rPr lang="en-US" smtClean="0"/>
              <a:t>3</a:t>
            </a:fld>
            <a:endParaRPr lang="en-US"/>
          </a:p>
        </p:txBody>
      </p:sp>
    </p:spTree>
    <p:extLst>
      <p:ext uri="{BB962C8B-B14F-4D97-AF65-F5344CB8AC3E}">
        <p14:creationId xmlns:p14="http://schemas.microsoft.com/office/powerpoint/2010/main" val="46322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8024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1577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59657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06991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49636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680CBEC8-E418-48C6-B3B1-E7424372CB58}"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45696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BC17-D2E3-4DFC-9455-4B6D5B792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8C7BBB-49B7-4802-A685-6ED77FCA8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6DA88-6471-418C-A71F-5746CA527D4F}"/>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5" name="Footer Placeholder 4">
            <a:extLst>
              <a:ext uri="{FF2B5EF4-FFF2-40B4-BE49-F238E27FC236}">
                <a16:creationId xmlns:a16="http://schemas.microsoft.com/office/drawing/2014/main" id="{A3EE4017-6333-49EC-9D6B-B43B88E31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F3594-71D8-49FF-9081-3E1B9E76D9B3}"/>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287481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6A48-4D00-4C36-9DB4-D32623EE6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A8E06-1329-44C7-9484-B161015B5D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B7D73-0E0A-46A5-9119-8D4DC56035BF}"/>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5" name="Footer Placeholder 4">
            <a:extLst>
              <a:ext uri="{FF2B5EF4-FFF2-40B4-BE49-F238E27FC236}">
                <a16:creationId xmlns:a16="http://schemas.microsoft.com/office/drawing/2014/main" id="{61D94315-3A15-4E9A-B410-9548B7856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98185-579B-4C1D-BB84-875EDCE1C712}"/>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320804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9E96A9-A61D-410B-A692-B5E63835AD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C9A422-6AFF-4E7D-9E07-D99735A7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3D4814-AC33-4F60-AB3A-E7C39881107B}"/>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5" name="Footer Placeholder 4">
            <a:extLst>
              <a:ext uri="{FF2B5EF4-FFF2-40B4-BE49-F238E27FC236}">
                <a16:creationId xmlns:a16="http://schemas.microsoft.com/office/drawing/2014/main" id="{EBFFDE78-622B-449F-A28E-4B3AF22A1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1C18E-CB80-4644-AF6C-F518634E98E1}"/>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233083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061D-5E66-4485-9902-9843432DE1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4B019-EF97-41E7-AB01-E471EC853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6AC57-6CB4-4C57-84EA-109052F592CF}"/>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5" name="Footer Placeholder 4">
            <a:extLst>
              <a:ext uri="{FF2B5EF4-FFF2-40B4-BE49-F238E27FC236}">
                <a16:creationId xmlns:a16="http://schemas.microsoft.com/office/drawing/2014/main" id="{F1660A3F-3299-41A9-83B7-CA64465D4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9C319-4D2C-401D-874E-520A9611D341}"/>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366311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80A1-D756-45C7-ADAC-680055CF57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E1A72-5EFB-43A4-B12D-B13C3DD91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69BEF1-8F98-49E4-9EBA-A077C87EF5A7}"/>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5" name="Footer Placeholder 4">
            <a:extLst>
              <a:ext uri="{FF2B5EF4-FFF2-40B4-BE49-F238E27FC236}">
                <a16:creationId xmlns:a16="http://schemas.microsoft.com/office/drawing/2014/main" id="{186F8113-4137-44E2-927F-8713005C3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73880-11B3-404E-A024-0B4973EB2ED4}"/>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71247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B434-9683-46A7-AECF-ADBCCDD825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CE177-69F2-4C30-9FA9-CCBAFE639C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793CC-A28F-4A43-8BF4-C0BA6F33A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0785CF-F860-4A2E-8807-6FAAB84D8AD8}"/>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6" name="Footer Placeholder 5">
            <a:extLst>
              <a:ext uri="{FF2B5EF4-FFF2-40B4-BE49-F238E27FC236}">
                <a16:creationId xmlns:a16="http://schemas.microsoft.com/office/drawing/2014/main" id="{E6F7F546-61A4-4105-9043-FF274C6A4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D950D-0EE1-4FE5-8DFE-3E758F4125F8}"/>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375162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D409-0B79-4A8F-A3BD-F344EBEFB8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835DEA-3AFB-43CF-AC6D-E1B887C14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67554-DF88-45F1-B3E2-676FE9B7D1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8BFAA-9ADD-4A6B-BA3E-982FE39548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B73096-10C1-4B1D-B270-A277C6749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E7D30-FECE-4E2C-BA80-3B71E1F4F433}"/>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8" name="Footer Placeholder 7">
            <a:extLst>
              <a:ext uri="{FF2B5EF4-FFF2-40B4-BE49-F238E27FC236}">
                <a16:creationId xmlns:a16="http://schemas.microsoft.com/office/drawing/2014/main" id="{E18546BC-6D5A-452A-A803-B627EFF86D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31BB9B-4561-4F58-A6CE-826DA57C8D6D}"/>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278671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7A83-CC28-4368-94D2-1C83A2712F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95AB9D-200F-4B72-A547-5665EFFDA047}"/>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4" name="Footer Placeholder 3">
            <a:extLst>
              <a:ext uri="{FF2B5EF4-FFF2-40B4-BE49-F238E27FC236}">
                <a16:creationId xmlns:a16="http://schemas.microsoft.com/office/drawing/2014/main" id="{5E34333D-BDA8-49E5-AE27-FF8C1A49B1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78A2AE-75FB-43D6-A319-98372FB94B33}"/>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404899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3A5F23-9E1D-4F1F-AC53-C31B5473AF13}"/>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3" name="Footer Placeholder 2">
            <a:extLst>
              <a:ext uri="{FF2B5EF4-FFF2-40B4-BE49-F238E27FC236}">
                <a16:creationId xmlns:a16="http://schemas.microsoft.com/office/drawing/2014/main" id="{386A031E-D4A4-4D7F-974D-EC685B9068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FD100C-0740-4EFF-81BF-D29A8396C8F7}"/>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407971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B02F-2576-457A-813C-00CCABF53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D70F54-EF86-43DE-97E7-21A9399E7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928716-C196-4DC8-ACE7-20F10CFEB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50F47-AC53-43F7-8BE3-ACB5F041344E}"/>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6" name="Footer Placeholder 5">
            <a:extLst>
              <a:ext uri="{FF2B5EF4-FFF2-40B4-BE49-F238E27FC236}">
                <a16:creationId xmlns:a16="http://schemas.microsoft.com/office/drawing/2014/main" id="{F8C1C20A-45F7-418A-8317-D9412A047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37D185-8530-498F-9EFB-D50D58524BF8}"/>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1145514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30EC-CA28-4A17-B239-4F734F8E4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01055-8754-4D6F-813A-1B3AA5EB3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FB7283-A7DC-4182-B3A0-193113A32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9D052-AECD-4F5A-A99A-965B0CED0AA3}"/>
              </a:ext>
            </a:extLst>
          </p:cNvPr>
          <p:cNvSpPr>
            <a:spLocks noGrp="1"/>
          </p:cNvSpPr>
          <p:nvPr>
            <p:ph type="dt" sz="half" idx="10"/>
          </p:nvPr>
        </p:nvSpPr>
        <p:spPr/>
        <p:txBody>
          <a:bodyPr/>
          <a:lstStyle/>
          <a:p>
            <a:fld id="{8AC8DE2B-EB89-4F79-8DFE-DDDD457999B9}" type="datetimeFigureOut">
              <a:rPr lang="en-US" smtClean="0"/>
              <a:t>1/16/2022</a:t>
            </a:fld>
            <a:endParaRPr lang="en-US"/>
          </a:p>
        </p:txBody>
      </p:sp>
      <p:sp>
        <p:nvSpPr>
          <p:cNvPr id="6" name="Footer Placeholder 5">
            <a:extLst>
              <a:ext uri="{FF2B5EF4-FFF2-40B4-BE49-F238E27FC236}">
                <a16:creationId xmlns:a16="http://schemas.microsoft.com/office/drawing/2014/main" id="{76441AD1-66A1-4518-A422-5DCA3A398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7FC8F-0B99-40E8-8B80-8E5495FF0D3E}"/>
              </a:ext>
            </a:extLst>
          </p:cNvPr>
          <p:cNvSpPr>
            <a:spLocks noGrp="1"/>
          </p:cNvSpPr>
          <p:nvPr>
            <p:ph type="sldNum" sz="quarter" idx="12"/>
          </p:nvPr>
        </p:nvSpPr>
        <p:spPr/>
        <p:txBody>
          <a:bodyPr/>
          <a:lstStyle/>
          <a:p>
            <a:fld id="{2F4BF54E-6223-401F-9325-F36D89272762}" type="slidenum">
              <a:rPr lang="en-US" smtClean="0"/>
              <a:t>‹#›</a:t>
            </a:fld>
            <a:endParaRPr lang="en-US"/>
          </a:p>
        </p:txBody>
      </p:sp>
    </p:spTree>
    <p:extLst>
      <p:ext uri="{BB962C8B-B14F-4D97-AF65-F5344CB8AC3E}">
        <p14:creationId xmlns:p14="http://schemas.microsoft.com/office/powerpoint/2010/main" val="403102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51F58-B79A-4035-92DF-90E184D5D1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D0F799-6DE2-4045-96C1-A54A28291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6A4F-44EA-469E-A523-AEFE68678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8DE2B-EB89-4F79-8DFE-DDDD457999B9}" type="datetimeFigureOut">
              <a:rPr lang="en-US" smtClean="0"/>
              <a:t>1/16/2022</a:t>
            </a:fld>
            <a:endParaRPr lang="en-US"/>
          </a:p>
        </p:txBody>
      </p:sp>
      <p:sp>
        <p:nvSpPr>
          <p:cNvPr id="5" name="Footer Placeholder 4">
            <a:extLst>
              <a:ext uri="{FF2B5EF4-FFF2-40B4-BE49-F238E27FC236}">
                <a16:creationId xmlns:a16="http://schemas.microsoft.com/office/drawing/2014/main" id="{96333E6D-ABCA-4C50-92E5-2F7323A8F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CC8F9-8BC8-42BD-8998-9F9393E6A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BF54E-6223-401F-9325-F36D89272762}" type="slidenum">
              <a:rPr lang="en-US" smtClean="0"/>
              <a:t>‹#›</a:t>
            </a:fld>
            <a:endParaRPr lang="en-US"/>
          </a:p>
        </p:txBody>
      </p:sp>
    </p:spTree>
    <p:extLst>
      <p:ext uri="{BB962C8B-B14F-4D97-AF65-F5344CB8AC3E}">
        <p14:creationId xmlns:p14="http://schemas.microsoft.com/office/powerpoint/2010/main" val="127036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Melvin.Bodmer@ngau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1E79-4549-4E8D-AB12-22D8B08FF857}"/>
              </a:ext>
            </a:extLst>
          </p:cNvPr>
          <p:cNvSpPr>
            <a:spLocks noGrp="1"/>
          </p:cNvSpPr>
          <p:nvPr>
            <p:ph type="ctrTitle"/>
          </p:nvPr>
        </p:nvSpPr>
        <p:spPr>
          <a:xfrm>
            <a:off x="6988029" y="1094403"/>
            <a:ext cx="4759449" cy="870468"/>
          </a:xfrm>
        </p:spPr>
        <p:txBody>
          <a:bodyPr>
            <a:noAutofit/>
          </a:bodyPr>
          <a:lstStyle/>
          <a:p>
            <a:pPr algn="l"/>
            <a:r>
              <a:rPr lang="en-US" sz="4400" b="1" dirty="0" err="1">
                <a:solidFill>
                  <a:schemeClr val="bg1"/>
                </a:solidFill>
                <a:latin typeface="Trebuchet MS" panose="020B0603020202020204" pitchFamily="34" charset="0"/>
              </a:rPr>
              <a:t>NetFORUM</a:t>
            </a:r>
            <a:r>
              <a:rPr lang="en-US" sz="4400" b="1" dirty="0">
                <a:solidFill>
                  <a:schemeClr val="bg1"/>
                </a:solidFill>
                <a:latin typeface="Trebuchet MS" panose="020B0603020202020204" pitchFamily="34" charset="0"/>
              </a:rPr>
              <a:t> Lab</a:t>
            </a:r>
          </a:p>
        </p:txBody>
      </p:sp>
      <p:sp>
        <p:nvSpPr>
          <p:cNvPr id="3" name="Subtitle 2">
            <a:extLst>
              <a:ext uri="{FF2B5EF4-FFF2-40B4-BE49-F238E27FC236}">
                <a16:creationId xmlns:a16="http://schemas.microsoft.com/office/drawing/2014/main" id="{18FB95F9-0091-4106-9EB9-48CA0DEC9080}"/>
              </a:ext>
            </a:extLst>
          </p:cNvPr>
          <p:cNvSpPr>
            <a:spLocks noGrp="1"/>
          </p:cNvSpPr>
          <p:nvPr>
            <p:ph type="subTitle" idx="1"/>
          </p:nvPr>
        </p:nvSpPr>
        <p:spPr>
          <a:xfrm>
            <a:off x="6988029" y="2175084"/>
            <a:ext cx="3036098" cy="1206910"/>
          </a:xfrm>
        </p:spPr>
        <p:txBody>
          <a:bodyPr>
            <a:normAutofit/>
          </a:bodyPr>
          <a:lstStyle/>
          <a:p>
            <a:pPr algn="l"/>
            <a:r>
              <a:rPr lang="en-US" sz="2800" dirty="0">
                <a:solidFill>
                  <a:schemeClr val="bg1"/>
                </a:solidFill>
              </a:rPr>
              <a:t>Melvin Bodmer, Jr.</a:t>
            </a:r>
          </a:p>
          <a:p>
            <a:pPr algn="l"/>
            <a:r>
              <a:rPr lang="en-US" sz="2000" dirty="0">
                <a:solidFill>
                  <a:schemeClr val="bg1"/>
                </a:solidFill>
              </a:rPr>
              <a:t>Database Manager </a:t>
            </a:r>
          </a:p>
        </p:txBody>
      </p:sp>
      <p:pic>
        <p:nvPicPr>
          <p:cNvPr id="5" name="Picture 4" descr="A picture containing drawing&#10;&#10;Description automatically generated">
            <a:extLst>
              <a:ext uri="{FF2B5EF4-FFF2-40B4-BE49-F238E27FC236}">
                <a16:creationId xmlns:a16="http://schemas.microsoft.com/office/drawing/2014/main" id="{6F817E2C-1455-40A4-A355-F56BD21B9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453" y="6006027"/>
            <a:ext cx="2064533" cy="678633"/>
          </a:xfrm>
          <a:prstGeom prst="rect">
            <a:avLst/>
          </a:prstGeom>
        </p:spPr>
      </p:pic>
    </p:spTree>
    <p:extLst>
      <p:ext uri="{BB962C8B-B14F-4D97-AF65-F5344CB8AC3E}">
        <p14:creationId xmlns:p14="http://schemas.microsoft.com/office/powerpoint/2010/main" val="315060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AB2333-74B7-4C24-AE5F-AE796BB264FB}"/>
              </a:ext>
            </a:extLst>
          </p:cNvPr>
          <p:cNvPicPr>
            <a:picLocks noChangeAspect="1"/>
          </p:cNvPicPr>
          <p:nvPr/>
        </p:nvPicPr>
        <p:blipFill>
          <a:blip r:embed="rId4"/>
          <a:stretch>
            <a:fillRect/>
          </a:stretch>
        </p:blipFill>
        <p:spPr>
          <a:xfrm>
            <a:off x="571849" y="1325567"/>
            <a:ext cx="11048301" cy="4721215"/>
          </a:xfrm>
          <a:prstGeom prst="rect">
            <a:avLst/>
          </a:prstGeom>
        </p:spPr>
      </p:pic>
      <p:sp>
        <p:nvSpPr>
          <p:cNvPr id="2" name="Title 1"/>
          <p:cNvSpPr>
            <a:spLocks noGrp="1"/>
          </p:cNvSpPr>
          <p:nvPr>
            <p:ph type="title"/>
          </p:nvPr>
        </p:nvSpPr>
        <p:spPr>
          <a:xfrm>
            <a:off x="1341881" y="357582"/>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State </a:t>
            </a: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eWeb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Payments</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3BB77D59-331E-4655-8359-A597A25B1DD8}"/>
              </a:ext>
            </a:extLst>
          </p:cNvPr>
          <p:cNvSpPr txBox="1"/>
          <p:nvPr/>
        </p:nvSpPr>
        <p:spPr>
          <a:xfrm>
            <a:off x="5230762" y="2045111"/>
            <a:ext cx="26289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View Member </a:t>
            </a:r>
            <a:r>
              <a:rPr lang="en-US" dirty="0">
                <a:solidFill>
                  <a:srgbClr val="FF0000"/>
                </a:solidFill>
                <a:latin typeface="Calibri" panose="020F0502020204030204"/>
              </a:rPr>
              <a:t>who have paid State dues via </a:t>
            </a:r>
            <a:r>
              <a:rPr lang="en-US" dirty="0" err="1">
                <a:solidFill>
                  <a:srgbClr val="FF0000"/>
                </a:solidFill>
                <a:latin typeface="Calibri" panose="020F0502020204030204"/>
              </a:rPr>
              <a:t>eWeb</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3C7AB88-C8E5-4F1B-B37B-59D40EAB37E5}"/>
              </a:ext>
            </a:extLst>
          </p:cNvPr>
          <p:cNvCxnSpPr>
            <a:cxnSpLocks/>
          </p:cNvCxnSpPr>
          <p:nvPr/>
        </p:nvCxnSpPr>
        <p:spPr>
          <a:xfrm>
            <a:off x="7859662" y="2441124"/>
            <a:ext cx="569963"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952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A8F2D6-34E0-4342-9222-17E1F036D4FE}"/>
              </a:ext>
            </a:extLst>
          </p:cNvPr>
          <p:cNvPicPr>
            <a:picLocks noChangeAspect="1"/>
          </p:cNvPicPr>
          <p:nvPr/>
        </p:nvPicPr>
        <p:blipFill>
          <a:blip r:embed="rId4"/>
          <a:stretch>
            <a:fillRect/>
          </a:stretch>
        </p:blipFill>
        <p:spPr>
          <a:xfrm>
            <a:off x="2064082" y="997662"/>
            <a:ext cx="8214702" cy="5995564"/>
          </a:xfrm>
          <a:prstGeom prst="rect">
            <a:avLst/>
          </a:prstGeom>
        </p:spPr>
      </p:pic>
      <p:sp>
        <p:nvSpPr>
          <p:cNvPr id="2" name="Title 1"/>
          <p:cNvSpPr>
            <a:spLocks noGrp="1"/>
          </p:cNvSpPr>
          <p:nvPr>
            <p:ph type="title"/>
          </p:nvPr>
        </p:nvSpPr>
        <p:spPr>
          <a:xfrm>
            <a:off x="1341881" y="357582"/>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State </a:t>
            </a: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eWeb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Payments</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cxnSp>
        <p:nvCxnSpPr>
          <p:cNvPr id="8" name="Straight Arrow Connector 7"/>
          <p:cNvCxnSpPr>
            <a:cxnSpLocks/>
          </p:cNvCxnSpPr>
          <p:nvPr/>
        </p:nvCxnSpPr>
        <p:spPr>
          <a:xfrm>
            <a:off x="8774884" y="2419089"/>
            <a:ext cx="67950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7692705" y="2206332"/>
            <a:ext cx="25860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Click ‘Go”</a:t>
            </a:r>
          </a:p>
        </p:txBody>
      </p:sp>
    </p:spTree>
    <p:extLst>
      <p:ext uri="{BB962C8B-B14F-4D97-AF65-F5344CB8AC3E}">
        <p14:creationId xmlns:p14="http://schemas.microsoft.com/office/powerpoint/2010/main" val="186150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20F93-DD09-4F65-8504-62CDCE593B11}"/>
              </a:ext>
            </a:extLst>
          </p:cNvPr>
          <p:cNvPicPr>
            <a:picLocks noChangeAspect="1"/>
          </p:cNvPicPr>
          <p:nvPr/>
        </p:nvPicPr>
        <p:blipFill>
          <a:blip r:embed="rId4"/>
          <a:stretch>
            <a:fillRect/>
          </a:stretch>
        </p:blipFill>
        <p:spPr>
          <a:xfrm>
            <a:off x="1727774" y="1331056"/>
            <a:ext cx="9236637" cy="3155652"/>
          </a:xfrm>
          <a:prstGeom prst="rect">
            <a:avLst/>
          </a:prstGeom>
        </p:spPr>
      </p:pic>
      <p:sp>
        <p:nvSpPr>
          <p:cNvPr id="2" name="Title 1"/>
          <p:cNvSpPr>
            <a:spLocks noGrp="1"/>
          </p:cNvSpPr>
          <p:nvPr>
            <p:ph type="title"/>
          </p:nvPr>
        </p:nvSpPr>
        <p:spPr>
          <a:xfrm>
            <a:off x="1341881" y="357582"/>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State </a:t>
            </a: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eWeb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Payments</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9005155" y="2395249"/>
            <a:ext cx="1257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Click ‘Go”</a:t>
            </a:r>
          </a:p>
        </p:txBody>
      </p:sp>
      <p:sp>
        <p:nvSpPr>
          <p:cNvPr id="10" name="TextBox 9"/>
          <p:cNvSpPr txBox="1"/>
          <p:nvPr/>
        </p:nvSpPr>
        <p:spPr>
          <a:xfrm>
            <a:off x="6096761" y="2156549"/>
            <a:ext cx="13524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Select State</a:t>
            </a:r>
          </a:p>
        </p:txBody>
      </p:sp>
      <p:cxnSp>
        <p:nvCxnSpPr>
          <p:cNvPr id="9" name="Straight Arrow Connector 8"/>
          <p:cNvCxnSpPr/>
          <p:nvPr/>
        </p:nvCxnSpPr>
        <p:spPr>
          <a:xfrm flipH="1">
            <a:off x="5263249" y="2341215"/>
            <a:ext cx="69668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10074728" y="2579915"/>
            <a:ext cx="55517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4508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C9584E-593E-4FCE-A380-65964B74DB6B}"/>
              </a:ext>
            </a:extLst>
          </p:cNvPr>
          <p:cNvPicPr>
            <a:picLocks noChangeAspect="1"/>
          </p:cNvPicPr>
          <p:nvPr/>
        </p:nvPicPr>
        <p:blipFill>
          <a:blip r:embed="rId4"/>
          <a:stretch>
            <a:fillRect/>
          </a:stretch>
        </p:blipFill>
        <p:spPr>
          <a:xfrm>
            <a:off x="1341881" y="1257721"/>
            <a:ext cx="10041623" cy="4863760"/>
          </a:xfrm>
          <a:prstGeom prst="rect">
            <a:avLst/>
          </a:prstGeom>
        </p:spPr>
      </p:pic>
      <p:sp>
        <p:nvSpPr>
          <p:cNvPr id="2" name="Title 1"/>
          <p:cNvSpPr>
            <a:spLocks noGrp="1"/>
          </p:cNvSpPr>
          <p:nvPr>
            <p:ph type="title"/>
          </p:nvPr>
        </p:nvSpPr>
        <p:spPr>
          <a:xfrm>
            <a:off x="1341881" y="357582"/>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State </a:t>
            </a: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eWeb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Payments</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cxnSp>
        <p:nvCxnSpPr>
          <p:cNvPr id="8" name="Straight Arrow Connector 7"/>
          <p:cNvCxnSpPr/>
          <p:nvPr/>
        </p:nvCxnSpPr>
        <p:spPr>
          <a:xfrm flipH="1" flipV="1">
            <a:off x="3334463" y="2669721"/>
            <a:ext cx="440866" cy="1796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3380763" y="2854387"/>
            <a:ext cx="11667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Batch</a:t>
            </a:r>
          </a:p>
        </p:txBody>
      </p:sp>
      <p:cxnSp>
        <p:nvCxnSpPr>
          <p:cNvPr id="11" name="Straight Arrow Connector 10"/>
          <p:cNvCxnSpPr/>
          <p:nvPr/>
        </p:nvCxnSpPr>
        <p:spPr>
          <a:xfrm flipH="1">
            <a:off x="4736863" y="2241530"/>
            <a:ext cx="220433" cy="3190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4395831" y="1842407"/>
            <a:ext cx="1733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Date Purchased</a:t>
            </a:r>
          </a:p>
        </p:txBody>
      </p:sp>
      <p:cxnSp>
        <p:nvCxnSpPr>
          <p:cNvPr id="14" name="Straight Arrow Connector 13"/>
          <p:cNvCxnSpPr/>
          <p:nvPr/>
        </p:nvCxnSpPr>
        <p:spPr>
          <a:xfrm flipH="1">
            <a:off x="7072996" y="2266276"/>
            <a:ext cx="220433" cy="3190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6602136" y="1862974"/>
            <a:ext cx="27990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Customer Name</a:t>
            </a:r>
          </a:p>
        </p:txBody>
      </p:sp>
      <p:cxnSp>
        <p:nvCxnSpPr>
          <p:cNvPr id="16" name="Straight Arrow Connector 15"/>
          <p:cNvCxnSpPr/>
          <p:nvPr/>
        </p:nvCxnSpPr>
        <p:spPr>
          <a:xfrm flipV="1">
            <a:off x="7913612" y="2893408"/>
            <a:ext cx="540640" cy="18466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6129377" y="3045366"/>
            <a:ext cx="1949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Amount Charged for State Membership</a:t>
            </a:r>
          </a:p>
        </p:txBody>
      </p:sp>
    </p:spTree>
    <p:extLst>
      <p:ext uri="{BB962C8B-B14F-4D97-AF65-F5344CB8AC3E}">
        <p14:creationId xmlns:p14="http://schemas.microsoft.com/office/powerpoint/2010/main" val="215828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E30F57-FB01-4CC0-A9F5-8954FDEE9E4F}"/>
              </a:ext>
            </a:extLst>
          </p:cNvPr>
          <p:cNvPicPr>
            <a:picLocks noChangeAspect="1"/>
          </p:cNvPicPr>
          <p:nvPr/>
        </p:nvPicPr>
        <p:blipFill>
          <a:blip r:embed="rId4"/>
          <a:stretch>
            <a:fillRect/>
          </a:stretch>
        </p:blipFill>
        <p:spPr>
          <a:xfrm>
            <a:off x="1038320" y="1223291"/>
            <a:ext cx="9813321" cy="4749670"/>
          </a:xfrm>
          <a:prstGeom prst="rect">
            <a:avLst/>
          </a:prstGeom>
        </p:spPr>
      </p:pic>
      <p:sp>
        <p:nvSpPr>
          <p:cNvPr id="2" name="Title 1"/>
          <p:cNvSpPr>
            <a:spLocks noGrp="1"/>
          </p:cNvSpPr>
          <p:nvPr>
            <p:ph type="title"/>
          </p:nvPr>
        </p:nvSpPr>
        <p:spPr>
          <a:xfrm>
            <a:off x="1341881" y="357582"/>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Export</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511567" y="1828800"/>
            <a:ext cx="36911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Always export to ASCII Delimited/CSV</a:t>
            </a:r>
          </a:p>
        </p:txBody>
      </p:sp>
      <p:cxnSp>
        <p:nvCxnSpPr>
          <p:cNvPr id="18" name="Straight Arrow Connector 17"/>
          <p:cNvCxnSpPr>
            <a:cxnSpLocks/>
          </p:cNvCxnSpPr>
          <p:nvPr/>
        </p:nvCxnSpPr>
        <p:spPr>
          <a:xfrm>
            <a:off x="7608815" y="2399251"/>
            <a:ext cx="2105636" cy="7550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6771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704667-F89D-423F-96EF-09EE631F7AFE}"/>
              </a:ext>
            </a:extLst>
          </p:cNvPr>
          <p:cNvPicPr>
            <a:picLocks noChangeAspect="1"/>
          </p:cNvPicPr>
          <p:nvPr/>
        </p:nvPicPr>
        <p:blipFill>
          <a:blip r:embed="rId4"/>
          <a:stretch>
            <a:fillRect/>
          </a:stretch>
        </p:blipFill>
        <p:spPr>
          <a:xfrm>
            <a:off x="914399" y="1135301"/>
            <a:ext cx="10712741" cy="5006848"/>
          </a:xfrm>
          <a:prstGeom prst="rect">
            <a:avLst/>
          </a:prstGeom>
        </p:spPr>
      </p:pic>
      <p:sp>
        <p:nvSpPr>
          <p:cNvPr id="2" name="Title 1"/>
          <p:cNvSpPr>
            <a:spLocks noGrp="1"/>
          </p:cNvSpPr>
          <p:nvPr>
            <p:ph type="title"/>
          </p:nvPr>
        </p:nvSpPr>
        <p:spPr>
          <a:xfrm>
            <a:off x="1341881" y="357582"/>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Current Active Members</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cxnSp>
        <p:nvCxnSpPr>
          <p:cNvPr id="4" name="Straight Arrow Connector 3"/>
          <p:cNvCxnSpPr>
            <a:cxnSpLocks/>
          </p:cNvCxnSpPr>
          <p:nvPr/>
        </p:nvCxnSpPr>
        <p:spPr>
          <a:xfrm>
            <a:off x="7902429" y="2894202"/>
            <a:ext cx="629175" cy="671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5461233" y="2364950"/>
            <a:ext cx="265931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All NGAUS Active Annual,</a:t>
            </a:r>
          </a:p>
          <a:p>
            <a:pPr>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Complimentary Annual, Active Life</a:t>
            </a:r>
            <a:r>
              <a:rPr lang="en-US" dirty="0">
                <a:solidFill>
                  <a:srgbClr val="FF0000"/>
                </a:solidFill>
              </a:rPr>
              <a:t>, Digital Life &amp; Retired Life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22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7E4718-1763-40B0-A468-398B3E382FC3}"/>
              </a:ext>
            </a:extLst>
          </p:cNvPr>
          <p:cNvPicPr>
            <a:picLocks noChangeAspect="1"/>
          </p:cNvPicPr>
          <p:nvPr/>
        </p:nvPicPr>
        <p:blipFill>
          <a:blip r:embed="rId4"/>
          <a:stretch>
            <a:fillRect/>
          </a:stretch>
        </p:blipFill>
        <p:spPr>
          <a:xfrm>
            <a:off x="947955" y="1476462"/>
            <a:ext cx="10712741" cy="4423327"/>
          </a:xfrm>
          <a:prstGeom prst="rect">
            <a:avLst/>
          </a:prstGeom>
        </p:spPr>
      </p:pic>
      <p:sp>
        <p:nvSpPr>
          <p:cNvPr id="2" name="Title 1"/>
          <p:cNvSpPr>
            <a:spLocks noGrp="1"/>
          </p:cNvSpPr>
          <p:nvPr>
            <p:ph type="title"/>
          </p:nvPr>
        </p:nvSpPr>
        <p:spPr>
          <a:xfrm>
            <a:off x="751437" y="472383"/>
            <a:ext cx="10712741"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NGAUS Membership Expiring</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cxnSp>
        <p:nvCxnSpPr>
          <p:cNvPr id="4" name="Straight Arrow Connector 3"/>
          <p:cNvCxnSpPr/>
          <p:nvPr/>
        </p:nvCxnSpPr>
        <p:spPr>
          <a:xfrm>
            <a:off x="8001000" y="3656425"/>
            <a:ext cx="55517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5310231" y="3086120"/>
            <a:ext cx="26173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All NGAUS Members who expired (You will need to change the year)</a:t>
            </a:r>
          </a:p>
        </p:txBody>
      </p:sp>
    </p:spTree>
    <p:extLst>
      <p:ext uri="{BB962C8B-B14F-4D97-AF65-F5344CB8AC3E}">
        <p14:creationId xmlns:p14="http://schemas.microsoft.com/office/powerpoint/2010/main" val="190401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117C-4D95-4A4C-9865-97E778CB9649}"/>
              </a:ext>
            </a:extLst>
          </p:cNvPr>
          <p:cNvSpPr>
            <a:spLocks noGrp="1"/>
          </p:cNvSpPr>
          <p:nvPr>
            <p:ph type="ctrTitle"/>
          </p:nvPr>
        </p:nvSpPr>
        <p:spPr>
          <a:xfrm>
            <a:off x="1524000" y="3050381"/>
            <a:ext cx="9144000" cy="757238"/>
          </a:xfrm>
        </p:spPr>
        <p:txBody>
          <a:bodyPr>
            <a:normAutofit/>
          </a:bodyPr>
          <a:lstStyle/>
          <a:p>
            <a:r>
              <a:rPr lang="en-US" sz="4400" b="1" dirty="0">
                <a:solidFill>
                  <a:schemeClr val="bg1"/>
                </a:solidFill>
                <a:latin typeface="Trebuchet MS" panose="020B0603020202020204" pitchFamily="34" charset="0"/>
              </a:rPr>
              <a:t>Creating a Batch</a:t>
            </a:r>
          </a:p>
        </p:txBody>
      </p:sp>
    </p:spTree>
    <p:extLst>
      <p:ext uri="{BB962C8B-B14F-4D97-AF65-F5344CB8AC3E}">
        <p14:creationId xmlns:p14="http://schemas.microsoft.com/office/powerpoint/2010/main" val="143691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E61B-38AA-4A1A-A5E7-22B1DC9FE08C}"/>
              </a:ext>
            </a:extLst>
          </p:cNvPr>
          <p:cNvSpPr>
            <a:spLocks noGrp="1"/>
          </p:cNvSpPr>
          <p:nvPr>
            <p:ph type="ctrTitle"/>
          </p:nvPr>
        </p:nvSpPr>
        <p:spPr>
          <a:xfrm>
            <a:off x="1389888" y="438913"/>
            <a:ext cx="9278112" cy="640079"/>
          </a:xfrm>
        </p:spPr>
        <p:txBody>
          <a:bodyPr>
            <a:noAutofit/>
          </a:bodyPr>
          <a:lstStyle/>
          <a:p>
            <a:r>
              <a:rPr lang="en-US" sz="4400" b="1" dirty="0">
                <a:solidFill>
                  <a:schemeClr val="bg1"/>
                </a:solidFill>
                <a:latin typeface="Trebuchet MS" panose="020B0603020202020204" pitchFamily="34" charset="0"/>
              </a:rPr>
              <a:t>Create a Batch</a:t>
            </a:r>
          </a:p>
        </p:txBody>
      </p:sp>
      <p:sp>
        <p:nvSpPr>
          <p:cNvPr id="3" name="Subtitle 2">
            <a:extLst>
              <a:ext uri="{FF2B5EF4-FFF2-40B4-BE49-F238E27FC236}">
                <a16:creationId xmlns:a16="http://schemas.microsoft.com/office/drawing/2014/main" id="{6E303375-1640-40F9-AFC7-70E0D8482833}"/>
              </a:ext>
            </a:extLst>
          </p:cNvPr>
          <p:cNvSpPr>
            <a:spLocks noGrp="1"/>
          </p:cNvSpPr>
          <p:nvPr>
            <p:ph type="subTitle" idx="1"/>
          </p:nvPr>
        </p:nvSpPr>
        <p:spPr>
          <a:xfrm>
            <a:off x="1389888" y="1188721"/>
            <a:ext cx="8458200" cy="905255"/>
          </a:xfrm>
        </p:spPr>
        <p:txBody>
          <a:bodyPr>
            <a:normAutofit/>
          </a:bodyPr>
          <a:lstStyle/>
          <a:p>
            <a:pPr marL="342900" indent="-342900">
              <a:buFontTx/>
              <a:buChar char="-"/>
            </a:pPr>
            <a:endParaRPr lang="en-US" dirty="0"/>
          </a:p>
          <a:p>
            <a:pPr marL="342900" indent="-342900">
              <a:buFontTx/>
              <a:buChar char="-"/>
            </a:pPr>
            <a:endParaRPr lang="en-US" dirty="0"/>
          </a:p>
          <a:p>
            <a:endParaRPr lang="en-US" dirty="0"/>
          </a:p>
        </p:txBody>
      </p:sp>
      <p:pic>
        <p:nvPicPr>
          <p:cNvPr id="9" name="Picture 8">
            <a:extLst>
              <a:ext uri="{FF2B5EF4-FFF2-40B4-BE49-F238E27FC236}">
                <a16:creationId xmlns:a16="http://schemas.microsoft.com/office/drawing/2014/main" id="{22743075-70BD-4F3B-83A3-430373636E6E}"/>
              </a:ext>
            </a:extLst>
          </p:cNvPr>
          <p:cNvPicPr>
            <a:picLocks noChangeAspect="1"/>
          </p:cNvPicPr>
          <p:nvPr/>
        </p:nvPicPr>
        <p:blipFill>
          <a:blip r:embed="rId3"/>
          <a:stretch>
            <a:fillRect/>
          </a:stretch>
        </p:blipFill>
        <p:spPr>
          <a:xfrm>
            <a:off x="1962913" y="1260873"/>
            <a:ext cx="8705088" cy="4791891"/>
          </a:xfrm>
          <a:prstGeom prst="rect">
            <a:avLst/>
          </a:prstGeom>
        </p:spPr>
      </p:pic>
      <p:sp>
        <p:nvSpPr>
          <p:cNvPr id="11" name="TextBox 10">
            <a:extLst>
              <a:ext uri="{FF2B5EF4-FFF2-40B4-BE49-F238E27FC236}">
                <a16:creationId xmlns:a16="http://schemas.microsoft.com/office/drawing/2014/main" id="{6F7DF09A-E1AE-43C9-84E7-B5D165182646}"/>
              </a:ext>
            </a:extLst>
          </p:cNvPr>
          <p:cNvSpPr txBox="1"/>
          <p:nvPr/>
        </p:nvSpPr>
        <p:spPr>
          <a:xfrm>
            <a:off x="5320936" y="2203705"/>
            <a:ext cx="490815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 Click </a:t>
            </a:r>
            <a:r>
              <a:rPr lang="en-US" dirty="0">
                <a:solidFill>
                  <a:srgbClr val="FF0000"/>
                </a:solidFill>
                <a:latin typeface="Calibri" panose="020F0502020204030204"/>
              </a:rPr>
              <a:t>“Accounting dropdown modules button” under the </a:t>
            </a:r>
            <a:r>
              <a:rPr lang="en-US" dirty="0" err="1">
                <a:solidFill>
                  <a:srgbClr val="FF0000"/>
                </a:solidFill>
                <a:latin typeface="Calibri" panose="020F0502020204030204"/>
              </a:rPr>
              <a:t>NetFORUM</a:t>
            </a:r>
            <a:r>
              <a:rPr lang="en-US" dirty="0">
                <a:solidFill>
                  <a:srgbClr val="FF0000"/>
                </a:solidFill>
                <a:latin typeface="Calibri" panose="020F0502020204030204"/>
              </a:rPr>
              <a:t> button</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C3DE1C-61B8-4B49-BB49-BA8DC8D5119D}"/>
              </a:ext>
            </a:extLst>
          </p:cNvPr>
          <p:cNvSpPr txBox="1"/>
          <p:nvPr/>
        </p:nvSpPr>
        <p:spPr>
          <a:xfrm>
            <a:off x="4153990" y="3656819"/>
            <a:ext cx="31263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Calibri" panose="020F0502020204030204"/>
              </a:rPr>
              <a:t>2. Click on “Add Batch” button</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41146A9F-A7D1-4E22-A80E-D0DFB18B0365}"/>
              </a:ext>
            </a:extLst>
          </p:cNvPr>
          <p:cNvCxnSpPr>
            <a:cxnSpLocks/>
          </p:cNvCxnSpPr>
          <p:nvPr/>
        </p:nvCxnSpPr>
        <p:spPr>
          <a:xfrm flipH="1" flipV="1">
            <a:off x="3526971" y="1907177"/>
            <a:ext cx="1539240" cy="4603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69FF78EB-4D90-4D70-9A94-9F6E1A5ED70C}"/>
              </a:ext>
            </a:extLst>
          </p:cNvPr>
          <p:cNvCxnSpPr>
            <a:cxnSpLocks/>
          </p:cNvCxnSpPr>
          <p:nvPr/>
        </p:nvCxnSpPr>
        <p:spPr>
          <a:xfrm flipH="1">
            <a:off x="2830286" y="3667396"/>
            <a:ext cx="132370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675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E5DA-25D7-4F65-AB61-D95454DD4656}"/>
              </a:ext>
            </a:extLst>
          </p:cNvPr>
          <p:cNvSpPr>
            <a:spLocks noGrp="1"/>
          </p:cNvSpPr>
          <p:nvPr>
            <p:ph type="title"/>
          </p:nvPr>
        </p:nvSpPr>
        <p:spPr>
          <a:xfrm>
            <a:off x="857693" y="148857"/>
            <a:ext cx="10515600" cy="846987"/>
          </a:xfrm>
        </p:spPr>
        <p:txBody>
          <a:bodyPr/>
          <a:lstStyle/>
          <a:p>
            <a:pPr algn="ctr"/>
            <a:r>
              <a:rPr lang="en-US" b="1" dirty="0">
                <a:solidFill>
                  <a:schemeClr val="bg1"/>
                </a:solidFill>
                <a:latin typeface="Trebuchet MS" panose="020B0603020202020204" pitchFamily="34" charset="0"/>
              </a:rPr>
              <a:t>Creating a Batch</a:t>
            </a:r>
          </a:p>
        </p:txBody>
      </p:sp>
      <p:sp>
        <p:nvSpPr>
          <p:cNvPr id="8" name="TextBox 7">
            <a:extLst>
              <a:ext uri="{FF2B5EF4-FFF2-40B4-BE49-F238E27FC236}">
                <a16:creationId xmlns:a16="http://schemas.microsoft.com/office/drawing/2014/main" id="{F24A255B-421D-48BF-8E15-F9F36769F377}"/>
              </a:ext>
            </a:extLst>
          </p:cNvPr>
          <p:cNvSpPr txBox="1"/>
          <p:nvPr/>
        </p:nvSpPr>
        <p:spPr>
          <a:xfrm>
            <a:off x="1563392" y="4445990"/>
            <a:ext cx="9770916" cy="2318583"/>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Change the business unit to your State/Territory two letter abbreviation</a:t>
            </a:r>
            <a:r>
              <a:rPr lang="en-US" sz="16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Fiscal year and Period will auto-populate based on the information in your state profile. Do not change these fields.</a:t>
            </a:r>
          </a:p>
          <a:p>
            <a:pPr marL="342900" marR="0" lvl="0" indent="-342900">
              <a:spcBef>
                <a:spcPts val="0"/>
              </a:spcBef>
              <a:spcAft>
                <a:spcPts val="1000"/>
              </a:spcAft>
              <a:buFont typeface="Symbol" panose="05050102010706020507" pitchFamily="18" charset="2"/>
              <a:buChar char=""/>
            </a:pPr>
            <a:r>
              <a:rPr lang="en-US"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The Batch Name and Date will also auto-populate. Add your two-letter state abbreviation to the beginning of the batch, for example </a:t>
            </a:r>
            <a:r>
              <a:rPr lang="en-US" sz="1600" u="sng"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OH</a:t>
            </a:r>
            <a:r>
              <a:rPr lang="en-US"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 2022-01-14-BATCH-001 would indicate Ohio, January 14, 2022, Batch 001.</a:t>
            </a:r>
          </a:p>
          <a:p>
            <a:pPr marL="342900" marR="0" lvl="0" indent="-342900">
              <a:spcBef>
                <a:spcPts val="0"/>
              </a:spcBef>
              <a:spcAft>
                <a:spcPts val="1000"/>
              </a:spcAft>
              <a:buFont typeface="Symbol" panose="05050102010706020507" pitchFamily="18" charset="2"/>
              <a:buChar char=""/>
            </a:pPr>
            <a:r>
              <a:rPr lang="en-US"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At this point, select default payment method if you choose (generally cash).</a:t>
            </a:r>
          </a:p>
          <a:p>
            <a:pPr marL="342900" indent="-342900">
              <a:spcAft>
                <a:spcPts val="1000"/>
              </a:spcAft>
              <a:buFont typeface="Symbol" panose="05050102010706020507" pitchFamily="18" charset="2"/>
              <a:buChar char=""/>
            </a:pPr>
            <a:r>
              <a:rPr lang="en-US" sz="16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Select ‘Save’ to save the batch.</a:t>
            </a:r>
          </a:p>
        </p:txBody>
      </p:sp>
      <p:pic>
        <p:nvPicPr>
          <p:cNvPr id="4" name="Picture 3">
            <a:extLst>
              <a:ext uri="{FF2B5EF4-FFF2-40B4-BE49-F238E27FC236}">
                <a16:creationId xmlns:a16="http://schemas.microsoft.com/office/drawing/2014/main" id="{008F7469-074A-4807-9C34-B8E0CB90AB9C}"/>
              </a:ext>
            </a:extLst>
          </p:cNvPr>
          <p:cNvPicPr>
            <a:picLocks noChangeAspect="1"/>
          </p:cNvPicPr>
          <p:nvPr/>
        </p:nvPicPr>
        <p:blipFill>
          <a:blip r:embed="rId3"/>
          <a:stretch>
            <a:fillRect/>
          </a:stretch>
        </p:blipFill>
        <p:spPr>
          <a:xfrm>
            <a:off x="588031" y="865216"/>
            <a:ext cx="10746276" cy="3541321"/>
          </a:xfrm>
          <a:prstGeom prst="rect">
            <a:avLst/>
          </a:prstGeom>
        </p:spPr>
      </p:pic>
    </p:spTree>
    <p:extLst>
      <p:ext uri="{BB962C8B-B14F-4D97-AF65-F5344CB8AC3E}">
        <p14:creationId xmlns:p14="http://schemas.microsoft.com/office/powerpoint/2010/main" val="31146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B96B-F57E-4CF0-A11A-3522E5CBCACD}"/>
              </a:ext>
            </a:extLst>
          </p:cNvPr>
          <p:cNvSpPr>
            <a:spLocks noGrp="1"/>
          </p:cNvSpPr>
          <p:nvPr>
            <p:ph type="title"/>
          </p:nvPr>
        </p:nvSpPr>
        <p:spPr>
          <a:xfrm>
            <a:off x="728031" y="2766218"/>
            <a:ext cx="3216007" cy="1325563"/>
          </a:xfrm>
        </p:spPr>
        <p:txBody>
          <a:bodyPr/>
          <a:lstStyle/>
          <a:p>
            <a:pPr algn="ctr"/>
            <a:r>
              <a:rPr lang="en-US" b="1" dirty="0">
                <a:solidFill>
                  <a:schemeClr val="bg1"/>
                </a:solidFill>
                <a:latin typeface="Trebuchet MS" panose="020B0603020202020204" pitchFamily="34" charset="0"/>
              </a:rPr>
              <a:t>Agenda</a:t>
            </a:r>
          </a:p>
        </p:txBody>
      </p:sp>
      <p:sp>
        <p:nvSpPr>
          <p:cNvPr id="3" name="Content Placeholder 2">
            <a:extLst>
              <a:ext uri="{FF2B5EF4-FFF2-40B4-BE49-F238E27FC236}">
                <a16:creationId xmlns:a16="http://schemas.microsoft.com/office/drawing/2014/main" id="{B9550DB6-1807-45FE-9E7A-051CAF4463B7}"/>
              </a:ext>
            </a:extLst>
          </p:cNvPr>
          <p:cNvSpPr>
            <a:spLocks noGrp="1"/>
          </p:cNvSpPr>
          <p:nvPr>
            <p:ph idx="1"/>
          </p:nvPr>
        </p:nvSpPr>
        <p:spPr>
          <a:xfrm>
            <a:off x="5629618" y="2084832"/>
            <a:ext cx="5724181" cy="3413588"/>
          </a:xfrm>
        </p:spPr>
        <p:txBody>
          <a:bodyPr>
            <a:normAutofit/>
          </a:bodyPr>
          <a:lstStyle/>
          <a:p>
            <a:pPr lvl="1">
              <a:lnSpc>
                <a:spcPct val="90000"/>
              </a:lnSpc>
              <a:buSzPct val="75000"/>
              <a:tabLst>
                <a:tab pos="228600" algn="l"/>
              </a:tabLst>
            </a:pPr>
            <a:endParaRPr lang="en-US" sz="2200" dirty="0">
              <a:solidFill>
                <a:schemeClr val="bg1"/>
              </a:solidFill>
              <a:latin typeface="Trebuchet MS" panose="020B0603020202020204" pitchFamily="34" charset="0"/>
              <a:ea typeface="Roboto" panose="02000000000000000000" pitchFamily="2" charset="0"/>
              <a:cs typeface="Roboto" panose="02000000000000000000" pitchFamily="2" charset="0"/>
            </a:endParaRPr>
          </a:p>
          <a:p>
            <a:pPr marL="457200" indent="-274320">
              <a:lnSpc>
                <a:spcPct val="90000"/>
              </a:lnSpc>
              <a:buSzPct val="100000"/>
              <a:buFont typeface="Arial" panose="020B0604020202020204" pitchFamily="34" charset="0"/>
              <a:buChar char="•"/>
              <a:tabLst>
                <a:tab pos="228600" algn="l"/>
              </a:tabLst>
            </a:pPr>
            <a:r>
              <a:rPr lang="en-US" dirty="0">
                <a:solidFill>
                  <a:schemeClr val="bg1"/>
                </a:solidFill>
                <a:latin typeface="Trebuchet MS" panose="020B0603020202020204" pitchFamily="34" charset="0"/>
              </a:rPr>
              <a:t>Quick Reports</a:t>
            </a:r>
          </a:p>
          <a:p>
            <a:pPr marL="457200" indent="-274320">
              <a:lnSpc>
                <a:spcPct val="90000"/>
              </a:lnSpc>
              <a:buSzPct val="100000"/>
              <a:buFont typeface="Arial" panose="020B0604020202020204" pitchFamily="34" charset="0"/>
              <a:buChar char="•"/>
              <a:tabLst>
                <a:tab pos="228600" algn="l"/>
              </a:tabLst>
            </a:pPr>
            <a:r>
              <a:rPr lang="en-US" dirty="0">
                <a:solidFill>
                  <a:schemeClr val="bg1"/>
                </a:solidFill>
                <a:latin typeface="Trebuchet MS" panose="020B0603020202020204" pitchFamily="34" charset="0"/>
              </a:rPr>
              <a:t>Finance and Accounting</a:t>
            </a:r>
          </a:p>
          <a:p>
            <a:pPr marL="457200" indent="-274320">
              <a:lnSpc>
                <a:spcPct val="90000"/>
              </a:lnSpc>
              <a:buSzPct val="100000"/>
              <a:buFont typeface="Arial" panose="020B0604020202020204" pitchFamily="34" charset="0"/>
              <a:buChar char="•"/>
              <a:tabLst>
                <a:tab pos="228600" algn="l"/>
              </a:tabLst>
            </a:pPr>
            <a:r>
              <a:rPr lang="en-US" dirty="0">
                <a:solidFill>
                  <a:schemeClr val="bg1"/>
                </a:solidFill>
                <a:latin typeface="Trebuchet MS" panose="020B0603020202020204" pitchFamily="34" charset="0"/>
              </a:rPr>
              <a:t>Adding/Updating a Record</a:t>
            </a:r>
          </a:p>
          <a:p>
            <a:pPr marL="457200" indent="-274320">
              <a:lnSpc>
                <a:spcPct val="90000"/>
              </a:lnSpc>
              <a:buSzPct val="100000"/>
              <a:buFont typeface="Arial" panose="020B0604020202020204" pitchFamily="34" charset="0"/>
              <a:buChar char="•"/>
              <a:tabLst>
                <a:tab pos="228600" algn="l"/>
              </a:tabLst>
            </a:pPr>
            <a:r>
              <a:rPr lang="en-US" dirty="0">
                <a:solidFill>
                  <a:schemeClr val="bg1"/>
                </a:solidFill>
                <a:latin typeface="Trebuchet MS" panose="020B0603020202020204" pitchFamily="34" charset="0"/>
              </a:rPr>
              <a:t>Resources</a:t>
            </a:r>
          </a:p>
        </p:txBody>
      </p:sp>
    </p:spTree>
    <p:extLst>
      <p:ext uri="{BB962C8B-B14F-4D97-AF65-F5344CB8AC3E}">
        <p14:creationId xmlns:p14="http://schemas.microsoft.com/office/powerpoint/2010/main" val="227096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4A32-BA44-45D1-A718-A18A03DF7F82}"/>
              </a:ext>
            </a:extLst>
          </p:cNvPr>
          <p:cNvSpPr>
            <a:spLocks noGrp="1"/>
          </p:cNvSpPr>
          <p:nvPr>
            <p:ph type="ctrTitle"/>
          </p:nvPr>
        </p:nvSpPr>
        <p:spPr>
          <a:xfrm>
            <a:off x="1524000" y="2747132"/>
            <a:ext cx="9144000" cy="1363735"/>
          </a:xfrm>
        </p:spPr>
        <p:txBody>
          <a:bodyPr>
            <a:normAutofit/>
          </a:bodyPr>
          <a:lstStyle/>
          <a:p>
            <a:r>
              <a:rPr lang="en-US" sz="4400" b="1" dirty="0">
                <a:solidFill>
                  <a:schemeClr val="bg1"/>
                </a:solidFill>
                <a:latin typeface="Trebuchet MS" panose="020B0603020202020204" pitchFamily="34" charset="0"/>
              </a:rPr>
              <a:t>Search for a Member Record </a:t>
            </a:r>
            <a:br>
              <a:rPr lang="en-US" sz="4400" b="1" dirty="0">
                <a:solidFill>
                  <a:schemeClr val="bg1"/>
                </a:solidFill>
                <a:latin typeface="Trebuchet MS" panose="020B0603020202020204" pitchFamily="34" charset="0"/>
              </a:rPr>
            </a:br>
            <a:r>
              <a:rPr lang="en-US" sz="4400" b="1" dirty="0">
                <a:solidFill>
                  <a:schemeClr val="bg1"/>
                </a:solidFill>
                <a:latin typeface="Trebuchet MS" panose="020B0603020202020204" pitchFamily="34" charset="0"/>
              </a:rPr>
              <a:t>Change a mailing address</a:t>
            </a:r>
          </a:p>
        </p:txBody>
      </p:sp>
    </p:spTree>
    <p:extLst>
      <p:ext uri="{BB962C8B-B14F-4D97-AF65-F5344CB8AC3E}">
        <p14:creationId xmlns:p14="http://schemas.microsoft.com/office/powerpoint/2010/main" val="262485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5E96-7EA5-4805-8796-3AB26B0E7DFF}"/>
              </a:ext>
            </a:extLst>
          </p:cNvPr>
          <p:cNvSpPr>
            <a:spLocks noGrp="1"/>
          </p:cNvSpPr>
          <p:nvPr>
            <p:ph type="title"/>
          </p:nvPr>
        </p:nvSpPr>
        <p:spPr>
          <a:xfrm>
            <a:off x="839788" y="457200"/>
            <a:ext cx="3932237" cy="1254154"/>
          </a:xfrm>
        </p:spPr>
        <p:txBody>
          <a:bodyPr>
            <a:normAutofit fontScale="90000"/>
          </a:bodyPr>
          <a:lstStyle/>
          <a:p>
            <a:r>
              <a:rPr lang="en-US" b="1" dirty="0">
                <a:solidFill>
                  <a:schemeClr val="bg1"/>
                </a:solidFill>
                <a:latin typeface="Trebuchet MS" panose="020B0603020202020204" pitchFamily="34" charset="0"/>
              </a:rPr>
              <a:t>Search for an Individual Record before adding a record:</a:t>
            </a:r>
          </a:p>
        </p:txBody>
      </p:sp>
      <p:sp>
        <p:nvSpPr>
          <p:cNvPr id="4" name="Text Placeholder 3">
            <a:extLst>
              <a:ext uri="{FF2B5EF4-FFF2-40B4-BE49-F238E27FC236}">
                <a16:creationId xmlns:a16="http://schemas.microsoft.com/office/drawing/2014/main" id="{E6970427-9DB0-4D17-9711-28F7F22C27FA}"/>
              </a:ext>
            </a:extLst>
          </p:cNvPr>
          <p:cNvSpPr>
            <a:spLocks noGrp="1"/>
          </p:cNvSpPr>
          <p:nvPr>
            <p:ph type="body" sz="half" idx="2"/>
          </p:nvPr>
        </p:nvSpPr>
        <p:spPr>
          <a:xfrm>
            <a:off x="839788" y="1711354"/>
            <a:ext cx="3932237" cy="4479134"/>
          </a:xfrm>
        </p:spPr>
        <p:txBody>
          <a:bodyPr>
            <a:normAutofit lnSpcReduction="10000"/>
          </a:bodyPr>
          <a:lstStyle/>
          <a:p>
            <a:r>
              <a:rPr lang="en-US" dirty="0">
                <a:solidFill>
                  <a:schemeClr val="bg1"/>
                </a:solidFill>
                <a:latin typeface="Trebuchet MS" panose="020B0603020202020204" pitchFamily="34" charset="0"/>
              </a:rPr>
              <a:t>Pick one field to search for a record:</a:t>
            </a:r>
          </a:p>
          <a:p>
            <a:pPr marL="285750" indent="-285750">
              <a:buFontTx/>
              <a:buChar char="-"/>
            </a:pPr>
            <a:r>
              <a:rPr lang="en-US" dirty="0">
                <a:solidFill>
                  <a:schemeClr val="bg1"/>
                </a:solidFill>
                <a:latin typeface="Trebuchet MS" panose="020B0603020202020204" pitchFamily="34" charset="0"/>
              </a:rPr>
              <a:t>First Name</a:t>
            </a:r>
          </a:p>
          <a:p>
            <a:pPr marL="285750" indent="-285750">
              <a:buFontTx/>
              <a:buChar char="-"/>
            </a:pPr>
            <a:r>
              <a:rPr lang="en-US" dirty="0">
                <a:solidFill>
                  <a:schemeClr val="bg1"/>
                </a:solidFill>
                <a:latin typeface="Trebuchet MS" panose="020B0603020202020204" pitchFamily="34" charset="0"/>
              </a:rPr>
              <a:t>Last Name</a:t>
            </a:r>
          </a:p>
          <a:p>
            <a:pPr marL="285750" indent="-285750">
              <a:buFontTx/>
              <a:buChar char="-"/>
            </a:pPr>
            <a:r>
              <a:rPr lang="en-US" dirty="0">
                <a:solidFill>
                  <a:schemeClr val="bg1"/>
                </a:solidFill>
                <a:latin typeface="Trebuchet MS" panose="020B0603020202020204" pitchFamily="34" charset="0"/>
              </a:rPr>
              <a:t>Email Address</a:t>
            </a:r>
          </a:p>
          <a:p>
            <a:pPr marL="285750" indent="-285750">
              <a:buFontTx/>
              <a:buChar char="-"/>
            </a:pPr>
            <a:r>
              <a:rPr lang="en-US" dirty="0">
                <a:solidFill>
                  <a:schemeClr val="bg1"/>
                </a:solidFill>
                <a:latin typeface="Trebuchet MS" panose="020B0603020202020204" pitchFamily="34" charset="0"/>
              </a:rPr>
              <a:t>State</a:t>
            </a:r>
          </a:p>
          <a:p>
            <a:r>
              <a:rPr lang="en-US" dirty="0">
                <a:solidFill>
                  <a:schemeClr val="bg1"/>
                </a:solidFill>
                <a:latin typeface="Trebuchet MS" panose="020B0603020202020204" pitchFamily="34" charset="0"/>
              </a:rPr>
              <a:t>When searching, please keep in mind that there a lot of members with the same name. NEVER assume that the person you may find in the correct person.</a:t>
            </a:r>
          </a:p>
          <a:p>
            <a:r>
              <a:rPr lang="en-US" dirty="0">
                <a:solidFill>
                  <a:schemeClr val="bg1"/>
                </a:solidFill>
                <a:latin typeface="Trebuchet MS" panose="020B0603020202020204" pitchFamily="34" charset="0"/>
              </a:rPr>
              <a:t>*If you suspect or believe the individual was previous affiliated with a different state, contact NGAUS before creating a new record. This causes duplicate member records on file.</a:t>
            </a:r>
          </a:p>
          <a:p>
            <a:r>
              <a:rPr lang="en-US" dirty="0">
                <a:solidFill>
                  <a:schemeClr val="bg1"/>
                </a:solidFill>
                <a:latin typeface="Trebuchet MS" panose="020B0603020202020204" pitchFamily="34" charset="0"/>
              </a:rPr>
              <a:t>If you see multiple records for the same person, contact NGAUS.</a:t>
            </a:r>
          </a:p>
          <a:p>
            <a:pPr marL="285750" indent="-285750">
              <a:buFontTx/>
              <a:buChar char="-"/>
            </a:pPr>
            <a:endParaRPr lang="en-US" dirty="0">
              <a:solidFill>
                <a:schemeClr val="bg1"/>
              </a:solidFill>
              <a:latin typeface="Trebuchet MS" panose="020B0603020202020204" pitchFamily="34" charset="0"/>
            </a:endParaRPr>
          </a:p>
          <a:p>
            <a:pPr marL="285750" indent="-285750">
              <a:buFontTx/>
              <a:buChar char="-"/>
            </a:pPr>
            <a:endParaRPr lang="en-US" dirty="0">
              <a:solidFill>
                <a:schemeClr val="bg1"/>
              </a:solidFill>
              <a:latin typeface="Trebuchet MS" panose="020B0603020202020204" pitchFamily="34" charset="0"/>
            </a:endParaRPr>
          </a:p>
        </p:txBody>
      </p:sp>
      <p:pic>
        <p:nvPicPr>
          <p:cNvPr id="9" name="Picture 8">
            <a:extLst>
              <a:ext uri="{FF2B5EF4-FFF2-40B4-BE49-F238E27FC236}">
                <a16:creationId xmlns:a16="http://schemas.microsoft.com/office/drawing/2014/main" id="{EF5B420F-5FA7-4961-8B3B-1A6076536267}"/>
              </a:ext>
            </a:extLst>
          </p:cNvPr>
          <p:cNvPicPr>
            <a:picLocks noChangeAspect="1"/>
          </p:cNvPicPr>
          <p:nvPr/>
        </p:nvPicPr>
        <p:blipFill>
          <a:blip r:embed="rId3"/>
          <a:stretch>
            <a:fillRect/>
          </a:stretch>
        </p:blipFill>
        <p:spPr>
          <a:xfrm>
            <a:off x="5662079" y="667512"/>
            <a:ext cx="5690133" cy="5861050"/>
          </a:xfrm>
          <a:prstGeom prst="rect">
            <a:avLst/>
          </a:prstGeom>
        </p:spPr>
      </p:pic>
      <p:cxnSp>
        <p:nvCxnSpPr>
          <p:cNvPr id="10" name="Straight Arrow Connector 9">
            <a:extLst>
              <a:ext uri="{FF2B5EF4-FFF2-40B4-BE49-F238E27FC236}">
                <a16:creationId xmlns:a16="http://schemas.microsoft.com/office/drawing/2014/main" id="{ED21F90D-254E-49BF-9665-AD950DAC31CA}"/>
              </a:ext>
            </a:extLst>
          </p:cNvPr>
          <p:cNvCxnSpPr>
            <a:cxnSpLocks/>
          </p:cNvCxnSpPr>
          <p:nvPr/>
        </p:nvCxnSpPr>
        <p:spPr>
          <a:xfrm>
            <a:off x="8632272" y="1392572"/>
            <a:ext cx="494950" cy="3187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6EED6C81-30DD-48B9-9E5B-520A6931AF87}"/>
              </a:ext>
            </a:extLst>
          </p:cNvPr>
          <p:cNvCxnSpPr>
            <a:cxnSpLocks/>
          </p:cNvCxnSpPr>
          <p:nvPr/>
        </p:nvCxnSpPr>
        <p:spPr>
          <a:xfrm>
            <a:off x="8507145" y="5838150"/>
            <a:ext cx="620077" cy="3523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146A0DCC-6B1D-4411-99CB-7CD5192716DF}"/>
              </a:ext>
            </a:extLst>
          </p:cNvPr>
          <p:cNvCxnSpPr>
            <a:cxnSpLocks/>
          </p:cNvCxnSpPr>
          <p:nvPr/>
        </p:nvCxnSpPr>
        <p:spPr>
          <a:xfrm>
            <a:off x="8615494" y="1711354"/>
            <a:ext cx="494950" cy="3187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19EE303A-0FCB-4EFD-B56B-BF1A2F6F3C19}"/>
              </a:ext>
            </a:extLst>
          </p:cNvPr>
          <p:cNvCxnSpPr>
            <a:cxnSpLocks/>
          </p:cNvCxnSpPr>
          <p:nvPr/>
        </p:nvCxnSpPr>
        <p:spPr>
          <a:xfrm>
            <a:off x="8569708" y="3710474"/>
            <a:ext cx="494950" cy="3187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9905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67E3-C11E-4201-B43E-25CBD70DF471}"/>
              </a:ext>
            </a:extLst>
          </p:cNvPr>
          <p:cNvSpPr>
            <a:spLocks noGrp="1"/>
          </p:cNvSpPr>
          <p:nvPr>
            <p:ph type="ctrTitle"/>
          </p:nvPr>
        </p:nvSpPr>
        <p:spPr>
          <a:xfrm>
            <a:off x="461555" y="465409"/>
            <a:ext cx="10502536" cy="641016"/>
          </a:xfrm>
        </p:spPr>
        <p:txBody>
          <a:bodyPr>
            <a:noAutofit/>
          </a:bodyPr>
          <a:lstStyle/>
          <a:p>
            <a:r>
              <a:rPr lang="en-US" sz="4400" b="1" dirty="0">
                <a:solidFill>
                  <a:schemeClr val="bg1"/>
                </a:solidFill>
                <a:latin typeface="Trebuchet MS" panose="020B0603020202020204" pitchFamily="34" charset="0"/>
              </a:rPr>
              <a:t>Change mailing address on Profile</a:t>
            </a:r>
          </a:p>
        </p:txBody>
      </p:sp>
      <p:pic>
        <p:nvPicPr>
          <p:cNvPr id="4" name="Picture 3">
            <a:extLst>
              <a:ext uri="{FF2B5EF4-FFF2-40B4-BE49-F238E27FC236}">
                <a16:creationId xmlns:a16="http://schemas.microsoft.com/office/drawing/2014/main" id="{02540F4C-9B64-4D07-AC80-3E006D94EA7F}"/>
              </a:ext>
            </a:extLst>
          </p:cNvPr>
          <p:cNvPicPr>
            <a:picLocks noChangeAspect="1"/>
          </p:cNvPicPr>
          <p:nvPr/>
        </p:nvPicPr>
        <p:blipFill>
          <a:blip r:embed="rId3"/>
          <a:stretch>
            <a:fillRect/>
          </a:stretch>
        </p:blipFill>
        <p:spPr>
          <a:xfrm>
            <a:off x="714103" y="1106425"/>
            <a:ext cx="10672785" cy="5433292"/>
          </a:xfrm>
          <a:prstGeom prst="rect">
            <a:avLst/>
          </a:prstGeom>
        </p:spPr>
      </p:pic>
      <p:sp>
        <p:nvSpPr>
          <p:cNvPr id="6" name="TextBox 5">
            <a:extLst>
              <a:ext uri="{FF2B5EF4-FFF2-40B4-BE49-F238E27FC236}">
                <a16:creationId xmlns:a16="http://schemas.microsoft.com/office/drawing/2014/main" id="{A68A6EE4-5AF3-4AFC-A7A4-614735E66897}"/>
              </a:ext>
            </a:extLst>
          </p:cNvPr>
          <p:cNvSpPr txBox="1"/>
          <p:nvPr/>
        </p:nvSpPr>
        <p:spPr>
          <a:xfrm>
            <a:off x="7358743" y="1654629"/>
            <a:ext cx="289995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 Click “Contact Info” tab </a:t>
            </a:r>
          </a:p>
        </p:txBody>
      </p:sp>
      <p:sp>
        <p:nvSpPr>
          <p:cNvPr id="8" name="TextBox 7">
            <a:extLst>
              <a:ext uri="{FF2B5EF4-FFF2-40B4-BE49-F238E27FC236}">
                <a16:creationId xmlns:a16="http://schemas.microsoft.com/office/drawing/2014/main" id="{397F4279-F3F7-47DA-A11F-F02827D8D536}"/>
              </a:ext>
            </a:extLst>
          </p:cNvPr>
          <p:cNvSpPr txBox="1"/>
          <p:nvPr/>
        </p:nvSpPr>
        <p:spPr>
          <a:xfrm>
            <a:off x="7820297" y="3428999"/>
            <a:ext cx="27606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Calibri" panose="020F0502020204030204"/>
              </a:rPr>
              <a:t>2. Update mailing address </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15C7B47-75BD-4816-9C58-1871763AB1CC}"/>
              </a:ext>
            </a:extLst>
          </p:cNvPr>
          <p:cNvSpPr txBox="1"/>
          <p:nvPr/>
        </p:nvSpPr>
        <p:spPr>
          <a:xfrm>
            <a:off x="7053943" y="4439347"/>
            <a:ext cx="35269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3. Check the  “Primary” button</a:t>
            </a:r>
          </a:p>
        </p:txBody>
      </p:sp>
      <p:sp>
        <p:nvSpPr>
          <p:cNvPr id="12" name="TextBox 11">
            <a:extLst>
              <a:ext uri="{FF2B5EF4-FFF2-40B4-BE49-F238E27FC236}">
                <a16:creationId xmlns:a16="http://schemas.microsoft.com/office/drawing/2014/main" id="{EDD959C3-D0B8-4264-889C-6C830C8815D1}"/>
              </a:ext>
            </a:extLst>
          </p:cNvPr>
          <p:cNvSpPr txBox="1"/>
          <p:nvPr/>
        </p:nvSpPr>
        <p:spPr>
          <a:xfrm>
            <a:off x="9431382" y="5703612"/>
            <a:ext cx="24209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Click </a:t>
            </a:r>
            <a:r>
              <a:rPr lang="en-US" dirty="0">
                <a:solidFill>
                  <a:srgbClr val="FF0000"/>
                </a:solidFill>
                <a:latin typeface="Calibri" panose="020F0502020204030204"/>
              </a:rPr>
              <a:t>the “Save” button</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95E170DD-E8E3-47CB-92C0-06B4BF8AD48C}"/>
              </a:ext>
            </a:extLst>
          </p:cNvPr>
          <p:cNvCxnSpPr>
            <a:cxnSpLocks/>
            <a:stCxn id="6" idx="1"/>
          </p:cNvCxnSpPr>
          <p:nvPr/>
        </p:nvCxnSpPr>
        <p:spPr>
          <a:xfrm flipH="1">
            <a:off x="6478027" y="1839295"/>
            <a:ext cx="880716" cy="2269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3A67D853-CFAC-426F-AF74-A9AFB115C0B7}"/>
              </a:ext>
            </a:extLst>
          </p:cNvPr>
          <p:cNvCxnSpPr>
            <a:cxnSpLocks/>
            <a:stCxn id="8" idx="1"/>
          </p:cNvCxnSpPr>
          <p:nvPr/>
        </p:nvCxnSpPr>
        <p:spPr>
          <a:xfrm flipH="1">
            <a:off x="7694023" y="3613665"/>
            <a:ext cx="126274" cy="1338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008AD1E7-2C81-4C94-BCDB-8494D53CA928}"/>
              </a:ext>
            </a:extLst>
          </p:cNvPr>
          <p:cNvCxnSpPr>
            <a:cxnSpLocks/>
          </p:cNvCxnSpPr>
          <p:nvPr/>
        </p:nvCxnSpPr>
        <p:spPr>
          <a:xfrm>
            <a:off x="7297783" y="4808679"/>
            <a:ext cx="374468" cy="24454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7BFECF1C-D122-47E8-A706-CBBD4F364BFD}"/>
              </a:ext>
            </a:extLst>
          </p:cNvPr>
          <p:cNvCxnSpPr>
            <a:cxnSpLocks/>
          </p:cNvCxnSpPr>
          <p:nvPr/>
        </p:nvCxnSpPr>
        <p:spPr>
          <a:xfrm flipH="1">
            <a:off x="10389326" y="6072944"/>
            <a:ext cx="470263" cy="1407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9846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B96B-F57E-4CF0-A11A-3522E5CBCACD}"/>
              </a:ext>
            </a:extLst>
          </p:cNvPr>
          <p:cNvSpPr>
            <a:spLocks noGrp="1"/>
          </p:cNvSpPr>
          <p:nvPr>
            <p:ph type="title"/>
          </p:nvPr>
        </p:nvSpPr>
        <p:spPr>
          <a:xfrm>
            <a:off x="838200" y="2607458"/>
            <a:ext cx="10515600" cy="1325563"/>
          </a:xfrm>
        </p:spPr>
        <p:txBody>
          <a:bodyPr>
            <a:normAutofit fontScale="90000"/>
          </a:bodyPr>
          <a:lstStyle/>
          <a:p>
            <a:pPr algn="ctr"/>
            <a:br>
              <a:rPr lang="en-US" sz="8900" b="1" dirty="0">
                <a:solidFill>
                  <a:schemeClr val="bg1"/>
                </a:solidFill>
                <a:latin typeface="Trebuchet MS" panose="020B0603020202020204" pitchFamily="34" charset="0"/>
              </a:rPr>
            </a:br>
            <a:r>
              <a:rPr lang="en-US" sz="8900" b="1" dirty="0">
                <a:solidFill>
                  <a:schemeClr val="bg1"/>
                </a:solidFill>
                <a:latin typeface="Trebuchet MS" panose="020B0603020202020204" pitchFamily="34" charset="0"/>
              </a:rPr>
              <a:t>Questions?</a:t>
            </a:r>
            <a:br>
              <a:rPr lang="en-US" b="1" dirty="0">
                <a:solidFill>
                  <a:schemeClr val="bg1"/>
                </a:solidFill>
                <a:latin typeface="Trebuchet MS" panose="020B0603020202020204" pitchFamily="34" charset="0"/>
              </a:rPr>
            </a:br>
            <a:br>
              <a:rPr lang="en-US" b="1" dirty="0">
                <a:solidFill>
                  <a:schemeClr val="bg1"/>
                </a:solidFill>
                <a:latin typeface="Trebuchet MS" panose="020B0603020202020204" pitchFamily="34" charset="0"/>
              </a:rPr>
            </a:br>
            <a:r>
              <a:rPr lang="en-US" sz="3100" b="1" u="sng" dirty="0">
                <a:solidFill>
                  <a:schemeClr val="bg1"/>
                </a:solidFill>
                <a:latin typeface="Trebuchet MS" panose="020B0603020202020204" pitchFamily="34" charset="0"/>
              </a:rPr>
              <a:t>Membership 101 Training</a:t>
            </a:r>
            <a:br>
              <a:rPr lang="en-US" sz="3100" b="1" u="sng" dirty="0">
                <a:solidFill>
                  <a:schemeClr val="bg1"/>
                </a:solidFill>
                <a:latin typeface="Trebuchet MS" panose="020B0603020202020204" pitchFamily="34" charset="0"/>
              </a:rPr>
            </a:br>
            <a:br>
              <a:rPr lang="en-US" sz="2000" b="1" dirty="0">
                <a:solidFill>
                  <a:schemeClr val="bg1"/>
                </a:solidFill>
                <a:latin typeface="Trebuchet MS" panose="020B0603020202020204" pitchFamily="34" charset="0"/>
              </a:rPr>
            </a:br>
            <a:r>
              <a:rPr lang="en-US" sz="2000" b="1" dirty="0">
                <a:solidFill>
                  <a:schemeClr val="bg1"/>
                </a:solidFill>
                <a:latin typeface="Trebuchet MS" panose="020B0603020202020204" pitchFamily="34" charset="0"/>
              </a:rPr>
              <a:t>Tuesday, January 18, 2022 – 1:00p to3:00p</a:t>
            </a:r>
            <a:br>
              <a:rPr lang="en-US" sz="2000" b="1" dirty="0">
                <a:solidFill>
                  <a:schemeClr val="bg1"/>
                </a:solidFill>
                <a:latin typeface="Trebuchet MS" panose="020B0603020202020204" pitchFamily="34" charset="0"/>
              </a:rPr>
            </a:br>
            <a:r>
              <a:rPr lang="en-US" sz="2000" b="1" dirty="0">
                <a:solidFill>
                  <a:schemeClr val="bg1"/>
                </a:solidFill>
                <a:latin typeface="Trebuchet MS" panose="020B0603020202020204" pitchFamily="34" charset="0"/>
              </a:rPr>
              <a:t>Wednesday, January 19, 2022 – 1:00p to 3:00p</a:t>
            </a:r>
            <a:br>
              <a:rPr lang="en-US" sz="2000" b="1" dirty="0">
                <a:solidFill>
                  <a:schemeClr val="bg1"/>
                </a:solidFill>
                <a:latin typeface="Trebuchet MS" panose="020B0603020202020204" pitchFamily="34" charset="0"/>
              </a:rPr>
            </a:br>
            <a:br>
              <a:rPr lang="en-US" sz="2000" b="1" dirty="0">
                <a:solidFill>
                  <a:schemeClr val="bg1"/>
                </a:solidFill>
                <a:latin typeface="Trebuchet MS" panose="020B0603020202020204" pitchFamily="34" charset="0"/>
              </a:rPr>
            </a:br>
            <a:r>
              <a:rPr lang="en-US" sz="2000" b="1" dirty="0">
                <a:solidFill>
                  <a:schemeClr val="bg1"/>
                </a:solidFill>
                <a:latin typeface="Trebuchet MS" panose="020B0603020202020204" pitchFamily="34" charset="0"/>
              </a:rPr>
              <a:t>Melvin Bodmer, Jr., Database Manager</a:t>
            </a:r>
            <a:br>
              <a:rPr lang="en-US" sz="2000" b="1" dirty="0">
                <a:solidFill>
                  <a:schemeClr val="bg1"/>
                </a:solidFill>
                <a:latin typeface="Trebuchet MS" panose="020B0603020202020204" pitchFamily="34" charset="0"/>
              </a:rPr>
            </a:br>
            <a:r>
              <a:rPr lang="en-US" sz="2000" b="1" dirty="0">
                <a:solidFill>
                  <a:schemeClr val="bg1"/>
                </a:solidFill>
                <a:latin typeface="Trebuchet MS" panose="020B0603020202020204" pitchFamily="34" charset="0"/>
                <a:hlinkClick r:id="rId4"/>
              </a:rPr>
              <a:t>Melvin.Bodmer@ngaus.org</a:t>
            </a:r>
            <a:br>
              <a:rPr lang="en-US" sz="2000" b="1" dirty="0">
                <a:solidFill>
                  <a:schemeClr val="bg1"/>
                </a:solidFill>
                <a:latin typeface="Trebuchet MS" panose="020B0603020202020204" pitchFamily="34" charset="0"/>
              </a:rPr>
            </a:br>
            <a:r>
              <a:rPr lang="en-US" sz="2000" b="1" dirty="0">
                <a:solidFill>
                  <a:schemeClr val="bg1"/>
                </a:solidFill>
                <a:latin typeface="Trebuchet MS" panose="020B0603020202020204" pitchFamily="34" charset="0"/>
              </a:rPr>
              <a:t>Office: 202.408.5883</a:t>
            </a:r>
            <a:br>
              <a:rPr lang="en-US" sz="2000" b="1" dirty="0">
                <a:solidFill>
                  <a:schemeClr val="bg1"/>
                </a:solidFill>
                <a:latin typeface="Trebuchet MS" panose="020B0603020202020204" pitchFamily="34" charset="0"/>
              </a:rPr>
            </a:br>
            <a:r>
              <a:rPr lang="en-US" sz="2000" b="1" dirty="0">
                <a:solidFill>
                  <a:schemeClr val="bg1"/>
                </a:solidFill>
                <a:latin typeface="Trebuchet MS" panose="020B0603020202020204" pitchFamily="34" charset="0"/>
              </a:rPr>
              <a:t>Work Cell: 202.621.4023</a:t>
            </a:r>
            <a:br>
              <a:rPr lang="en-US" sz="2000" b="1" dirty="0">
                <a:solidFill>
                  <a:schemeClr val="bg1"/>
                </a:solidFill>
                <a:latin typeface="Trebuchet MS" panose="020B0603020202020204" pitchFamily="34" charset="0"/>
              </a:rPr>
            </a:br>
            <a:endParaRPr lang="en-US"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22928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544F-C5BD-40F9-9F7D-E577CEBCEADF}"/>
              </a:ext>
            </a:extLst>
          </p:cNvPr>
          <p:cNvSpPr>
            <a:spLocks noGrp="1"/>
          </p:cNvSpPr>
          <p:nvPr>
            <p:ph type="title"/>
          </p:nvPr>
        </p:nvSpPr>
        <p:spPr/>
        <p:txBody>
          <a:bodyPr>
            <a:normAutofit/>
          </a:bodyPr>
          <a:lstStyle/>
          <a:p>
            <a:pPr algn="ctr"/>
            <a:r>
              <a:rPr lang="en-US" b="1" dirty="0">
                <a:solidFill>
                  <a:schemeClr val="bg1"/>
                </a:solidFill>
                <a:latin typeface="Trebuchet MS" panose="020B0603020202020204" pitchFamily="34" charset="0"/>
              </a:rPr>
              <a:t>What is Association Management Software (AMS)?</a:t>
            </a:r>
          </a:p>
        </p:txBody>
      </p:sp>
      <p:pic>
        <p:nvPicPr>
          <p:cNvPr id="5" name="Content Placeholder 4">
            <a:extLst>
              <a:ext uri="{FF2B5EF4-FFF2-40B4-BE49-F238E27FC236}">
                <a16:creationId xmlns:a16="http://schemas.microsoft.com/office/drawing/2014/main" id="{682C71ED-EA90-4173-B0CB-B7F2F4AA89B4}"/>
              </a:ext>
            </a:extLst>
          </p:cNvPr>
          <p:cNvPicPr>
            <a:picLocks noGrp="1" noChangeAspect="1"/>
          </p:cNvPicPr>
          <p:nvPr>
            <p:ph idx="1"/>
          </p:nvPr>
        </p:nvPicPr>
        <p:blipFill>
          <a:blip r:embed="rId4"/>
          <a:stretch>
            <a:fillRect/>
          </a:stretch>
        </p:blipFill>
        <p:spPr>
          <a:xfrm>
            <a:off x="2175915" y="1919791"/>
            <a:ext cx="7840169" cy="4163006"/>
          </a:xfrm>
        </p:spPr>
      </p:pic>
    </p:spTree>
    <p:extLst>
      <p:ext uri="{BB962C8B-B14F-4D97-AF65-F5344CB8AC3E}">
        <p14:creationId xmlns:p14="http://schemas.microsoft.com/office/powerpoint/2010/main" val="406662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4F8C-52E0-47A2-A2E1-B5730470C9A6}"/>
              </a:ext>
            </a:extLst>
          </p:cNvPr>
          <p:cNvSpPr>
            <a:spLocks noGrp="1"/>
          </p:cNvSpPr>
          <p:nvPr>
            <p:ph type="title"/>
          </p:nvPr>
        </p:nvSpPr>
        <p:spPr/>
        <p:txBody>
          <a:bodyPr/>
          <a:lstStyle/>
          <a:p>
            <a:pPr algn="ctr"/>
            <a:r>
              <a:rPr lang="en-US" b="1" dirty="0">
                <a:solidFill>
                  <a:schemeClr val="bg1"/>
                </a:solidFill>
                <a:latin typeface="Trebuchet MS" panose="020B0603020202020204" pitchFamily="34" charset="0"/>
              </a:rPr>
              <a:t>NGAUS AMS SOP – V.13.1</a:t>
            </a:r>
          </a:p>
        </p:txBody>
      </p:sp>
      <p:pic>
        <p:nvPicPr>
          <p:cNvPr id="5" name="Content Placeholder 4">
            <a:extLst>
              <a:ext uri="{FF2B5EF4-FFF2-40B4-BE49-F238E27FC236}">
                <a16:creationId xmlns:a16="http://schemas.microsoft.com/office/drawing/2014/main" id="{216EE56C-D381-4CE8-A078-C9584A0F3B2A}"/>
              </a:ext>
            </a:extLst>
          </p:cNvPr>
          <p:cNvPicPr>
            <a:picLocks noGrp="1" noChangeAspect="1"/>
          </p:cNvPicPr>
          <p:nvPr>
            <p:ph idx="1"/>
          </p:nvPr>
        </p:nvPicPr>
        <p:blipFill>
          <a:blip r:embed="rId3"/>
          <a:stretch>
            <a:fillRect/>
          </a:stretch>
        </p:blipFill>
        <p:spPr>
          <a:xfrm>
            <a:off x="2263586" y="1825625"/>
            <a:ext cx="7664828" cy="4351338"/>
          </a:xfrm>
        </p:spPr>
      </p:pic>
    </p:spTree>
    <p:extLst>
      <p:ext uri="{BB962C8B-B14F-4D97-AF65-F5344CB8AC3E}">
        <p14:creationId xmlns:p14="http://schemas.microsoft.com/office/powerpoint/2010/main" val="75486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3363-CE89-4167-BFEC-ABEE860C5D7F}"/>
              </a:ext>
            </a:extLst>
          </p:cNvPr>
          <p:cNvSpPr>
            <a:spLocks noGrp="1"/>
          </p:cNvSpPr>
          <p:nvPr>
            <p:ph type="title"/>
          </p:nvPr>
        </p:nvSpPr>
        <p:spPr>
          <a:xfrm>
            <a:off x="838200" y="2318657"/>
            <a:ext cx="10515600" cy="2220686"/>
          </a:xfrm>
        </p:spPr>
        <p:txBody>
          <a:bodyPr>
            <a:normAutofit/>
          </a:bodyPr>
          <a:lstStyle/>
          <a:p>
            <a:pPr algn="ctr"/>
            <a:r>
              <a:rPr lang="en-US" b="1" dirty="0">
                <a:solidFill>
                  <a:schemeClr val="bg1"/>
                </a:solidFill>
                <a:latin typeface="Trebuchet MS" panose="020B0603020202020204" pitchFamily="34" charset="0"/>
              </a:rPr>
              <a:t>Quick Reports</a:t>
            </a:r>
          </a:p>
        </p:txBody>
      </p:sp>
    </p:spTree>
    <p:extLst>
      <p:ext uri="{BB962C8B-B14F-4D97-AF65-F5344CB8AC3E}">
        <p14:creationId xmlns:p14="http://schemas.microsoft.com/office/powerpoint/2010/main" val="17551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881" y="357582"/>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Front Page</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6166DC32-A568-43A7-8CFB-70344BB7D7DD}"/>
              </a:ext>
            </a:extLst>
          </p:cNvPr>
          <p:cNvPicPr>
            <a:picLocks noChangeAspect="1"/>
          </p:cNvPicPr>
          <p:nvPr/>
        </p:nvPicPr>
        <p:blipFill>
          <a:blip r:embed="rId4"/>
          <a:stretch>
            <a:fillRect/>
          </a:stretch>
        </p:blipFill>
        <p:spPr>
          <a:xfrm>
            <a:off x="586083" y="1199050"/>
            <a:ext cx="10699423" cy="4780410"/>
          </a:xfrm>
          <a:prstGeom prst="rect">
            <a:avLst/>
          </a:prstGeom>
        </p:spPr>
      </p:pic>
    </p:spTree>
    <p:extLst>
      <p:ext uri="{BB962C8B-B14F-4D97-AF65-F5344CB8AC3E}">
        <p14:creationId xmlns:p14="http://schemas.microsoft.com/office/powerpoint/2010/main" val="4516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8334EA-5B7B-4945-BF42-BFE9245B972C}"/>
              </a:ext>
            </a:extLst>
          </p:cNvPr>
          <p:cNvPicPr>
            <a:picLocks noChangeAspect="1"/>
          </p:cNvPicPr>
          <p:nvPr/>
        </p:nvPicPr>
        <p:blipFill>
          <a:blip r:embed="rId4"/>
          <a:stretch>
            <a:fillRect/>
          </a:stretch>
        </p:blipFill>
        <p:spPr>
          <a:xfrm>
            <a:off x="304801" y="1446392"/>
            <a:ext cx="11228438" cy="4968106"/>
          </a:xfrm>
          <a:prstGeom prst="rect">
            <a:avLst/>
          </a:prstGeom>
        </p:spPr>
      </p:pic>
      <p:sp>
        <p:nvSpPr>
          <p:cNvPr id="2" name="Title 1"/>
          <p:cNvSpPr>
            <a:spLocks noGrp="1"/>
          </p:cNvSpPr>
          <p:nvPr>
            <p:ph type="title"/>
          </p:nvPr>
        </p:nvSpPr>
        <p:spPr>
          <a:xfrm>
            <a:off x="1253390" y="405114"/>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Strength Report Summary</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cxnSp>
        <p:nvCxnSpPr>
          <p:cNvPr id="4" name="Straight Arrow Connector 3"/>
          <p:cNvCxnSpPr>
            <a:cxnSpLocks/>
          </p:cNvCxnSpPr>
          <p:nvPr/>
        </p:nvCxnSpPr>
        <p:spPr>
          <a:xfrm>
            <a:off x="7861945" y="2427537"/>
            <a:ext cx="1822829"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5494310" y="2225446"/>
            <a:ext cx="236763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Click Reports Icon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Select Strength Report Summary</a:t>
            </a:r>
          </a:p>
        </p:txBody>
      </p:sp>
    </p:spTree>
    <p:extLst>
      <p:ext uri="{BB962C8B-B14F-4D97-AF65-F5344CB8AC3E}">
        <p14:creationId xmlns:p14="http://schemas.microsoft.com/office/powerpoint/2010/main" val="111924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527BF73-276E-4CE4-8313-588BD4689910}"/>
              </a:ext>
            </a:extLst>
          </p:cNvPr>
          <p:cNvPicPr>
            <a:picLocks noChangeAspect="1"/>
          </p:cNvPicPr>
          <p:nvPr/>
        </p:nvPicPr>
        <p:blipFill>
          <a:blip r:embed="rId4"/>
          <a:stretch>
            <a:fillRect/>
          </a:stretch>
        </p:blipFill>
        <p:spPr>
          <a:xfrm>
            <a:off x="969574" y="1315370"/>
            <a:ext cx="10502520" cy="5277565"/>
          </a:xfrm>
          <a:prstGeom prst="rect">
            <a:avLst/>
          </a:prstGeom>
        </p:spPr>
      </p:pic>
      <p:sp>
        <p:nvSpPr>
          <p:cNvPr id="2" name="Title 1"/>
          <p:cNvSpPr>
            <a:spLocks noGrp="1"/>
          </p:cNvSpPr>
          <p:nvPr>
            <p:ph type="title"/>
          </p:nvPr>
        </p:nvSpPr>
        <p:spPr>
          <a:xfrm>
            <a:off x="1341881" y="357582"/>
            <a:ext cx="9509760" cy="640080"/>
          </a:xfrm>
        </p:spPr>
        <p:txBody>
          <a:bodyPr>
            <a:normAutofit fontScale="90000"/>
          </a:bodyPr>
          <a:lstStyle/>
          <a:p>
            <a:pPr algn="ctr"/>
            <a:r>
              <a:rPr lang="en-US" sz="4900"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sz="4900" b="1" dirty="0">
                <a:solidFill>
                  <a:schemeClr val="bg1"/>
                </a:solidFill>
                <a:latin typeface="Trebuchet MS" panose="020B0603020202020204" pitchFamily="34" charset="0"/>
                <a:ea typeface="Verdana" panose="020B0604030504040204" pitchFamily="34" charset="0"/>
                <a:cs typeface="Verdana" panose="020B0604030504040204" pitchFamily="34" charset="0"/>
              </a:rPr>
              <a:t> – Strength Report Summary</a:t>
            </a:r>
            <a:endParaRPr lang="en-US" sz="4000" b="1"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cxnSp>
        <p:nvCxnSpPr>
          <p:cNvPr id="4" name="Straight Arrow Connector 3"/>
          <p:cNvCxnSpPr>
            <a:cxnSpLocks/>
          </p:cNvCxnSpPr>
          <p:nvPr/>
        </p:nvCxnSpPr>
        <p:spPr>
          <a:xfrm flipH="1">
            <a:off x="4620046" y="2813057"/>
            <a:ext cx="974309"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5676510" y="2622660"/>
            <a:ext cx="28382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Select today’s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Calibri" panose="020F0502020204030204"/>
              </a:rPr>
              <a:t>Select ‘Summary’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Select State </a:t>
            </a:r>
          </a:p>
        </p:txBody>
      </p:sp>
      <p:cxnSp>
        <p:nvCxnSpPr>
          <p:cNvPr id="8" name="Straight Arrow Connector 7"/>
          <p:cNvCxnSpPr>
            <a:cxnSpLocks/>
          </p:cNvCxnSpPr>
          <p:nvPr/>
        </p:nvCxnSpPr>
        <p:spPr>
          <a:xfrm flipH="1" flipV="1">
            <a:off x="4612803" y="2981343"/>
            <a:ext cx="1063707" cy="992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cxnSpLocks/>
          </p:cNvCxnSpPr>
          <p:nvPr/>
        </p:nvCxnSpPr>
        <p:spPr>
          <a:xfrm flipH="1" flipV="1">
            <a:off x="4620046" y="3139164"/>
            <a:ext cx="1056464" cy="1598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cxnSpLocks/>
          </p:cNvCxnSpPr>
          <p:nvPr/>
        </p:nvCxnSpPr>
        <p:spPr>
          <a:xfrm flipV="1">
            <a:off x="5209304" y="3505705"/>
            <a:ext cx="0" cy="7548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4649745" y="4319142"/>
            <a:ext cx="1446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Select ‘Go’</a:t>
            </a:r>
          </a:p>
        </p:txBody>
      </p:sp>
    </p:spTree>
    <p:extLst>
      <p:ext uri="{BB962C8B-B14F-4D97-AF65-F5344CB8AC3E}">
        <p14:creationId xmlns:p14="http://schemas.microsoft.com/office/powerpoint/2010/main" val="94880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6705" y="357582"/>
            <a:ext cx="10054936" cy="870492"/>
          </a:xfrm>
        </p:spPr>
        <p:txBody>
          <a:bodyPr>
            <a:normAutofit/>
          </a:bodyPr>
          <a:lstStyle/>
          <a:p>
            <a:pPr algn="ctr"/>
            <a:r>
              <a:rPr lang="en-US" b="1" dirty="0" err="1">
                <a:solidFill>
                  <a:schemeClr val="bg1"/>
                </a:solidFill>
                <a:latin typeface="Trebuchet MS" panose="020B0603020202020204" pitchFamily="34" charset="0"/>
                <a:ea typeface="Verdana" panose="020B0604030504040204" pitchFamily="34" charset="0"/>
                <a:cs typeface="Verdana" panose="020B0604030504040204" pitchFamily="34" charset="0"/>
              </a:rPr>
              <a:t>iWeb</a:t>
            </a:r>
            <a:r>
              <a:rPr lang="en-US" b="1" dirty="0">
                <a:solidFill>
                  <a:schemeClr val="bg1"/>
                </a:solidFill>
                <a:latin typeface="Trebuchet MS" panose="020B0603020202020204" pitchFamily="34" charset="0"/>
                <a:ea typeface="Verdana" panose="020B0604030504040204" pitchFamily="34" charset="0"/>
                <a:cs typeface="Verdana" panose="020B0604030504040204" pitchFamily="34" charset="0"/>
              </a:rPr>
              <a:t> – Strength Report Summary</a:t>
            </a:r>
          </a:p>
        </p:txBody>
      </p:sp>
      <p:sp>
        <p:nvSpPr>
          <p:cNvPr id="9" name="TextBox 8"/>
          <p:cNvSpPr txBox="1"/>
          <p:nvPr/>
        </p:nvSpPr>
        <p:spPr>
          <a:xfrm>
            <a:off x="2690739" y="4247536"/>
            <a:ext cx="19500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Your Membership Percentage</a:t>
            </a:r>
          </a:p>
        </p:txBody>
      </p:sp>
      <p:sp>
        <p:nvSpPr>
          <p:cNvPr id="16" name="TextBox 15"/>
          <p:cNvSpPr txBox="1"/>
          <p:nvPr/>
        </p:nvSpPr>
        <p:spPr>
          <a:xfrm>
            <a:off x="5608070" y="4090219"/>
            <a:ext cx="22184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Complimentary Annual, Active Annual, Active Life, Digital Life</a:t>
            </a:r>
          </a:p>
        </p:txBody>
      </p:sp>
      <p:pic>
        <p:nvPicPr>
          <p:cNvPr id="19" name="Picture 18">
            <a:extLst>
              <a:ext uri="{FF2B5EF4-FFF2-40B4-BE49-F238E27FC236}">
                <a16:creationId xmlns:a16="http://schemas.microsoft.com/office/drawing/2014/main" id="{D6CBD143-8249-4F58-AB78-4419C6101418}"/>
              </a:ext>
            </a:extLst>
          </p:cNvPr>
          <p:cNvPicPr>
            <a:picLocks noChangeAspect="1"/>
          </p:cNvPicPr>
          <p:nvPr/>
        </p:nvPicPr>
        <p:blipFill>
          <a:blip r:embed="rId4"/>
          <a:stretch>
            <a:fillRect/>
          </a:stretch>
        </p:blipFill>
        <p:spPr>
          <a:xfrm>
            <a:off x="1691763" y="1594805"/>
            <a:ext cx="8572500" cy="2286000"/>
          </a:xfrm>
          <a:prstGeom prst="rect">
            <a:avLst/>
          </a:prstGeom>
        </p:spPr>
      </p:pic>
      <p:cxnSp>
        <p:nvCxnSpPr>
          <p:cNvPr id="12" name="Straight Arrow Connector 11">
            <a:extLst>
              <a:ext uri="{FF2B5EF4-FFF2-40B4-BE49-F238E27FC236}">
                <a16:creationId xmlns:a16="http://schemas.microsoft.com/office/drawing/2014/main" id="{6989F81F-7E2D-4C1D-B2FD-C2E86FE32B44}"/>
              </a:ext>
            </a:extLst>
          </p:cNvPr>
          <p:cNvCxnSpPr>
            <a:cxnSpLocks/>
          </p:cNvCxnSpPr>
          <p:nvPr/>
        </p:nvCxnSpPr>
        <p:spPr>
          <a:xfrm flipV="1">
            <a:off x="3580645" y="3429001"/>
            <a:ext cx="0" cy="81853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cxnSpLocks/>
          </p:cNvCxnSpPr>
          <p:nvPr/>
        </p:nvCxnSpPr>
        <p:spPr>
          <a:xfrm flipH="1" flipV="1">
            <a:off x="5489192" y="3429002"/>
            <a:ext cx="754292" cy="6612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97175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1043</Words>
  <Application>Microsoft Office PowerPoint</Application>
  <PresentationFormat>Widescreen</PresentationFormat>
  <Paragraphs>97</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Trebuchet MS</vt:lpstr>
      <vt:lpstr>Office Theme</vt:lpstr>
      <vt:lpstr>NetFORUM Lab</vt:lpstr>
      <vt:lpstr>Agenda</vt:lpstr>
      <vt:lpstr>What is Association Management Software (AMS)?</vt:lpstr>
      <vt:lpstr>NGAUS AMS SOP – V.13.1</vt:lpstr>
      <vt:lpstr>Quick Reports</vt:lpstr>
      <vt:lpstr>iWeb Front Page</vt:lpstr>
      <vt:lpstr>iWeb – Strength Report Summary</vt:lpstr>
      <vt:lpstr>iWeb – Strength Report Summary</vt:lpstr>
      <vt:lpstr>iWeb – Strength Report Summary</vt:lpstr>
      <vt:lpstr>iWeb - State eWeb Payments</vt:lpstr>
      <vt:lpstr>iWeb - State eWeb Payments</vt:lpstr>
      <vt:lpstr>iWeb - State eWeb Payments</vt:lpstr>
      <vt:lpstr>iWeb - State eWeb Payments</vt:lpstr>
      <vt:lpstr>iWeb – Export</vt:lpstr>
      <vt:lpstr>iWeb - Current Active Members</vt:lpstr>
      <vt:lpstr>iWeb – NGAUS Membership Expiring</vt:lpstr>
      <vt:lpstr>Creating a Batch</vt:lpstr>
      <vt:lpstr>Create a Batch</vt:lpstr>
      <vt:lpstr>Creating a Batch</vt:lpstr>
      <vt:lpstr>Search for a Member Record  Change a mailing address</vt:lpstr>
      <vt:lpstr>Search for an Individual Record before adding a record:</vt:lpstr>
      <vt:lpstr>Change mailing address on Profile</vt:lpstr>
      <vt:lpstr> Questions?  Membership 101 Training  Tuesday, January 18, 2022 – 1:00p to3:00p Wednesday, January 19, 2022 – 1:00p to 3:00p  Melvin Bodmer, Jr., Database Manager Melvin.Bodmer@ngaus.org Office: 202.408.5883 Work Cell: 202.621.4023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NetFOURM</dc:title>
  <dc:creator>Melvin Bodmer</dc:creator>
  <cp:lastModifiedBy>Cheyenne Arnold</cp:lastModifiedBy>
  <cp:revision>6</cp:revision>
  <dcterms:created xsi:type="dcterms:W3CDTF">2022-01-13T13:33:31Z</dcterms:created>
  <dcterms:modified xsi:type="dcterms:W3CDTF">2022-01-16T20:27:54Z</dcterms:modified>
</cp:coreProperties>
</file>