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330" r:id="rId3"/>
    <p:sldId id="258" r:id="rId4"/>
    <p:sldId id="285" r:id="rId5"/>
    <p:sldId id="298" r:id="rId6"/>
    <p:sldId id="299" r:id="rId7"/>
    <p:sldId id="300" r:id="rId8"/>
    <p:sldId id="329" r:id="rId9"/>
    <p:sldId id="327" r:id="rId10"/>
    <p:sldId id="328" r:id="rId11"/>
    <p:sldId id="316" r:id="rId12"/>
    <p:sldId id="309" r:id="rId13"/>
    <p:sldId id="320" r:id="rId14"/>
    <p:sldId id="321" r:id="rId15"/>
    <p:sldId id="319" r:id="rId16"/>
  </p:sldIdLst>
  <p:sldSz cx="9144000" cy="6858000" type="screen4x3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887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75465" autoAdjust="0"/>
  </p:normalViewPr>
  <p:slideViewPr>
    <p:cSldViewPr>
      <p:cViewPr varScale="1">
        <p:scale>
          <a:sx n="84" d="100"/>
          <a:sy n="84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92" y="72"/>
      </p:cViewPr>
      <p:guideLst>
        <p:guide orient="horz" pos="2929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775141039184333E-2"/>
          <c:y val="0.11516983319289897"/>
          <c:w val="0.88973329720467353"/>
          <c:h val="0.69684524273956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'KAM asignavimai'!$C$3</c:f>
              <c:strCache>
                <c:ptCount val="1"/>
                <c:pt idx="0">
                  <c:v>Defence budget (MUSD)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5E5-4CE0-BF7A-C5A7C74ADF0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5E5-4CE0-BF7A-C5A7C74ADF0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65E5-4CE0-BF7A-C5A7C74ADF09}"/>
              </c:ext>
            </c:extLst>
          </c:dPt>
          <c:dPt>
            <c:idx val="9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7-65E5-4CE0-BF7A-C5A7C74ADF09}"/>
              </c:ext>
            </c:extLst>
          </c:dPt>
          <c:dPt>
            <c:idx val="10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9-65E5-4CE0-BF7A-C5A7C74ADF09}"/>
              </c:ext>
            </c:extLst>
          </c:dPt>
          <c:dPt>
            <c:idx val="11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B-65E5-4CE0-BF7A-C5A7C74ADF09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D-65E5-4CE0-BF7A-C5A7C74ADF09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F-65E5-4CE0-BF7A-C5A7C74ADF09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1-65E5-4CE0-BF7A-C5A7C74ADF09}"/>
              </c:ext>
            </c:extLst>
          </c:dPt>
          <c:dPt>
            <c:idx val="15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3-65E5-4CE0-BF7A-C5A7C74ADF09}"/>
              </c:ext>
            </c:extLst>
          </c:dPt>
          <c:dPt>
            <c:idx val="16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5-65E5-4CE0-BF7A-C5A7C74ADF09}"/>
              </c:ext>
            </c:extLst>
          </c:dPt>
          <c:dPt>
            <c:idx val="17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7-65E5-4CE0-BF7A-C5A7C74ADF09}"/>
              </c:ext>
            </c:extLst>
          </c:dPt>
          <c:dPt>
            <c:idx val="18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9-65E5-4CE0-BF7A-C5A7C74ADF09}"/>
              </c:ext>
            </c:extLst>
          </c:dPt>
          <c:dPt>
            <c:idx val="19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B-65E5-4CE0-BF7A-C5A7C74ADF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'KAM asignavimai'!$D$2:$U$2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'KAM asignavimai'!$D$3:$U$3</c:f>
              <c:numCache>
                <c:formatCode>#,##0.0</c:formatCode>
                <c:ptCount val="9"/>
                <c:pt idx="0">
                  <c:v>285.89999999999998</c:v>
                </c:pt>
                <c:pt idx="1">
                  <c:v>282.7</c:v>
                </c:pt>
                <c:pt idx="2">
                  <c:v>295.5</c:v>
                </c:pt>
                <c:pt idx="3">
                  <c:v>355.8</c:v>
                </c:pt>
                <c:pt idx="4">
                  <c:v>469.8</c:v>
                </c:pt>
                <c:pt idx="5">
                  <c:v>635.4</c:v>
                </c:pt>
                <c:pt idx="6">
                  <c:v>800.3</c:v>
                </c:pt>
                <c:pt idx="7">
                  <c:v>989.1</c:v>
                </c:pt>
                <c:pt idx="8">
                  <c:v>1049.5999999999999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5E5-4CE0-BF7A-C5A7C74ADF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8002816"/>
        <c:axId val="78730304"/>
      </c:barChart>
      <c:lineChart>
        <c:grouping val="standard"/>
        <c:varyColors val="0"/>
        <c:ser>
          <c:idx val="1"/>
          <c:order val="1"/>
          <c:tx>
            <c:strRef>
              <c:f>'KAM asignavimai'!$C$4</c:f>
              <c:strCache>
                <c:ptCount val="1"/>
                <c:pt idx="0">
                  <c:v>% of GDP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pPr>
              <a:solidFill>
                <a:schemeClr val="accent1"/>
              </a:solidFill>
              <a:ln w="19050">
                <a:solidFill>
                  <a:srgbClr val="0070C0"/>
                </a:solidFill>
              </a:ln>
            </c:spPr>
          </c:marker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2*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5E5-4CE0-BF7A-C5A7C74AD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'KAM asignavimai'!$D$2:$U$2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'KAM asignavimai'!$D$4:$U$4</c:f>
              <c:numCache>
                <c:formatCode>0.00</c:formatCode>
                <c:ptCount val="9"/>
                <c:pt idx="0">
                  <c:v>0.8</c:v>
                </c:pt>
                <c:pt idx="1">
                  <c:v>0.78</c:v>
                </c:pt>
                <c:pt idx="2">
                  <c:v>0.77</c:v>
                </c:pt>
                <c:pt idx="3">
                  <c:v>0.89</c:v>
                </c:pt>
                <c:pt idx="4">
                  <c:v>1.1399999999999999</c:v>
                </c:pt>
                <c:pt idx="5">
                  <c:v>1.49</c:v>
                </c:pt>
                <c:pt idx="6">
                  <c:v>1.73</c:v>
                </c:pt>
                <c:pt idx="7">
                  <c:v>1.98</c:v>
                </c:pt>
                <c:pt idx="8">
                  <c:v>2.0099999999999998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65E5-4CE0-BF7A-C5A7C74ADF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245440"/>
        <c:axId val="78730880"/>
      </c:lineChart>
      <c:catAx>
        <c:axId val="1080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8730304"/>
        <c:crosses val="autoZero"/>
        <c:auto val="1"/>
        <c:lblAlgn val="ctr"/>
        <c:lblOffset val="100"/>
        <c:noMultiLvlLbl val="0"/>
      </c:catAx>
      <c:valAx>
        <c:axId val="78730304"/>
        <c:scaling>
          <c:orientation val="minMax"/>
          <c:max val="1800"/>
          <c:min val="0"/>
        </c:scaling>
        <c:delete val="0"/>
        <c:axPos val="l"/>
        <c:numFmt formatCode="#,##0.0" sourceLinked="1"/>
        <c:majorTickMark val="none"/>
        <c:minorTickMark val="none"/>
        <c:tickLblPos val="nextTo"/>
        <c:crossAx val="108002816"/>
        <c:crosses val="autoZero"/>
        <c:crossBetween val="between"/>
      </c:valAx>
      <c:valAx>
        <c:axId val="78730880"/>
        <c:scaling>
          <c:orientation val="minMax"/>
          <c:max val="2.6"/>
          <c:min val="0"/>
        </c:scaling>
        <c:delete val="0"/>
        <c:axPos val="r"/>
        <c:numFmt formatCode="0.00" sourceLinked="1"/>
        <c:majorTickMark val="out"/>
        <c:minorTickMark val="none"/>
        <c:tickLblPos val="nextTo"/>
        <c:crossAx val="45245440"/>
        <c:crosses val="max"/>
        <c:crossBetween val="between"/>
        <c:majorUnit val="0.4"/>
      </c:valAx>
      <c:catAx>
        <c:axId val="4524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730880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187D3-480F-409B-AB8B-A5CF407E2656}" type="doc">
      <dgm:prSet loTypeId="urn:microsoft.com/office/officeart/2005/8/layout/vList4#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15CC16F-BCEC-4DD4-82E6-E903DA2FC458}">
      <dgm:prSet phldrT="[Text]" custT="1"/>
      <dgm:spPr/>
      <dgm:t>
        <a:bodyPr/>
        <a:lstStyle/>
        <a:p>
          <a:pPr algn="ctr"/>
          <a:r>
            <a:rPr lang="en-US" sz="3900" b="1" noProof="0" dirty="0" smtClean="0">
              <a:latin typeface="Calibri" panose="020F0502020204030204" pitchFamily="34" charset="0"/>
              <a:cs typeface="Calibri" panose="020F0502020204030204" pitchFamily="34" charset="0"/>
            </a:rPr>
            <a:t>Land maneuver</a:t>
          </a:r>
          <a:endParaRPr lang="en-US" sz="3900" b="1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9FECED-A858-4CBA-8212-9504EBAF65D9}" type="parTrans" cxnId="{0DC651FD-3E43-4986-A127-FE2BBEC31363}">
      <dgm:prSet/>
      <dgm:spPr/>
      <dgm:t>
        <a:bodyPr/>
        <a:lstStyle/>
        <a:p>
          <a:pPr algn="ctr"/>
          <a:endParaRPr lang="en-GB" sz="1200" noProof="0">
            <a:latin typeface="Arial" pitchFamily="34" charset="0"/>
            <a:cs typeface="Arial" pitchFamily="34" charset="0"/>
          </a:endParaRPr>
        </a:p>
      </dgm:t>
    </dgm:pt>
    <dgm:pt modelId="{ECA22CF8-D6EE-40AE-99FA-C02CA32AB5FB}" type="sibTrans" cxnId="{0DC651FD-3E43-4986-A127-FE2BBEC31363}">
      <dgm:prSet/>
      <dgm:spPr/>
      <dgm:t>
        <a:bodyPr/>
        <a:lstStyle/>
        <a:p>
          <a:pPr algn="ctr"/>
          <a:endParaRPr lang="en-GB" sz="1200" noProof="0">
            <a:latin typeface="Arial" pitchFamily="34" charset="0"/>
            <a:cs typeface="Arial" pitchFamily="34" charset="0"/>
          </a:endParaRPr>
        </a:p>
      </dgm:t>
    </dgm:pt>
    <dgm:pt modelId="{78A81A09-1DCC-4B3A-BED3-D51ED4500388}">
      <dgm:prSet phldrT="[Text]" custT="1"/>
      <dgm:spPr/>
      <dgm:t>
        <a:bodyPr/>
        <a:lstStyle/>
        <a:p>
          <a:pPr algn="ctr"/>
          <a:r>
            <a:rPr lang="en-US" sz="3900" b="1" noProof="0" dirty="0" smtClean="0">
              <a:latin typeface="Calibri" panose="020F0502020204030204" pitchFamily="34" charset="0"/>
              <a:cs typeface="Calibri" panose="020F0502020204030204" pitchFamily="34" charset="0"/>
            </a:rPr>
            <a:t>Indirect fire support</a:t>
          </a:r>
          <a:endParaRPr lang="en-US" sz="3900" b="1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F112BB-A860-449C-A10E-A64CE7321CE4}" type="parTrans" cxnId="{D4B109C0-9F4A-4D28-B56B-FE2E0D20FD6E}">
      <dgm:prSet/>
      <dgm:spPr/>
      <dgm:t>
        <a:bodyPr/>
        <a:lstStyle/>
        <a:p>
          <a:pPr algn="ctr"/>
          <a:endParaRPr lang="en-GB" sz="1200" noProof="0">
            <a:latin typeface="Arial" pitchFamily="34" charset="0"/>
            <a:cs typeface="Arial" pitchFamily="34" charset="0"/>
          </a:endParaRPr>
        </a:p>
      </dgm:t>
    </dgm:pt>
    <dgm:pt modelId="{11E56B0F-FC30-466F-909F-FCC704C46FCF}" type="sibTrans" cxnId="{D4B109C0-9F4A-4D28-B56B-FE2E0D20FD6E}">
      <dgm:prSet/>
      <dgm:spPr/>
      <dgm:t>
        <a:bodyPr/>
        <a:lstStyle/>
        <a:p>
          <a:pPr algn="ctr"/>
          <a:endParaRPr lang="en-GB" sz="1200" noProof="0">
            <a:latin typeface="Arial" pitchFamily="34" charset="0"/>
            <a:cs typeface="Arial" pitchFamily="34" charset="0"/>
          </a:endParaRPr>
        </a:p>
      </dgm:t>
    </dgm:pt>
    <dgm:pt modelId="{7761D5B4-DF8F-4573-BCEF-CE17767AEB7D}">
      <dgm:prSet phldrT="[Text]" custT="1"/>
      <dgm:spPr/>
      <dgm:t>
        <a:bodyPr/>
        <a:lstStyle/>
        <a:p>
          <a:pPr algn="ctr"/>
          <a:r>
            <a:rPr lang="en-US" sz="3900" b="1" noProof="0" dirty="0" smtClean="0">
              <a:latin typeface="Calibri" panose="020F0502020204030204" pitchFamily="34" charset="0"/>
              <a:cs typeface="Calibri" panose="020F0502020204030204" pitchFamily="34" charset="0"/>
            </a:rPr>
            <a:t>Land centric ISTAR</a:t>
          </a:r>
          <a:endParaRPr lang="en-US" sz="3900" b="1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6A5739-883F-4913-8C2A-D851A24194B9}" type="parTrans" cxnId="{D26A7396-2F6A-4BF1-A7E3-C89FA549F842}">
      <dgm:prSet/>
      <dgm:spPr/>
      <dgm:t>
        <a:bodyPr/>
        <a:lstStyle/>
        <a:p>
          <a:pPr algn="ctr"/>
          <a:endParaRPr lang="en-GB" sz="1200" noProof="0">
            <a:latin typeface="Arial" pitchFamily="34" charset="0"/>
            <a:cs typeface="Arial" pitchFamily="34" charset="0"/>
          </a:endParaRPr>
        </a:p>
      </dgm:t>
    </dgm:pt>
    <dgm:pt modelId="{B5DA0E79-596F-4C6E-88F4-9D2AB3DBE255}" type="sibTrans" cxnId="{D26A7396-2F6A-4BF1-A7E3-C89FA549F842}">
      <dgm:prSet/>
      <dgm:spPr/>
      <dgm:t>
        <a:bodyPr/>
        <a:lstStyle/>
        <a:p>
          <a:pPr algn="ctr"/>
          <a:endParaRPr lang="en-GB" sz="1200" noProof="0">
            <a:latin typeface="Arial" pitchFamily="34" charset="0"/>
            <a:cs typeface="Arial" pitchFamily="34" charset="0"/>
          </a:endParaRPr>
        </a:p>
      </dgm:t>
    </dgm:pt>
    <dgm:pt modelId="{53C71BDB-80EA-41C9-8EEE-41F7CED9E01D}">
      <dgm:prSet phldrT="[Text]" custT="1"/>
      <dgm:spPr/>
      <dgm:t>
        <a:bodyPr/>
        <a:lstStyle/>
        <a:p>
          <a:pPr algn="ctr"/>
          <a:r>
            <a:rPr lang="en-US" sz="3900" b="1" noProof="0" dirty="0" smtClean="0">
              <a:latin typeface="Calibri" panose="020F0502020204030204" pitchFamily="34" charset="0"/>
              <a:cs typeface="Calibri" panose="020F0502020204030204" pitchFamily="34" charset="0"/>
            </a:rPr>
            <a:t>Ground based air defense</a:t>
          </a:r>
          <a:endParaRPr lang="en-US" sz="3900" b="1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DAC0A-64C8-4676-B125-742DE7282536}" type="parTrans" cxnId="{972ECD99-7FB5-4523-839C-752E105C3E4A}">
      <dgm:prSet/>
      <dgm:spPr/>
      <dgm:t>
        <a:bodyPr/>
        <a:lstStyle/>
        <a:p>
          <a:endParaRPr lang="en-GB" sz="1200" noProof="0"/>
        </a:p>
      </dgm:t>
    </dgm:pt>
    <dgm:pt modelId="{3134BE2D-ADCA-4A46-B219-094EAFB089A4}" type="sibTrans" cxnId="{972ECD99-7FB5-4523-839C-752E105C3E4A}">
      <dgm:prSet/>
      <dgm:spPr/>
      <dgm:t>
        <a:bodyPr/>
        <a:lstStyle/>
        <a:p>
          <a:endParaRPr lang="en-GB" sz="1200" noProof="0"/>
        </a:p>
      </dgm:t>
    </dgm:pt>
    <dgm:pt modelId="{4BC7921C-C431-4F0A-9566-6536D63D99A4}" type="pres">
      <dgm:prSet presAssocID="{519187D3-480F-409B-AB8B-A5CF407E26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FC6AFB-4A15-40E4-B33D-BFD68B7902A3}" type="pres">
      <dgm:prSet presAssocID="{915CC16F-BCEC-4DD4-82E6-E903DA2FC458}" presName="comp" presStyleCnt="0"/>
      <dgm:spPr/>
    </dgm:pt>
    <dgm:pt modelId="{D898C2E2-8B8E-4169-81DE-ECB5F8970BD9}" type="pres">
      <dgm:prSet presAssocID="{915CC16F-BCEC-4DD4-82E6-E903DA2FC458}" presName="box" presStyleLbl="node1" presStyleIdx="0" presStyleCnt="4"/>
      <dgm:spPr/>
      <dgm:t>
        <a:bodyPr/>
        <a:lstStyle/>
        <a:p>
          <a:endParaRPr lang="en-GB"/>
        </a:p>
      </dgm:t>
    </dgm:pt>
    <dgm:pt modelId="{2F45FC1C-72F9-4406-B036-09B6802D7FF8}" type="pres">
      <dgm:prSet presAssocID="{915CC16F-BCEC-4DD4-82E6-E903DA2FC458}" presName="img" presStyleLbl="fgImgPlace1" presStyleIdx="0" presStyleCnt="4"/>
      <dgm:spPr/>
    </dgm:pt>
    <dgm:pt modelId="{5070CE76-E2D6-4269-91A2-A783A087ED10}" type="pres">
      <dgm:prSet presAssocID="{915CC16F-BCEC-4DD4-82E6-E903DA2FC45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7A51C1-BBA3-4B54-AF66-8B7EE6DC54BF}" type="pres">
      <dgm:prSet presAssocID="{ECA22CF8-D6EE-40AE-99FA-C02CA32AB5FB}" presName="spacer" presStyleCnt="0"/>
      <dgm:spPr/>
    </dgm:pt>
    <dgm:pt modelId="{3FDF6E62-797B-44E6-9CB3-AACE206B1647}" type="pres">
      <dgm:prSet presAssocID="{78A81A09-1DCC-4B3A-BED3-D51ED4500388}" presName="comp" presStyleCnt="0"/>
      <dgm:spPr/>
    </dgm:pt>
    <dgm:pt modelId="{A601E7DF-F854-484F-BE50-D992AB436D56}" type="pres">
      <dgm:prSet presAssocID="{78A81A09-1DCC-4B3A-BED3-D51ED4500388}" presName="box" presStyleLbl="node1" presStyleIdx="1" presStyleCnt="4"/>
      <dgm:spPr/>
      <dgm:t>
        <a:bodyPr/>
        <a:lstStyle/>
        <a:p>
          <a:endParaRPr lang="en-GB"/>
        </a:p>
      </dgm:t>
    </dgm:pt>
    <dgm:pt modelId="{341C54FF-10C1-4D17-B142-C5066FCBFE2B}" type="pres">
      <dgm:prSet presAssocID="{78A81A09-1DCC-4B3A-BED3-D51ED4500388}" presName="img" presStyleLbl="fgImgPlace1" presStyleIdx="1" presStyleCnt="4"/>
      <dgm:spPr/>
    </dgm:pt>
    <dgm:pt modelId="{09F29012-FF84-4D82-8B4F-F4A798E641EC}" type="pres">
      <dgm:prSet presAssocID="{78A81A09-1DCC-4B3A-BED3-D51ED450038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5DF88B-0770-4219-BC76-EECBD6049509}" type="pres">
      <dgm:prSet presAssocID="{11E56B0F-FC30-466F-909F-FCC704C46FCF}" presName="spacer" presStyleCnt="0"/>
      <dgm:spPr/>
    </dgm:pt>
    <dgm:pt modelId="{5B7EB058-68FF-41C6-BA75-AAFD4F239342}" type="pres">
      <dgm:prSet presAssocID="{7761D5B4-DF8F-4573-BCEF-CE17767AEB7D}" presName="comp" presStyleCnt="0"/>
      <dgm:spPr/>
    </dgm:pt>
    <dgm:pt modelId="{0B9F0CD7-E339-434D-9FAA-262D84649561}" type="pres">
      <dgm:prSet presAssocID="{7761D5B4-DF8F-4573-BCEF-CE17767AEB7D}" presName="box" presStyleLbl="node1" presStyleIdx="2" presStyleCnt="4"/>
      <dgm:spPr/>
      <dgm:t>
        <a:bodyPr/>
        <a:lstStyle/>
        <a:p>
          <a:endParaRPr lang="en-GB"/>
        </a:p>
      </dgm:t>
    </dgm:pt>
    <dgm:pt modelId="{AF9C034A-811D-49BF-8915-EDC936AF4C0E}" type="pres">
      <dgm:prSet presAssocID="{7761D5B4-DF8F-4573-BCEF-CE17767AEB7D}" presName="img" presStyleLbl="fgImgPlace1" presStyleIdx="2" presStyleCnt="4" custLinFactNeighborX="0"/>
      <dgm:spPr/>
    </dgm:pt>
    <dgm:pt modelId="{FD3BBA53-7F6C-41A2-B3C6-AFD2B96540D4}" type="pres">
      <dgm:prSet presAssocID="{7761D5B4-DF8F-4573-BCEF-CE17767AEB7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DE2CD1-CD74-4C75-ADDC-989C01ADDAC4}" type="pres">
      <dgm:prSet presAssocID="{B5DA0E79-596F-4C6E-88F4-9D2AB3DBE255}" presName="spacer" presStyleCnt="0"/>
      <dgm:spPr/>
    </dgm:pt>
    <dgm:pt modelId="{FD0764DE-BD87-4854-BA5E-B9C42410E743}" type="pres">
      <dgm:prSet presAssocID="{53C71BDB-80EA-41C9-8EEE-41F7CED9E01D}" presName="comp" presStyleCnt="0"/>
      <dgm:spPr/>
    </dgm:pt>
    <dgm:pt modelId="{E3FD199F-35E6-4C42-AE51-0D217EA4B9D6}" type="pres">
      <dgm:prSet presAssocID="{53C71BDB-80EA-41C9-8EEE-41F7CED9E01D}" presName="box" presStyleLbl="node1" presStyleIdx="3" presStyleCnt="4"/>
      <dgm:spPr/>
      <dgm:t>
        <a:bodyPr/>
        <a:lstStyle/>
        <a:p>
          <a:endParaRPr lang="en-GB"/>
        </a:p>
      </dgm:t>
    </dgm:pt>
    <dgm:pt modelId="{8F796ABF-F39C-487E-9E0F-E364D0A4B269}" type="pres">
      <dgm:prSet presAssocID="{53C71BDB-80EA-41C9-8EEE-41F7CED9E01D}" presName="img" presStyleLbl="fgImgPlace1" presStyleIdx="3" presStyleCnt="4"/>
      <dgm:spPr/>
    </dgm:pt>
    <dgm:pt modelId="{06A0F41A-9C91-4C89-AFE1-91316630F989}" type="pres">
      <dgm:prSet presAssocID="{53C71BDB-80EA-41C9-8EEE-41F7CED9E01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E2758A-66C6-4718-B0E5-867EB9AC68EE}" type="presOf" srcId="{53C71BDB-80EA-41C9-8EEE-41F7CED9E01D}" destId="{E3FD199F-35E6-4C42-AE51-0D217EA4B9D6}" srcOrd="0" destOrd="0" presId="urn:microsoft.com/office/officeart/2005/8/layout/vList4#5"/>
    <dgm:cxn modelId="{E9C902AA-699C-4BE1-A020-BBBBE9EE09C7}" type="presOf" srcId="{7761D5B4-DF8F-4573-BCEF-CE17767AEB7D}" destId="{FD3BBA53-7F6C-41A2-B3C6-AFD2B96540D4}" srcOrd="1" destOrd="0" presId="urn:microsoft.com/office/officeart/2005/8/layout/vList4#5"/>
    <dgm:cxn modelId="{FBCF7EF9-52D3-4C6A-BF68-D06ABC49A02E}" type="presOf" srcId="{53C71BDB-80EA-41C9-8EEE-41F7CED9E01D}" destId="{06A0F41A-9C91-4C89-AFE1-91316630F989}" srcOrd="1" destOrd="0" presId="urn:microsoft.com/office/officeart/2005/8/layout/vList4#5"/>
    <dgm:cxn modelId="{972ECD99-7FB5-4523-839C-752E105C3E4A}" srcId="{519187D3-480F-409B-AB8B-A5CF407E2656}" destId="{53C71BDB-80EA-41C9-8EEE-41F7CED9E01D}" srcOrd="3" destOrd="0" parTransId="{613DAC0A-64C8-4676-B125-742DE7282536}" sibTransId="{3134BE2D-ADCA-4A46-B219-094EAFB089A4}"/>
    <dgm:cxn modelId="{77549BAD-E491-46CE-A8E1-1E0B3B5A03A9}" type="presOf" srcId="{78A81A09-1DCC-4B3A-BED3-D51ED4500388}" destId="{09F29012-FF84-4D82-8B4F-F4A798E641EC}" srcOrd="1" destOrd="0" presId="urn:microsoft.com/office/officeart/2005/8/layout/vList4#5"/>
    <dgm:cxn modelId="{0A895D85-6CBC-41A7-8781-B5213E3F55D9}" type="presOf" srcId="{78A81A09-1DCC-4B3A-BED3-D51ED4500388}" destId="{A601E7DF-F854-484F-BE50-D992AB436D56}" srcOrd="0" destOrd="0" presId="urn:microsoft.com/office/officeart/2005/8/layout/vList4#5"/>
    <dgm:cxn modelId="{D4B109C0-9F4A-4D28-B56B-FE2E0D20FD6E}" srcId="{519187D3-480F-409B-AB8B-A5CF407E2656}" destId="{78A81A09-1DCC-4B3A-BED3-D51ED4500388}" srcOrd="1" destOrd="0" parTransId="{38F112BB-A860-449C-A10E-A64CE7321CE4}" sibTransId="{11E56B0F-FC30-466F-909F-FCC704C46FCF}"/>
    <dgm:cxn modelId="{34706B00-8FD7-45F4-BBA6-1D5CBC1F60E1}" type="presOf" srcId="{915CC16F-BCEC-4DD4-82E6-E903DA2FC458}" destId="{D898C2E2-8B8E-4169-81DE-ECB5F8970BD9}" srcOrd="0" destOrd="0" presId="urn:microsoft.com/office/officeart/2005/8/layout/vList4#5"/>
    <dgm:cxn modelId="{079D25EA-33EC-4C9D-B98F-38E12DF66FF2}" type="presOf" srcId="{915CC16F-BCEC-4DD4-82E6-E903DA2FC458}" destId="{5070CE76-E2D6-4269-91A2-A783A087ED10}" srcOrd="1" destOrd="0" presId="urn:microsoft.com/office/officeart/2005/8/layout/vList4#5"/>
    <dgm:cxn modelId="{0DC651FD-3E43-4986-A127-FE2BBEC31363}" srcId="{519187D3-480F-409B-AB8B-A5CF407E2656}" destId="{915CC16F-BCEC-4DD4-82E6-E903DA2FC458}" srcOrd="0" destOrd="0" parTransId="{2F9FECED-A858-4CBA-8212-9504EBAF65D9}" sibTransId="{ECA22CF8-D6EE-40AE-99FA-C02CA32AB5FB}"/>
    <dgm:cxn modelId="{D26A7396-2F6A-4BF1-A7E3-C89FA549F842}" srcId="{519187D3-480F-409B-AB8B-A5CF407E2656}" destId="{7761D5B4-DF8F-4573-BCEF-CE17767AEB7D}" srcOrd="2" destOrd="0" parTransId="{D96A5739-883F-4913-8C2A-D851A24194B9}" sibTransId="{B5DA0E79-596F-4C6E-88F4-9D2AB3DBE255}"/>
    <dgm:cxn modelId="{A1738574-7673-470D-B7B2-626401638559}" type="presOf" srcId="{519187D3-480F-409B-AB8B-A5CF407E2656}" destId="{4BC7921C-C431-4F0A-9566-6536D63D99A4}" srcOrd="0" destOrd="0" presId="urn:microsoft.com/office/officeart/2005/8/layout/vList4#5"/>
    <dgm:cxn modelId="{92B43DB5-8755-403C-A0E8-42DEDB37BDFA}" type="presOf" srcId="{7761D5B4-DF8F-4573-BCEF-CE17767AEB7D}" destId="{0B9F0CD7-E339-434D-9FAA-262D84649561}" srcOrd="0" destOrd="0" presId="urn:microsoft.com/office/officeart/2005/8/layout/vList4#5"/>
    <dgm:cxn modelId="{EFAF4AF9-6AA9-40EE-83E8-9F2016E8FF0E}" type="presParOf" srcId="{4BC7921C-C431-4F0A-9566-6536D63D99A4}" destId="{08FC6AFB-4A15-40E4-B33D-BFD68B7902A3}" srcOrd="0" destOrd="0" presId="urn:microsoft.com/office/officeart/2005/8/layout/vList4#5"/>
    <dgm:cxn modelId="{6CB553B0-B36F-4686-BF99-AD2E740D3FE1}" type="presParOf" srcId="{08FC6AFB-4A15-40E4-B33D-BFD68B7902A3}" destId="{D898C2E2-8B8E-4169-81DE-ECB5F8970BD9}" srcOrd="0" destOrd="0" presId="urn:microsoft.com/office/officeart/2005/8/layout/vList4#5"/>
    <dgm:cxn modelId="{4ADEBFDE-743A-47C3-9D92-C18696FC83C7}" type="presParOf" srcId="{08FC6AFB-4A15-40E4-B33D-BFD68B7902A3}" destId="{2F45FC1C-72F9-4406-B036-09B6802D7FF8}" srcOrd="1" destOrd="0" presId="urn:microsoft.com/office/officeart/2005/8/layout/vList4#5"/>
    <dgm:cxn modelId="{6C647D78-41D1-4BFE-A24C-D92964CD92B6}" type="presParOf" srcId="{08FC6AFB-4A15-40E4-B33D-BFD68B7902A3}" destId="{5070CE76-E2D6-4269-91A2-A783A087ED10}" srcOrd="2" destOrd="0" presId="urn:microsoft.com/office/officeart/2005/8/layout/vList4#5"/>
    <dgm:cxn modelId="{C8806D23-52F6-4184-93E0-D8CA8A97BE7C}" type="presParOf" srcId="{4BC7921C-C431-4F0A-9566-6536D63D99A4}" destId="{717A51C1-BBA3-4B54-AF66-8B7EE6DC54BF}" srcOrd="1" destOrd="0" presId="urn:microsoft.com/office/officeart/2005/8/layout/vList4#5"/>
    <dgm:cxn modelId="{5549D4F8-09E1-46BD-B83F-C53AA3FE6BEE}" type="presParOf" srcId="{4BC7921C-C431-4F0A-9566-6536D63D99A4}" destId="{3FDF6E62-797B-44E6-9CB3-AACE206B1647}" srcOrd="2" destOrd="0" presId="urn:microsoft.com/office/officeart/2005/8/layout/vList4#5"/>
    <dgm:cxn modelId="{7328375E-73AB-4FEC-B3EE-19E5ACEAEC31}" type="presParOf" srcId="{3FDF6E62-797B-44E6-9CB3-AACE206B1647}" destId="{A601E7DF-F854-484F-BE50-D992AB436D56}" srcOrd="0" destOrd="0" presId="urn:microsoft.com/office/officeart/2005/8/layout/vList4#5"/>
    <dgm:cxn modelId="{D5ACA47E-9323-43CA-9261-A53B7F74D6A7}" type="presParOf" srcId="{3FDF6E62-797B-44E6-9CB3-AACE206B1647}" destId="{341C54FF-10C1-4D17-B142-C5066FCBFE2B}" srcOrd="1" destOrd="0" presId="urn:microsoft.com/office/officeart/2005/8/layout/vList4#5"/>
    <dgm:cxn modelId="{6A4AEFAD-CAC9-4996-B1F5-87EF07D65B4C}" type="presParOf" srcId="{3FDF6E62-797B-44E6-9CB3-AACE206B1647}" destId="{09F29012-FF84-4D82-8B4F-F4A798E641EC}" srcOrd="2" destOrd="0" presId="urn:microsoft.com/office/officeart/2005/8/layout/vList4#5"/>
    <dgm:cxn modelId="{4A5524E0-E929-454F-AFCD-ADEC71FA47DA}" type="presParOf" srcId="{4BC7921C-C431-4F0A-9566-6536D63D99A4}" destId="{A45DF88B-0770-4219-BC76-EECBD6049509}" srcOrd="3" destOrd="0" presId="urn:microsoft.com/office/officeart/2005/8/layout/vList4#5"/>
    <dgm:cxn modelId="{EBEEBE88-270A-40DE-B225-67FF0350D389}" type="presParOf" srcId="{4BC7921C-C431-4F0A-9566-6536D63D99A4}" destId="{5B7EB058-68FF-41C6-BA75-AAFD4F239342}" srcOrd="4" destOrd="0" presId="urn:microsoft.com/office/officeart/2005/8/layout/vList4#5"/>
    <dgm:cxn modelId="{5BB37647-CDAC-4E60-AE6A-D08DBEA76816}" type="presParOf" srcId="{5B7EB058-68FF-41C6-BA75-AAFD4F239342}" destId="{0B9F0CD7-E339-434D-9FAA-262D84649561}" srcOrd="0" destOrd="0" presId="urn:microsoft.com/office/officeart/2005/8/layout/vList4#5"/>
    <dgm:cxn modelId="{5F8E6CEF-7E72-4707-AE8B-3089A5C16727}" type="presParOf" srcId="{5B7EB058-68FF-41C6-BA75-AAFD4F239342}" destId="{AF9C034A-811D-49BF-8915-EDC936AF4C0E}" srcOrd="1" destOrd="0" presId="urn:microsoft.com/office/officeart/2005/8/layout/vList4#5"/>
    <dgm:cxn modelId="{FFA2B907-BC38-40A7-ACA1-C91F420C0667}" type="presParOf" srcId="{5B7EB058-68FF-41C6-BA75-AAFD4F239342}" destId="{FD3BBA53-7F6C-41A2-B3C6-AFD2B96540D4}" srcOrd="2" destOrd="0" presId="urn:microsoft.com/office/officeart/2005/8/layout/vList4#5"/>
    <dgm:cxn modelId="{729DAF07-245E-46C2-92CA-2DA99A3D0DF0}" type="presParOf" srcId="{4BC7921C-C431-4F0A-9566-6536D63D99A4}" destId="{4EDE2CD1-CD74-4C75-ADDC-989C01ADDAC4}" srcOrd="5" destOrd="0" presId="urn:microsoft.com/office/officeart/2005/8/layout/vList4#5"/>
    <dgm:cxn modelId="{4DD8C786-1E01-4657-97E0-6C3C1C498D5E}" type="presParOf" srcId="{4BC7921C-C431-4F0A-9566-6536D63D99A4}" destId="{FD0764DE-BD87-4854-BA5E-B9C42410E743}" srcOrd="6" destOrd="0" presId="urn:microsoft.com/office/officeart/2005/8/layout/vList4#5"/>
    <dgm:cxn modelId="{CC79FEEC-B1E8-4E87-91C8-EBED31727609}" type="presParOf" srcId="{FD0764DE-BD87-4854-BA5E-B9C42410E743}" destId="{E3FD199F-35E6-4C42-AE51-0D217EA4B9D6}" srcOrd="0" destOrd="0" presId="urn:microsoft.com/office/officeart/2005/8/layout/vList4#5"/>
    <dgm:cxn modelId="{243DCBEA-6BA0-4959-A8DA-552F140EA7CF}" type="presParOf" srcId="{FD0764DE-BD87-4854-BA5E-B9C42410E743}" destId="{8F796ABF-F39C-487E-9E0F-E364D0A4B269}" srcOrd="1" destOrd="0" presId="urn:microsoft.com/office/officeart/2005/8/layout/vList4#5"/>
    <dgm:cxn modelId="{529BF307-AE97-4CAA-B14F-4B3EF690F66D}" type="presParOf" srcId="{FD0764DE-BD87-4854-BA5E-B9C42410E743}" destId="{06A0F41A-9C91-4C89-AFE1-91316630F989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8C2E2-8B8E-4169-81DE-ECB5F8970BD9}">
      <dsp:nvSpPr>
        <dsp:cNvPr id="0" name=""/>
        <dsp:cNvSpPr/>
      </dsp:nvSpPr>
      <dsp:spPr>
        <a:xfrm>
          <a:off x="0" y="0"/>
          <a:ext cx="7269280" cy="732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Land maneuver</a:t>
          </a:r>
          <a:endParaRPr lang="en-US" sz="3900" b="1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7102" y="0"/>
        <a:ext cx="5742177" cy="732468"/>
      </dsp:txXfrm>
    </dsp:sp>
    <dsp:sp modelId="{2F45FC1C-72F9-4406-B036-09B6802D7FF8}">
      <dsp:nvSpPr>
        <dsp:cNvPr id="0" name=""/>
        <dsp:cNvSpPr/>
      </dsp:nvSpPr>
      <dsp:spPr>
        <a:xfrm>
          <a:off x="73246" y="73246"/>
          <a:ext cx="1453856" cy="58597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601E7DF-F854-484F-BE50-D992AB436D56}">
      <dsp:nvSpPr>
        <dsp:cNvPr id="0" name=""/>
        <dsp:cNvSpPr/>
      </dsp:nvSpPr>
      <dsp:spPr>
        <a:xfrm>
          <a:off x="0" y="805714"/>
          <a:ext cx="7269280" cy="732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Indirect fire support</a:t>
          </a:r>
          <a:endParaRPr lang="en-US" sz="3900" b="1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7102" y="805714"/>
        <a:ext cx="5742177" cy="732468"/>
      </dsp:txXfrm>
    </dsp:sp>
    <dsp:sp modelId="{341C54FF-10C1-4D17-B142-C5066FCBFE2B}">
      <dsp:nvSpPr>
        <dsp:cNvPr id="0" name=""/>
        <dsp:cNvSpPr/>
      </dsp:nvSpPr>
      <dsp:spPr>
        <a:xfrm>
          <a:off x="73246" y="878961"/>
          <a:ext cx="1453856" cy="58597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3584066"/>
            <a:satOff val="-4703"/>
            <a:lumOff val="-4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9F0CD7-E339-434D-9FAA-262D84649561}">
      <dsp:nvSpPr>
        <dsp:cNvPr id="0" name=""/>
        <dsp:cNvSpPr/>
      </dsp:nvSpPr>
      <dsp:spPr>
        <a:xfrm>
          <a:off x="0" y="1611429"/>
          <a:ext cx="7269280" cy="732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Land centric ISTAR</a:t>
          </a:r>
          <a:endParaRPr lang="en-US" sz="3900" b="1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7102" y="1611429"/>
        <a:ext cx="5742177" cy="732468"/>
      </dsp:txXfrm>
    </dsp:sp>
    <dsp:sp modelId="{AF9C034A-811D-49BF-8915-EDC936AF4C0E}">
      <dsp:nvSpPr>
        <dsp:cNvPr id="0" name=""/>
        <dsp:cNvSpPr/>
      </dsp:nvSpPr>
      <dsp:spPr>
        <a:xfrm>
          <a:off x="73246" y="1684676"/>
          <a:ext cx="1453856" cy="58597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7168132"/>
            <a:satOff val="-9405"/>
            <a:lumOff val="-9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3FD199F-35E6-4C42-AE51-0D217EA4B9D6}">
      <dsp:nvSpPr>
        <dsp:cNvPr id="0" name=""/>
        <dsp:cNvSpPr/>
      </dsp:nvSpPr>
      <dsp:spPr>
        <a:xfrm>
          <a:off x="0" y="2417144"/>
          <a:ext cx="7269280" cy="732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Ground based air defense</a:t>
          </a:r>
          <a:endParaRPr lang="en-US" sz="3900" b="1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7102" y="2417144"/>
        <a:ext cx="5742177" cy="732468"/>
      </dsp:txXfrm>
    </dsp:sp>
    <dsp:sp modelId="{8F796ABF-F39C-487E-9E0F-E364D0A4B269}">
      <dsp:nvSpPr>
        <dsp:cNvPr id="0" name=""/>
        <dsp:cNvSpPr/>
      </dsp:nvSpPr>
      <dsp:spPr>
        <a:xfrm>
          <a:off x="73246" y="2490391"/>
          <a:ext cx="1453856" cy="58597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4225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4" y="0"/>
            <a:ext cx="3037116" cy="464225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210FEAFC-F590-47B0-A826-2A13D3684434}" type="datetimeFigureOut">
              <a:rPr lang="lt-LT" smtClean="0"/>
              <a:t>2019-12-05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88"/>
            <a:ext cx="3037116" cy="464225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4" y="8830688"/>
            <a:ext cx="3037116" cy="464225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A1A8A3D0-0F2C-4862-8EEC-7CE30935C9B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7527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CA5F42EA-6963-47EF-B2CB-A188A9C2071E}" type="datetimeFigureOut">
              <a:rPr lang="lt-LT" smtClean="0"/>
              <a:t>2019-12-05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E7AB1665-9444-464F-95B5-BB290064B8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495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B1665-9444-464F-95B5-BB290064B8B2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3047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B1665-9444-464F-95B5-BB290064B8B2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4117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6459" y="4350731"/>
            <a:ext cx="6140595" cy="4145227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15972-C9B2-4EBE-A7C6-FC6629861674}" type="slidenum">
              <a:rPr lang="lt-LT" altLang="lt-LT" smtClean="0">
                <a:solidFill>
                  <a:prstClr val="black"/>
                </a:solidFill>
              </a:rPr>
              <a:pPr/>
              <a:t>12</a:t>
            </a:fld>
            <a:endParaRPr lang="lt-LT" altLang="lt-L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0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6459" y="4350731"/>
            <a:ext cx="6140595" cy="4145227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lt-LT" sz="1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15972-C9B2-4EBE-A7C6-FC6629861674}" type="slidenum">
              <a:rPr lang="lt-LT" altLang="lt-LT" smtClean="0">
                <a:solidFill>
                  <a:prstClr val="black"/>
                </a:solidFill>
              </a:rPr>
              <a:pPr/>
              <a:t>13</a:t>
            </a:fld>
            <a:endParaRPr lang="lt-LT" altLang="lt-L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0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B1665-9444-464F-95B5-BB290064B8B2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550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>
          <a:xfrm>
            <a:off x="692464" y="4445731"/>
            <a:ext cx="5608320" cy="4183380"/>
          </a:xfrm>
        </p:spPr>
        <p:txBody>
          <a:bodyPr/>
          <a:lstStyle/>
          <a:p>
            <a:pPr marL="0" lvl="1"/>
            <a:endParaRPr lang="en-US" baseline="0" dirty="0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B1665-9444-464F-95B5-BB290064B8B2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507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6913"/>
            <a:ext cx="4294188" cy="3219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4483" y="4135747"/>
            <a:ext cx="5608981" cy="4875924"/>
          </a:xfrm>
        </p:spPr>
        <p:txBody>
          <a:bodyPr/>
          <a:lstStyle/>
          <a:p>
            <a:pPr algn="just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3770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1963" y="519113"/>
            <a:ext cx="3413125" cy="2560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463" y="3333986"/>
            <a:ext cx="5921552" cy="466725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B1665-9444-464F-95B5-BB290064B8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B1665-9444-464F-95B5-BB290064B8B2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251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28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B1665-9444-464F-95B5-BB290064B8B2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347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B1665-9444-464F-95B5-BB290064B8B2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853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B1665-9444-464F-95B5-BB290064B8B2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123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833464" y="134076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LITHUANIAN ARMED FORCES</a:t>
            </a:r>
          </a:p>
          <a:p>
            <a:pPr algn="ctr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DEFENCE STAFF</a:t>
            </a:r>
            <a:endParaRPr lang="lt-LT" sz="18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971600" y="53686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i="1" dirty="0" smtClean="0"/>
              <a:t>Pro Libertate Patriae!</a:t>
            </a:r>
            <a:endParaRPr lang="lt-LT" sz="2000" i="1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62" y="2132856"/>
            <a:ext cx="141847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1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4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53480"/>
            <a:ext cx="5554960" cy="839460"/>
          </a:xfrm>
        </p:spPr>
        <p:txBody>
          <a:bodyPr>
            <a:normAutofit/>
          </a:bodyPr>
          <a:lstStyle>
            <a:lvl1pPr>
              <a:defRPr sz="3600" b="1" i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5A51-49EB-4851-B419-7FE2E57BD061}" type="datetimeFigureOut">
              <a:rPr lang="lt-LT" smtClean="0"/>
              <a:t>2019-12-05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D35-5172-4638-B225-8A5371A9595C}" type="slidenum">
              <a:rPr lang="lt-LT" smtClean="0"/>
              <a:t>‹#›</a:t>
            </a:fld>
            <a:endParaRPr lang="lt-LT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8908" y="261072"/>
            <a:ext cx="4266806" cy="638826"/>
            <a:chOff x="737242" y="346430"/>
            <a:chExt cx="4266806" cy="638826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2411760" y="985255"/>
              <a:ext cx="259228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 userDrawn="1"/>
          </p:nvGrpSpPr>
          <p:grpSpPr>
            <a:xfrm>
              <a:off x="737242" y="346430"/>
              <a:ext cx="1850582" cy="638826"/>
              <a:chOff x="737242" y="346430"/>
              <a:chExt cx="1850582" cy="63882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49210" y="346430"/>
                <a:ext cx="1706566" cy="63882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9000">
                    <a:srgbClr val="F0EBD5">
                      <a:lumMod val="94000"/>
                      <a:alpha val="54000"/>
                    </a:srgbClr>
                  </a:gs>
                  <a:gs pos="100000">
                    <a:srgbClr val="D1C39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7242" y="355534"/>
                <a:ext cx="18505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887E4E"/>
                    </a:solidFill>
                  </a:rPr>
                  <a:t>Lithuanian Armed  Forces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b="1" dirty="0" smtClean="0">
                    <a:solidFill>
                      <a:srgbClr val="887E4E"/>
                    </a:solidFill>
                  </a:rPr>
                  <a:t>   Defence Staff</a:t>
                </a:r>
              </a:p>
            </p:txBody>
          </p:sp>
        </p:grpSp>
      </p:grp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5" y="289226"/>
            <a:ext cx="537877" cy="61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8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601D-EA2B-4D76-BDAB-0E4EB826219B}" type="datetime1">
              <a:rPr lang="en-US" smtClean="0"/>
              <a:t>12/5/2019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UNCLASSIFIED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D35-5172-4638-B225-8A5371A9595C}" type="slidenum">
              <a:rPr lang="lt-LT" smtClean="0"/>
              <a:t>‹#›</a:t>
            </a:fld>
            <a:endParaRPr lang="lt-LT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187624" y="647005"/>
            <a:ext cx="7560840" cy="0"/>
          </a:xfrm>
          <a:prstGeom prst="line">
            <a:avLst/>
          </a:prstGeom>
          <a:ln w="19050">
            <a:solidFill>
              <a:srgbClr val="887E4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522747" y="44624"/>
            <a:ext cx="4266806" cy="638826"/>
            <a:chOff x="737242" y="346430"/>
            <a:chExt cx="4266806" cy="638826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2411760" y="975338"/>
              <a:ext cx="259228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 userDrawn="1"/>
          </p:nvGrpSpPr>
          <p:grpSpPr>
            <a:xfrm>
              <a:off x="737242" y="346430"/>
              <a:ext cx="1850582" cy="638826"/>
              <a:chOff x="737242" y="346430"/>
              <a:chExt cx="1850582" cy="63882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49210" y="346430"/>
                <a:ext cx="1706566" cy="63882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9000">
                    <a:srgbClr val="F0EBD5">
                      <a:lumMod val="94000"/>
                      <a:alpha val="54000"/>
                    </a:srgbClr>
                  </a:gs>
                  <a:gs pos="100000">
                    <a:srgbClr val="D1C39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7242" y="355534"/>
                <a:ext cx="18505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887E4E"/>
                    </a:solidFill>
                  </a:rPr>
                  <a:t>Lithuanian Armed  Forces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b="1" dirty="0" smtClean="0">
                    <a:solidFill>
                      <a:srgbClr val="887E4E"/>
                    </a:solidFill>
                  </a:rPr>
                  <a:t>   Defence Staff</a:t>
                </a:r>
              </a:p>
            </p:txBody>
          </p:sp>
        </p:grpSp>
      </p:grp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2778"/>
            <a:ext cx="537877" cy="61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0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1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0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4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75A51-49EB-4851-B419-7FE2E57BD061}" type="datetimeFigureOut">
              <a:rPr lang="lt-LT" smtClean="0"/>
              <a:t>2019-12-05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DD35-5172-4638-B225-8A5371A959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267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8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933" y="3279678"/>
            <a:ext cx="7905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>
                <a:solidFill>
                  <a:srgbClr val="1A3866"/>
                </a:solidFill>
                <a:latin typeface="Calibri" panose="020F0502020204030204"/>
              </a:rPr>
              <a:t>State Partnership </a:t>
            </a:r>
            <a:r>
              <a:rPr lang="en-US" sz="3600" b="1" dirty="0">
                <a:solidFill>
                  <a:srgbClr val="1A3866"/>
                </a:solidFill>
                <a:latin typeface="Calibri" panose="020F0502020204030204"/>
              </a:rPr>
              <a:t>Program</a:t>
            </a:r>
          </a:p>
          <a:p>
            <a:pPr algn="ctr" defTabSz="685800"/>
            <a:r>
              <a:rPr lang="en-US" sz="2400" dirty="0">
                <a:solidFill>
                  <a:srgbClr val="1A3866"/>
                </a:solidFill>
                <a:latin typeface="Calibri" panose="020F0502020204030204"/>
              </a:rPr>
              <a:t>Maj. Gen. Anthony Carrelli, Adjutant General, Pennsylvania</a:t>
            </a:r>
          </a:p>
          <a:p>
            <a:pPr algn="ctr" defTabSz="685800"/>
            <a:r>
              <a:rPr lang="en-US" sz="2400" dirty="0">
                <a:solidFill>
                  <a:srgbClr val="1A3866"/>
                </a:solidFill>
                <a:latin typeface="Calibri" panose="020F0502020204030204"/>
              </a:rPr>
              <a:t>Col</a:t>
            </a:r>
            <a:r>
              <a:rPr lang="en-US" sz="2400" dirty="0">
                <a:solidFill>
                  <a:srgbClr val="1A3866"/>
                </a:solidFill>
                <a:latin typeface="Calibri" panose="020F0502020204030204"/>
              </a:rPr>
              <a:t>. Alvydas </a:t>
            </a:r>
            <a:r>
              <a:rPr lang="en-US" sz="2400" dirty="0" err="1">
                <a:solidFill>
                  <a:srgbClr val="1A3866"/>
                </a:solidFill>
                <a:latin typeface="Calibri" panose="020F0502020204030204"/>
              </a:rPr>
              <a:t>Šiuparis</a:t>
            </a:r>
            <a:r>
              <a:rPr lang="en-US" sz="2400" dirty="0">
                <a:solidFill>
                  <a:srgbClr val="1A3866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srgbClr val="1A3866"/>
                </a:solidFill>
                <a:latin typeface="Calibri" panose="020F0502020204030204"/>
              </a:rPr>
              <a:t>Defence</a:t>
            </a:r>
            <a:r>
              <a:rPr lang="en-US" sz="2400" dirty="0">
                <a:solidFill>
                  <a:srgbClr val="1A3866"/>
                </a:solidFill>
                <a:latin typeface="Calibri" panose="020F0502020204030204"/>
              </a:rPr>
              <a:t> Attaché, Republic of Lithuania</a:t>
            </a:r>
            <a:r>
              <a:rPr lang="en-US" sz="1200" dirty="0">
                <a:solidFill>
                  <a:srgbClr val="1A3866"/>
                </a:solidFill>
                <a:latin typeface="Calibri" panose="020F0502020204030204"/>
              </a:rPr>
              <a:t/>
            </a:r>
            <a:br>
              <a:rPr lang="en-US" sz="1200" dirty="0">
                <a:solidFill>
                  <a:srgbClr val="1A3866"/>
                </a:solidFill>
                <a:latin typeface="Calibri" panose="020F0502020204030204"/>
              </a:rPr>
            </a:br>
            <a:endParaRPr lang="en-US" sz="1200" dirty="0">
              <a:solidFill>
                <a:srgbClr val="1A3866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19" y="1124307"/>
            <a:ext cx="3746655" cy="16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53480"/>
            <a:ext cx="6347048" cy="839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Maritime capability development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3528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Retain </a:t>
            </a:r>
            <a:r>
              <a:rPr lang="en-GB" sz="2400" b="1" dirty="0" smtClean="0"/>
              <a:t>current </a:t>
            </a:r>
            <a:r>
              <a:rPr lang="en-GB" sz="2400" b="1" dirty="0"/>
              <a:t>maritime </a:t>
            </a:r>
            <a:r>
              <a:rPr lang="en-GB" sz="2400" b="1" dirty="0" smtClean="0"/>
              <a:t>capabilities</a:t>
            </a:r>
            <a:r>
              <a:rPr lang="en-GB" sz="2400" dirty="0" smtClean="0"/>
              <a:t>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GB" sz="2000" dirty="0" smtClean="0"/>
              <a:t>Search and rescue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GB" sz="2000" dirty="0" smtClean="0"/>
              <a:t>Mine counter measure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Enhance </a:t>
            </a:r>
            <a:r>
              <a:rPr lang="en-GB" sz="2400" b="1" dirty="0" smtClean="0"/>
              <a:t>Maritime </a:t>
            </a:r>
            <a:r>
              <a:rPr lang="en-GB" sz="2400" b="1" dirty="0"/>
              <a:t>Domain Awareness (MDA</a:t>
            </a:r>
            <a:r>
              <a:rPr lang="en-GB" sz="2400" dirty="0" smtClean="0"/>
              <a:t>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Develop</a:t>
            </a:r>
            <a:r>
              <a:rPr lang="en-GB" sz="2400" b="1" dirty="0" smtClean="0"/>
              <a:t> Deep </a:t>
            </a:r>
            <a:r>
              <a:rPr lang="en-GB" sz="2400" b="1" dirty="0"/>
              <a:t>water/ external </a:t>
            </a:r>
            <a:r>
              <a:rPr lang="en-GB" sz="2400" b="1" dirty="0" smtClean="0"/>
              <a:t>harbour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unclassified 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61048"/>
            <a:ext cx="5019468" cy="270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96" y="3861048"/>
            <a:ext cx="406020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32E5DD35-5172-4638-B225-8A5371A9595C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74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588224" cy="839460"/>
          </a:xfrm>
        </p:spPr>
        <p:txBody>
          <a:bodyPr>
            <a:normAutofit/>
          </a:bodyPr>
          <a:lstStyle/>
          <a:p>
            <a:r>
              <a:rPr lang="en-US" dirty="0" smtClean="0"/>
              <a:t>Infrastructure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logistics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6" y="4976282"/>
            <a:ext cx="2843809" cy="189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86" y="908720"/>
            <a:ext cx="8586194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Develop</a:t>
            </a:r>
            <a:r>
              <a:rPr lang="en-US" sz="2000" b="1" dirty="0" smtClean="0"/>
              <a:t> </a:t>
            </a:r>
            <a:r>
              <a:rPr lang="en-US" sz="2000" dirty="0" smtClean="0"/>
              <a:t>adequate infrastructure to support national and Allied deployment and training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/>
              <a:t>Infrastructure development priorities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Host Nation Support (Baltic Air Policing , enhanced Forward Presence, reception of Allied forces)</a:t>
            </a:r>
          </a:p>
          <a:p>
            <a:pPr lvl="1"/>
            <a:r>
              <a:rPr lang="en-US" sz="1800" dirty="0" smtClean="0"/>
              <a:t>Training infrastructure</a:t>
            </a:r>
          </a:p>
          <a:p>
            <a:pPr lvl="1"/>
            <a:r>
              <a:rPr lang="en-US" sz="1800" dirty="0" smtClean="0"/>
              <a:t>Ammunition holding areas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Logistics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Ammunition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Maintenance units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Transportation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Medical support role 1/2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800" dirty="0" smtClean="0"/>
          </a:p>
        </p:txBody>
      </p:sp>
      <p:sp>
        <p:nvSpPr>
          <p:cNvPr id="10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32E5DD35-5172-4638-B225-8A5371A9595C}" type="slidenum">
              <a:rPr lang="lt-LT" smtClean="0"/>
              <a:t>11</a:t>
            </a:fld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unclassified </a:t>
            </a:r>
            <a:endParaRPr lang="lt-LT" dirty="0"/>
          </a:p>
        </p:txBody>
      </p:sp>
      <p:pic>
        <p:nvPicPr>
          <p:cNvPr id="2050" name="Picture 2" descr="H:\PANG\FOTO1\2018-08-08-kazlu-rudos-poligonas_-2-foto_-g_-maksimovic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91" y="5010140"/>
            <a:ext cx="2805518" cy="18752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PANG\FOTO1\KR-poligone-vyksta-darb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33357"/>
            <a:ext cx="2803674" cy="18520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6163" y="6525344"/>
            <a:ext cx="442912" cy="241300"/>
          </a:xfrm>
          <a:prstGeom prst="rect">
            <a:avLst/>
          </a:prstGeom>
        </p:spPr>
        <p:txBody>
          <a:bodyPr/>
          <a:lstStyle/>
          <a:p>
            <a:fld id="{DD85267B-DFE9-4A96-BD43-D8B01FC04E4D}" type="slidenum">
              <a:rPr lang="lt-LT" altLang="lt-LT" smtClean="0">
                <a:solidFill>
                  <a:prstClr val="black">
                    <a:tint val="75000"/>
                  </a:prstClr>
                </a:solidFill>
                <a:cs typeface="Calibri" panose="020F0502020204030204" pitchFamily="34" charset="0"/>
              </a:rPr>
              <a:pPr/>
              <a:t>12</a:t>
            </a:fld>
            <a:endParaRPr lang="lt-LT" altLang="lt-LT" dirty="0">
              <a:solidFill>
                <a:prstClr val="black">
                  <a:tint val="75000"/>
                </a:prstClr>
              </a:solidFill>
              <a:cs typeface="Calibri" panose="020F0502020204030204" pitchFamily="34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971600" y="4213731"/>
            <a:ext cx="7488832" cy="1979708"/>
            <a:chOff x="935606" y="4191940"/>
            <a:chExt cx="7488832" cy="1979708"/>
          </a:xfrm>
        </p:grpSpPr>
        <p:sp>
          <p:nvSpPr>
            <p:cNvPr id="61" name="TextBox 60"/>
            <p:cNvSpPr txBox="1"/>
            <p:nvPr/>
          </p:nvSpPr>
          <p:spPr>
            <a:xfrm rot="5400000">
              <a:off x="2120052" y="3561616"/>
              <a:ext cx="430887" cy="179004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Joint staff</a:t>
              </a:r>
              <a:endParaRPr lang="lt-LT" sz="1600" dirty="0">
                <a:solidFill>
                  <a:srgbClr val="C00000"/>
                </a:solidFill>
              </a:endParaRPr>
            </a:p>
          </p:txBody>
        </p:sp>
        <p:sp>
          <p:nvSpPr>
            <p:cNvPr id="85" name="Cube 84"/>
            <p:cNvSpPr/>
            <p:nvPr/>
          </p:nvSpPr>
          <p:spPr>
            <a:xfrm>
              <a:off x="935606" y="4978087"/>
              <a:ext cx="1661003" cy="791148"/>
            </a:xfrm>
            <a:prstGeom prst="cube">
              <a:avLst>
                <a:gd name="adj" fmla="val 5359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 rot="5400000">
              <a:off x="7119983" y="3512362"/>
              <a:ext cx="430887" cy="179004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Defence</a:t>
              </a:r>
              <a:r>
                <a:rPr lang="en-US" sz="1600" dirty="0" smtClean="0">
                  <a:solidFill>
                    <a:srgbClr val="C00000"/>
                  </a:solidFill>
                </a:rPr>
                <a:t> staff</a:t>
              </a:r>
              <a:endParaRPr lang="lt-LT" sz="1600" dirty="0">
                <a:solidFill>
                  <a:srgbClr val="C00000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339904" y="4568176"/>
              <a:ext cx="2084534" cy="1603472"/>
              <a:chOff x="6406488" y="4571211"/>
              <a:chExt cx="2212809" cy="1772749"/>
            </a:xfrm>
          </p:grpSpPr>
          <p:sp>
            <p:nvSpPr>
              <p:cNvPr id="94" name="Cube 93"/>
              <p:cNvSpPr/>
              <p:nvPr/>
            </p:nvSpPr>
            <p:spPr>
              <a:xfrm>
                <a:off x="6406488" y="5552811"/>
                <a:ext cx="2212809" cy="791149"/>
              </a:xfrm>
              <a:prstGeom prst="cube">
                <a:avLst>
                  <a:gd name="adj" fmla="val 5359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Cube 94"/>
              <p:cNvSpPr/>
              <p:nvPr/>
            </p:nvSpPr>
            <p:spPr>
              <a:xfrm>
                <a:off x="6721315" y="5054710"/>
                <a:ext cx="1821544" cy="791149"/>
              </a:xfrm>
              <a:prstGeom prst="cube">
                <a:avLst>
                  <a:gd name="adj" fmla="val 5359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Cube 97"/>
              <p:cNvSpPr/>
              <p:nvPr/>
            </p:nvSpPr>
            <p:spPr>
              <a:xfrm>
                <a:off x="7039343" y="4571211"/>
                <a:ext cx="1350636" cy="791149"/>
              </a:xfrm>
              <a:prstGeom prst="cube">
                <a:avLst>
                  <a:gd name="adj" fmla="val 535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596609" y="4950416"/>
              <a:ext cx="3810837" cy="1221232"/>
              <a:chOff x="3526360" y="4950416"/>
              <a:chExt cx="3285780" cy="1221232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3526360" y="5416392"/>
                <a:ext cx="31396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t-LT" sz="1600" dirty="0" smtClean="0">
                    <a:solidFill>
                      <a:srgbClr val="938953"/>
                    </a:solidFill>
                  </a:rPr>
                  <a:t>Opera</a:t>
                </a:r>
                <a:r>
                  <a:rPr lang="en-US" sz="1600" dirty="0" err="1" smtClean="0">
                    <a:solidFill>
                      <a:srgbClr val="938953"/>
                    </a:solidFill>
                  </a:rPr>
                  <a:t>tional</a:t>
                </a:r>
                <a:r>
                  <a:rPr lang="en-US" sz="1600" dirty="0" smtClean="0">
                    <a:solidFill>
                      <a:srgbClr val="938953"/>
                    </a:solidFill>
                  </a:rPr>
                  <a:t> command of Armed Forces</a:t>
                </a:r>
                <a:endParaRPr lang="lt-LT" sz="1600" dirty="0">
                  <a:solidFill>
                    <a:srgbClr val="938953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770007" y="4950416"/>
                <a:ext cx="30194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t-LT" sz="1600" dirty="0" err="1" smtClean="0">
                    <a:solidFill>
                      <a:srgbClr val="17365D"/>
                    </a:solidFill>
                  </a:rPr>
                  <a:t>Strateg</a:t>
                </a:r>
                <a:r>
                  <a:rPr lang="en-US" sz="1600" dirty="0" err="1" smtClean="0">
                    <a:solidFill>
                      <a:srgbClr val="17365D"/>
                    </a:solidFill>
                  </a:rPr>
                  <a:t>ic</a:t>
                </a:r>
                <a:r>
                  <a:rPr lang="en-US" sz="1600" dirty="0" smtClean="0">
                    <a:solidFill>
                      <a:srgbClr val="17365D"/>
                    </a:solidFill>
                  </a:rPr>
                  <a:t> command of Armed forces</a:t>
                </a:r>
                <a:endParaRPr lang="lt-LT" sz="1600" dirty="0">
                  <a:solidFill>
                    <a:srgbClr val="17365D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677413" y="5833094"/>
                <a:ext cx="31347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96152A"/>
                    </a:solidFill>
                  </a:rPr>
                  <a:t>Capability requirements and plans</a:t>
                </a:r>
                <a:endParaRPr lang="lt-LT" sz="1600" dirty="0">
                  <a:solidFill>
                    <a:srgbClr val="96152A"/>
                  </a:solidFill>
                </a:endParaRP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H="1" flipV="1">
              <a:off x="6128762" y="5999697"/>
              <a:ext cx="351460" cy="2674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6193502" y="5589443"/>
              <a:ext cx="574752" cy="1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6192190" y="5117741"/>
              <a:ext cx="786502" cy="0"/>
            </a:xfrm>
            <a:prstGeom prst="line">
              <a:avLst/>
            </a:prstGeom>
            <a:ln w="19050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015726" y="5585669"/>
              <a:ext cx="674258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>
            <a:off x="2987824" y="3568645"/>
            <a:ext cx="1080579" cy="0"/>
          </a:xfrm>
          <a:prstGeom prst="line">
            <a:avLst/>
          </a:prstGeom>
          <a:ln w="190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5400000">
            <a:off x="2324089" y="1577131"/>
            <a:ext cx="430887" cy="17900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MoND</a:t>
            </a:r>
            <a:r>
              <a:rPr lang="lt-LT" sz="1600" dirty="0" smtClean="0">
                <a:solidFill>
                  <a:srgbClr val="C00000"/>
                </a:solidFill>
              </a:rPr>
              <a:t> </a:t>
            </a:r>
            <a:endParaRPr lang="lt-LT" sz="1600" dirty="0">
              <a:solidFill>
                <a:srgbClr val="C0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15616" y="2677260"/>
            <a:ext cx="1880600" cy="1371534"/>
            <a:chOff x="4371003" y="3578590"/>
            <a:chExt cx="2001197" cy="1712644"/>
          </a:xfrm>
        </p:grpSpPr>
        <p:sp>
          <p:nvSpPr>
            <p:cNvPr id="67" name="Cube 66"/>
            <p:cNvSpPr/>
            <p:nvPr/>
          </p:nvSpPr>
          <p:spPr>
            <a:xfrm>
              <a:off x="4371003" y="4500086"/>
              <a:ext cx="2001197" cy="791148"/>
            </a:xfrm>
            <a:prstGeom prst="cube">
              <a:avLst>
                <a:gd name="adj" fmla="val 535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68" name="Cube 67"/>
            <p:cNvSpPr/>
            <p:nvPr/>
          </p:nvSpPr>
          <p:spPr>
            <a:xfrm>
              <a:off x="4574019" y="4041592"/>
              <a:ext cx="1693709" cy="791148"/>
            </a:xfrm>
            <a:prstGeom prst="cube">
              <a:avLst>
                <a:gd name="adj" fmla="val 5359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4781044" y="3578590"/>
              <a:ext cx="1383554" cy="791148"/>
            </a:xfrm>
            <a:prstGeom prst="cube">
              <a:avLst>
                <a:gd name="adj" fmla="val 5359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077549" y="2607876"/>
            <a:ext cx="3624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err="1" smtClean="0">
                <a:solidFill>
                  <a:srgbClr val="DCAF27"/>
                </a:solidFill>
              </a:rPr>
              <a:t>Politi</a:t>
            </a:r>
            <a:r>
              <a:rPr lang="en-US" sz="1600" dirty="0" err="1" smtClean="0">
                <a:solidFill>
                  <a:srgbClr val="DCAF27"/>
                </a:solidFill>
              </a:rPr>
              <a:t>cal</a:t>
            </a:r>
            <a:r>
              <a:rPr lang="en-US" sz="1600" dirty="0" smtClean="0">
                <a:solidFill>
                  <a:srgbClr val="DCAF27"/>
                </a:solidFill>
              </a:rPr>
              <a:t> guidance</a:t>
            </a:r>
            <a:endParaRPr lang="lt-LT" sz="1600" dirty="0">
              <a:solidFill>
                <a:srgbClr val="DCAF27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70507" y="3010426"/>
            <a:ext cx="3184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6152A"/>
                </a:solidFill>
              </a:rPr>
              <a:t>Capability requirements and plans</a:t>
            </a:r>
            <a:endParaRPr lang="lt-LT" sz="1600" dirty="0">
              <a:solidFill>
                <a:srgbClr val="96152A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75856" y="3399368"/>
            <a:ext cx="3112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err="1" smtClean="0">
                <a:solidFill>
                  <a:srgbClr val="0084B6"/>
                </a:solidFill>
              </a:rPr>
              <a:t>Res</a:t>
            </a:r>
            <a:r>
              <a:rPr lang="en-US" sz="1600" dirty="0" err="1" smtClean="0">
                <a:solidFill>
                  <a:srgbClr val="0084B6"/>
                </a:solidFill>
              </a:rPr>
              <a:t>ources</a:t>
            </a:r>
            <a:endParaRPr lang="lt-LT" sz="1600" dirty="0">
              <a:solidFill>
                <a:srgbClr val="0084B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63430" y="2638306"/>
            <a:ext cx="1780978" cy="1094542"/>
            <a:chOff x="6322199" y="2183946"/>
            <a:chExt cx="2001197" cy="1249642"/>
          </a:xfrm>
        </p:grpSpPr>
        <p:sp>
          <p:nvSpPr>
            <p:cNvPr id="89" name="Cube 88"/>
            <p:cNvSpPr/>
            <p:nvPr/>
          </p:nvSpPr>
          <p:spPr>
            <a:xfrm>
              <a:off x="6322199" y="2642440"/>
              <a:ext cx="2001197" cy="791148"/>
            </a:xfrm>
            <a:prstGeom prst="cube">
              <a:avLst>
                <a:gd name="adj" fmla="val 535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91" name="Cube 90"/>
            <p:cNvSpPr/>
            <p:nvPr/>
          </p:nvSpPr>
          <p:spPr>
            <a:xfrm>
              <a:off x="6737954" y="2183946"/>
              <a:ext cx="1430738" cy="791148"/>
            </a:xfrm>
            <a:prstGeom prst="cube">
              <a:avLst>
                <a:gd name="adj" fmla="val 5359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 rot="5400000">
            <a:off x="7039041" y="1596657"/>
            <a:ext cx="430887" cy="17900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MoND</a:t>
            </a:r>
            <a:r>
              <a:rPr lang="lt-LT" sz="1600" dirty="0" smtClean="0">
                <a:solidFill>
                  <a:srgbClr val="C00000"/>
                </a:solidFill>
              </a:rPr>
              <a:t> </a:t>
            </a:r>
            <a:endParaRPr lang="lt-LT" sz="1600" dirty="0">
              <a:solidFill>
                <a:srgbClr val="C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771800" y="2777153"/>
            <a:ext cx="937754" cy="0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6074447" y="2777153"/>
            <a:ext cx="1017833" cy="0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878987" y="3173508"/>
            <a:ext cx="468877" cy="0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5508104" y="3568645"/>
            <a:ext cx="959545" cy="0"/>
          </a:xfrm>
          <a:prstGeom prst="line">
            <a:avLst/>
          </a:prstGeom>
          <a:ln w="190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84705" y="1896550"/>
            <a:ext cx="166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4B6"/>
                </a:solidFill>
              </a:rPr>
              <a:t>Before reform</a:t>
            </a:r>
            <a:endParaRPr lang="lt-LT" dirty="0">
              <a:solidFill>
                <a:srgbClr val="0084B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7281" y="1887817"/>
            <a:ext cx="166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4B6"/>
                </a:solidFill>
              </a:rPr>
              <a:t>After reform</a:t>
            </a:r>
            <a:endParaRPr lang="lt-LT" dirty="0">
              <a:solidFill>
                <a:srgbClr val="0084B6"/>
              </a:solidFill>
            </a:endParaRPr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2627630" y="341784"/>
            <a:ext cx="63757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2018 </a:t>
            </a:r>
            <a:r>
              <a:rPr lang="en-US" sz="3200" dirty="0" smtClean="0"/>
              <a:t>LTU </a:t>
            </a:r>
            <a:r>
              <a:rPr lang="en-US" sz="3200" dirty="0" err="1" smtClean="0"/>
              <a:t>Defen</a:t>
            </a:r>
            <a:r>
              <a:rPr lang="lt-LT" sz="3200" dirty="0" smtClean="0"/>
              <a:t>s</a:t>
            </a:r>
            <a:r>
              <a:rPr lang="en-US" sz="3200" dirty="0" smtClean="0"/>
              <a:t>e system reform</a:t>
            </a:r>
            <a:r>
              <a:rPr lang="lt-LT" sz="3200" dirty="0" smtClean="0"/>
              <a:t>:</a:t>
            </a:r>
            <a:br>
              <a:rPr lang="lt-LT" sz="3200" dirty="0" smtClean="0"/>
            </a:br>
            <a:r>
              <a:rPr lang="lt-LT" sz="3200" dirty="0" err="1" smtClean="0"/>
              <a:t>defense</a:t>
            </a:r>
            <a:r>
              <a:rPr lang="lt-LT" sz="3200" dirty="0" smtClean="0"/>
              <a:t> </a:t>
            </a:r>
            <a:r>
              <a:rPr lang="lt-LT" sz="3200" dirty="0" err="1" smtClean="0"/>
              <a:t>planning</a:t>
            </a:r>
            <a:r>
              <a:rPr lang="lt-LT" sz="3200" dirty="0" smtClean="0"/>
              <a:t> </a:t>
            </a:r>
            <a:r>
              <a:rPr lang="lt-LT" sz="3200" dirty="0" err="1" smtClean="0"/>
              <a:t>and</a:t>
            </a:r>
            <a:r>
              <a:rPr lang="lt-LT" sz="3200" dirty="0" smtClean="0"/>
              <a:t> C2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35584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 rot="5400000">
            <a:off x="1791234" y="3079584"/>
            <a:ext cx="430887" cy="17900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AF</a:t>
            </a:r>
            <a:endParaRPr lang="lt-LT" sz="1600" dirty="0">
              <a:solidFill>
                <a:srgbClr val="C00000"/>
              </a:solidFill>
            </a:endParaRPr>
          </a:p>
        </p:txBody>
      </p:sp>
      <p:sp>
        <p:nvSpPr>
          <p:cNvPr id="85" name="Cube 84"/>
          <p:cNvSpPr/>
          <p:nvPr/>
        </p:nvSpPr>
        <p:spPr>
          <a:xfrm>
            <a:off x="1238023" y="4175895"/>
            <a:ext cx="1537308" cy="584775"/>
          </a:xfrm>
          <a:prstGeom prst="cube">
            <a:avLst>
              <a:gd name="adj" fmla="val 535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630" y="341784"/>
            <a:ext cx="6375713" cy="1143000"/>
          </a:xfrm>
        </p:spPr>
        <p:txBody>
          <a:bodyPr>
            <a:normAutofit/>
          </a:bodyPr>
          <a:lstStyle/>
          <a:p>
            <a:r>
              <a:rPr lang="lt-LT" sz="3200" dirty="0" smtClean="0"/>
              <a:t>2018 </a:t>
            </a:r>
            <a:r>
              <a:rPr lang="en-US" sz="3200" dirty="0" smtClean="0"/>
              <a:t>LTU </a:t>
            </a:r>
            <a:r>
              <a:rPr lang="en-US" sz="3200" dirty="0" err="1" smtClean="0"/>
              <a:t>Defen</a:t>
            </a:r>
            <a:r>
              <a:rPr lang="lt-LT" sz="3200" dirty="0" smtClean="0"/>
              <a:t>s</a:t>
            </a:r>
            <a:r>
              <a:rPr lang="en-US" sz="3200" dirty="0" smtClean="0"/>
              <a:t>e system reform</a:t>
            </a:r>
            <a:r>
              <a:rPr lang="lt-LT" sz="3200" dirty="0" smtClean="0"/>
              <a:t>:</a:t>
            </a:r>
            <a:br>
              <a:rPr lang="lt-LT" sz="3200" dirty="0" smtClean="0"/>
            </a:br>
            <a:r>
              <a:rPr lang="lt-LT" sz="3200" dirty="0" err="1" smtClean="0"/>
              <a:t>Acquisitions</a:t>
            </a:r>
            <a:endParaRPr lang="lt-LT" sz="32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6163" y="6525344"/>
            <a:ext cx="442912" cy="241300"/>
          </a:xfrm>
          <a:prstGeom prst="rect">
            <a:avLst/>
          </a:prstGeom>
        </p:spPr>
        <p:txBody>
          <a:bodyPr/>
          <a:lstStyle/>
          <a:p>
            <a:fld id="{DD85267B-DFE9-4A96-BD43-D8B01FC04E4D}" type="slidenum">
              <a:rPr lang="lt-LT" altLang="lt-LT" smtClean="0">
                <a:solidFill>
                  <a:prstClr val="black">
                    <a:tint val="75000"/>
                  </a:prstClr>
                </a:solidFill>
                <a:cs typeface="Calibri" panose="020F0502020204030204" pitchFamily="34" charset="0"/>
              </a:rPr>
              <a:pPr/>
              <a:t>13</a:t>
            </a:fld>
            <a:endParaRPr lang="lt-LT" altLang="lt-LT" dirty="0">
              <a:solidFill>
                <a:prstClr val="black">
                  <a:tint val="7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5400000">
            <a:off x="1980584" y="1165375"/>
            <a:ext cx="430887" cy="17900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MoND</a:t>
            </a:r>
            <a:r>
              <a:rPr lang="lt-LT" sz="1600" dirty="0" smtClean="0">
                <a:solidFill>
                  <a:srgbClr val="C00000"/>
                </a:solidFill>
              </a:rPr>
              <a:t> </a:t>
            </a:r>
            <a:endParaRPr lang="lt-LT" sz="16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91789" y="2164465"/>
            <a:ext cx="3624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DCAF27"/>
                </a:solidFill>
              </a:rPr>
              <a:t>Acquisitions policy</a:t>
            </a:r>
            <a:r>
              <a:rPr lang="lt-LT" sz="1600" dirty="0" smtClean="0">
                <a:solidFill>
                  <a:srgbClr val="DCAF27"/>
                </a:solidFill>
              </a:rPr>
              <a:t> </a:t>
            </a:r>
            <a:endParaRPr lang="lt-LT" sz="1600" dirty="0">
              <a:solidFill>
                <a:srgbClr val="DCAF27"/>
              </a:solidFill>
            </a:endParaRPr>
          </a:p>
        </p:txBody>
      </p:sp>
      <p:sp>
        <p:nvSpPr>
          <p:cNvPr id="91" name="Cube 90"/>
          <p:cNvSpPr/>
          <p:nvPr/>
        </p:nvSpPr>
        <p:spPr>
          <a:xfrm>
            <a:off x="6683082" y="2207023"/>
            <a:ext cx="1273294" cy="692954"/>
          </a:xfrm>
          <a:prstGeom prst="cube">
            <a:avLst>
              <a:gd name="adj" fmla="val 535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 rot="5400000">
            <a:off x="6911695" y="1172067"/>
            <a:ext cx="430887" cy="17900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MoND</a:t>
            </a:r>
            <a:r>
              <a:rPr lang="lt-LT" sz="1600" dirty="0" smtClean="0">
                <a:solidFill>
                  <a:srgbClr val="C00000"/>
                </a:solidFill>
              </a:rPr>
              <a:t> </a:t>
            </a:r>
            <a:endParaRPr lang="lt-LT" sz="1600" dirty="0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5400000">
            <a:off x="7380892" y="1930465"/>
            <a:ext cx="430887" cy="24482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M</a:t>
            </a:r>
            <a:r>
              <a:rPr lang="lt-LT" sz="1600" dirty="0" err="1" smtClean="0">
                <a:solidFill>
                  <a:srgbClr val="C00000"/>
                </a:solidFill>
              </a:rPr>
              <a:t>ateriel</a:t>
            </a:r>
            <a:r>
              <a:rPr lang="lt-LT" sz="1600" dirty="0" smtClean="0">
                <a:solidFill>
                  <a:srgbClr val="C00000"/>
                </a:solidFill>
              </a:rPr>
              <a:t> </a:t>
            </a:r>
            <a:r>
              <a:rPr lang="lt-LT" sz="1600" dirty="0" err="1" smtClean="0">
                <a:solidFill>
                  <a:srgbClr val="C00000"/>
                </a:solidFill>
              </a:rPr>
              <a:t>Resource</a:t>
            </a:r>
            <a:r>
              <a:rPr lang="lt-LT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A</a:t>
            </a:r>
            <a:r>
              <a:rPr lang="lt-LT" sz="1600" dirty="0" err="1" smtClean="0">
                <a:solidFill>
                  <a:srgbClr val="C00000"/>
                </a:solidFill>
              </a:rPr>
              <a:t>gancy</a:t>
            </a:r>
            <a:endParaRPr lang="lt-LT" sz="1600" dirty="0">
              <a:solidFill>
                <a:srgbClr val="C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706110" y="2345871"/>
            <a:ext cx="937754" cy="0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930431" y="2345871"/>
            <a:ext cx="1017833" cy="0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9171" y="1518485"/>
            <a:ext cx="166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4B6"/>
                </a:solidFill>
              </a:rPr>
              <a:t>Before reform</a:t>
            </a:r>
            <a:endParaRPr lang="lt-LT" dirty="0">
              <a:solidFill>
                <a:srgbClr val="0084B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0771" y="1518485"/>
            <a:ext cx="166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4B6"/>
                </a:solidFill>
              </a:rPr>
              <a:t>After reform</a:t>
            </a:r>
            <a:endParaRPr lang="lt-LT" dirty="0">
              <a:solidFill>
                <a:srgbClr val="0084B6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35805" y="2594301"/>
            <a:ext cx="3624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err="1" smtClean="0">
                <a:solidFill>
                  <a:srgbClr val="96152A"/>
                </a:solidFill>
              </a:rPr>
              <a:t>Proje</a:t>
            </a:r>
            <a:r>
              <a:rPr lang="en-US" sz="1600" dirty="0" err="1" smtClean="0">
                <a:solidFill>
                  <a:srgbClr val="96152A"/>
                </a:solidFill>
              </a:rPr>
              <a:t>ct</a:t>
            </a:r>
            <a:r>
              <a:rPr lang="en-US" sz="1600" dirty="0" smtClean="0">
                <a:solidFill>
                  <a:srgbClr val="96152A"/>
                </a:solidFill>
              </a:rPr>
              <a:t> management</a:t>
            </a:r>
            <a:endParaRPr lang="lt-LT" sz="1600" dirty="0">
              <a:solidFill>
                <a:srgbClr val="96152A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13744" y="2984226"/>
            <a:ext cx="267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4B6"/>
                </a:solidFill>
              </a:rPr>
              <a:t>Implementation of Centralized acquisitions</a:t>
            </a:r>
            <a:endParaRPr lang="lt-LT" sz="1600" dirty="0">
              <a:solidFill>
                <a:srgbClr val="0084B6"/>
              </a:solidFill>
            </a:endParaRPr>
          </a:p>
        </p:txBody>
      </p:sp>
      <p:sp>
        <p:nvSpPr>
          <p:cNvPr id="70" name="Cube 69"/>
          <p:cNvSpPr/>
          <p:nvPr/>
        </p:nvSpPr>
        <p:spPr>
          <a:xfrm>
            <a:off x="1043031" y="3002732"/>
            <a:ext cx="1880600" cy="633574"/>
          </a:xfrm>
          <a:prstGeom prst="cube">
            <a:avLst>
              <a:gd name="adj" fmla="val 5359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71" name="Cube 70"/>
          <p:cNvSpPr/>
          <p:nvPr/>
        </p:nvSpPr>
        <p:spPr>
          <a:xfrm>
            <a:off x="1296576" y="2616068"/>
            <a:ext cx="1591642" cy="633574"/>
          </a:xfrm>
          <a:prstGeom prst="cube">
            <a:avLst>
              <a:gd name="adj" fmla="val 5359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72" name="Cube 71"/>
          <p:cNvSpPr/>
          <p:nvPr/>
        </p:nvSpPr>
        <p:spPr>
          <a:xfrm>
            <a:off x="1491125" y="2245283"/>
            <a:ext cx="1300178" cy="633574"/>
          </a:xfrm>
          <a:prstGeom prst="cube">
            <a:avLst>
              <a:gd name="adj" fmla="val 535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877952" y="2780928"/>
            <a:ext cx="937754" cy="0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898234" y="2763578"/>
            <a:ext cx="473966" cy="0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546933" y="3314128"/>
            <a:ext cx="1697475" cy="1195263"/>
            <a:chOff x="6258901" y="3702775"/>
            <a:chExt cx="1697475" cy="1195263"/>
          </a:xfrm>
        </p:grpSpPr>
        <p:sp>
          <p:nvSpPr>
            <p:cNvPr id="95" name="Cube 94"/>
            <p:cNvSpPr/>
            <p:nvPr/>
          </p:nvSpPr>
          <p:spPr>
            <a:xfrm>
              <a:off x="6258901" y="4231046"/>
              <a:ext cx="1697475" cy="666992"/>
            </a:xfrm>
            <a:prstGeom prst="cube">
              <a:avLst>
                <a:gd name="adj" fmla="val 5359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76" name="Cube 75"/>
            <p:cNvSpPr/>
            <p:nvPr/>
          </p:nvSpPr>
          <p:spPr>
            <a:xfrm>
              <a:off x="6258902" y="3933056"/>
              <a:ext cx="1697474" cy="645640"/>
            </a:xfrm>
            <a:prstGeom prst="cube">
              <a:avLst>
                <a:gd name="adj" fmla="val 5206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75" name="Cube 74"/>
            <p:cNvSpPr/>
            <p:nvPr/>
          </p:nvSpPr>
          <p:spPr>
            <a:xfrm>
              <a:off x="6258902" y="3702775"/>
              <a:ext cx="1697474" cy="633574"/>
            </a:xfrm>
            <a:prstGeom prst="cube">
              <a:avLst>
                <a:gd name="adj" fmla="val 5359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283747" y="4035287"/>
            <a:ext cx="261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38953"/>
                </a:solidFill>
              </a:rPr>
              <a:t>Implementation of Centralized acquisitions of AF</a:t>
            </a:r>
            <a:endParaRPr lang="lt-LT" sz="1600" dirty="0">
              <a:solidFill>
                <a:srgbClr val="938953"/>
              </a:solidFill>
            </a:endParaRPr>
          </a:p>
        </p:txBody>
      </p:sp>
      <p:cxnSp>
        <p:nvCxnSpPr>
          <p:cNvPr id="82" name="Straight Connector 81"/>
          <p:cNvCxnSpPr>
            <a:stCxn id="70" idx="5"/>
          </p:cNvCxnSpPr>
          <p:nvPr/>
        </p:nvCxnSpPr>
        <p:spPr>
          <a:xfrm>
            <a:off x="2923631" y="3149737"/>
            <a:ext cx="720233" cy="0"/>
          </a:xfrm>
          <a:prstGeom prst="line">
            <a:avLst/>
          </a:prstGeom>
          <a:ln w="190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6012160" y="3154601"/>
            <a:ext cx="195377" cy="0"/>
          </a:xfrm>
          <a:prstGeom prst="line">
            <a:avLst/>
          </a:prstGeom>
          <a:ln w="190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75" idx="2"/>
          </p:cNvCxnSpPr>
          <p:nvPr/>
        </p:nvCxnSpPr>
        <p:spPr>
          <a:xfrm rot="16200000" flipH="1">
            <a:off x="5929975" y="3183737"/>
            <a:ext cx="1037117" cy="196802"/>
          </a:xfrm>
          <a:prstGeom prst="bentConnector2">
            <a:avLst/>
          </a:prstGeom>
          <a:ln w="1905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6200000" flipH="1">
            <a:off x="5951077" y="3398140"/>
            <a:ext cx="880686" cy="393608"/>
          </a:xfrm>
          <a:prstGeom prst="bentConnector2">
            <a:avLst/>
          </a:prstGeom>
          <a:ln w="19050">
            <a:solidFill>
              <a:schemeClr val="accent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376517" y="5341125"/>
            <a:ext cx="267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Implementation of acquisitions for infrastructure and communication part</a:t>
            </a:r>
            <a:endParaRPr lang="lt-LT" sz="1600" dirty="0">
              <a:solidFill>
                <a:srgbClr val="7F7F7F"/>
              </a:solidFill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2627631" y="4327674"/>
            <a:ext cx="720233" cy="0"/>
          </a:xfrm>
          <a:prstGeom prst="line">
            <a:avLst/>
          </a:prstGeom>
          <a:ln w="190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940152" y="4327674"/>
            <a:ext cx="777232" cy="0"/>
          </a:xfrm>
          <a:prstGeom prst="line">
            <a:avLst/>
          </a:prstGeom>
          <a:ln w="190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611560" y="5162583"/>
            <a:ext cx="3204146" cy="793435"/>
            <a:chOff x="473587" y="5016496"/>
            <a:chExt cx="3204146" cy="793435"/>
          </a:xfrm>
        </p:grpSpPr>
        <p:sp>
          <p:nvSpPr>
            <p:cNvPr id="80" name="Cube 79"/>
            <p:cNvSpPr/>
            <p:nvPr/>
          </p:nvSpPr>
          <p:spPr>
            <a:xfrm>
              <a:off x="1887308" y="5464668"/>
              <a:ext cx="962222" cy="317435"/>
            </a:xfrm>
            <a:prstGeom prst="cube">
              <a:avLst>
                <a:gd name="adj" fmla="val 535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883136" y="5492496"/>
              <a:ext cx="962222" cy="317435"/>
            </a:xfrm>
            <a:prstGeom prst="cube">
              <a:avLst>
                <a:gd name="adj" fmla="val 535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 rot="5400000">
              <a:off x="1860216" y="3629867"/>
              <a:ext cx="430887" cy="320414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1600" dirty="0" err="1" smtClean="0">
                  <a:solidFill>
                    <a:srgbClr val="C00000"/>
                  </a:solidFill>
                </a:rPr>
                <a:t>Other</a:t>
              </a:r>
              <a:r>
                <a:rPr lang="lt-LT" sz="1600" dirty="0" smtClean="0">
                  <a:solidFill>
                    <a:srgbClr val="C00000"/>
                  </a:solidFill>
                </a:rPr>
                <a:t> </a:t>
              </a:r>
              <a:r>
                <a:rPr lang="lt-LT" sz="1600" dirty="0" err="1" smtClean="0">
                  <a:solidFill>
                    <a:srgbClr val="C00000"/>
                  </a:solidFill>
                </a:rPr>
                <a:t>units</a:t>
              </a:r>
              <a:r>
                <a:rPr lang="lt-LT" sz="1600" dirty="0" smtClean="0">
                  <a:solidFill>
                    <a:srgbClr val="C00000"/>
                  </a:solidFill>
                </a:rPr>
                <a:t> </a:t>
              </a:r>
              <a:r>
                <a:rPr lang="lt-LT" sz="1600" dirty="0" err="1" smtClean="0">
                  <a:solidFill>
                    <a:srgbClr val="C00000"/>
                  </a:solidFill>
                </a:rPr>
                <a:t>and</a:t>
              </a:r>
              <a:r>
                <a:rPr lang="lt-LT" sz="1600" dirty="0" smtClean="0">
                  <a:solidFill>
                    <a:srgbClr val="C00000"/>
                  </a:solidFill>
                </a:rPr>
                <a:t> </a:t>
              </a:r>
              <a:r>
                <a:rPr lang="lt-LT" sz="1600" dirty="0" err="1" smtClean="0">
                  <a:solidFill>
                    <a:srgbClr val="C00000"/>
                  </a:solidFill>
                </a:rPr>
                <a:t>institutions</a:t>
              </a:r>
              <a:r>
                <a:rPr lang="lt-LT" sz="1600" dirty="0" smtClean="0">
                  <a:solidFill>
                    <a:srgbClr val="C00000"/>
                  </a:solidFill>
                </a:rPr>
                <a:t> </a:t>
              </a:r>
              <a:endParaRPr lang="lt-LT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046941" y="4992779"/>
            <a:ext cx="2773530" cy="864446"/>
            <a:chOff x="678881" y="4893386"/>
            <a:chExt cx="2773530" cy="864446"/>
          </a:xfrm>
        </p:grpSpPr>
        <p:sp>
          <p:nvSpPr>
            <p:cNvPr id="121" name="Cube 120"/>
            <p:cNvSpPr/>
            <p:nvPr/>
          </p:nvSpPr>
          <p:spPr>
            <a:xfrm>
              <a:off x="939748" y="5440397"/>
              <a:ext cx="962222" cy="317435"/>
            </a:xfrm>
            <a:prstGeom prst="cube">
              <a:avLst>
                <a:gd name="adj" fmla="val 535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122" name="Cube 121"/>
            <p:cNvSpPr/>
            <p:nvPr/>
          </p:nvSpPr>
          <p:spPr>
            <a:xfrm>
              <a:off x="1892027" y="5440397"/>
              <a:ext cx="962222" cy="317435"/>
            </a:xfrm>
            <a:prstGeom prst="cube">
              <a:avLst>
                <a:gd name="adj" fmla="val 535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 rot="5400000">
              <a:off x="1850202" y="3722065"/>
              <a:ext cx="430887" cy="27735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1600" dirty="0" err="1">
                  <a:solidFill>
                    <a:srgbClr val="C00000"/>
                  </a:solidFill>
                </a:rPr>
                <a:t>Other</a:t>
              </a:r>
              <a:r>
                <a:rPr lang="lt-LT" sz="1600" dirty="0">
                  <a:solidFill>
                    <a:srgbClr val="C00000"/>
                  </a:solidFill>
                </a:rPr>
                <a:t> </a:t>
              </a:r>
              <a:r>
                <a:rPr lang="lt-LT" sz="1600" dirty="0" err="1">
                  <a:solidFill>
                    <a:srgbClr val="C00000"/>
                  </a:solidFill>
                </a:rPr>
                <a:t>units</a:t>
              </a:r>
              <a:r>
                <a:rPr lang="lt-LT" sz="1600" dirty="0">
                  <a:solidFill>
                    <a:srgbClr val="C00000"/>
                  </a:solidFill>
                </a:rPr>
                <a:t> </a:t>
              </a:r>
              <a:r>
                <a:rPr lang="lt-LT" sz="1600" dirty="0" err="1">
                  <a:solidFill>
                    <a:srgbClr val="C00000"/>
                  </a:solidFill>
                </a:rPr>
                <a:t>and</a:t>
              </a:r>
              <a:r>
                <a:rPr lang="lt-LT" sz="1600" dirty="0">
                  <a:solidFill>
                    <a:srgbClr val="C00000"/>
                  </a:solidFill>
                </a:rPr>
                <a:t> </a:t>
              </a:r>
              <a:r>
                <a:rPr lang="lt-LT" sz="1600" dirty="0" err="1">
                  <a:solidFill>
                    <a:srgbClr val="C00000"/>
                  </a:solidFill>
                </a:rPr>
                <a:t>institutions</a:t>
              </a:r>
              <a:r>
                <a:rPr lang="lt-LT" sz="1600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 rot="5400000">
            <a:off x="1588504" y="4032817"/>
            <a:ext cx="615553" cy="17900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lt-LT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Department of material resources</a:t>
            </a:r>
            <a:endParaRPr lang="lt-LT" sz="1400" dirty="0">
              <a:solidFill>
                <a:srgbClr val="C00000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2923631" y="5755367"/>
            <a:ext cx="423198" cy="0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6035314" y="5755367"/>
            <a:ext cx="396950" cy="1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000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Unclassified</a:t>
            </a:r>
            <a:r>
              <a:rPr lang="lt-LT" dirty="0" smtClean="0"/>
              <a:t>, </a:t>
            </a:r>
            <a:r>
              <a:rPr lang="lt-LT" dirty="0" err="1" smtClean="0">
                <a:solidFill>
                  <a:srgbClr val="FF0000"/>
                </a:solidFill>
              </a:rPr>
              <a:t>overall</a:t>
            </a:r>
            <a:r>
              <a:rPr lang="lt-LT" dirty="0" smtClean="0">
                <a:solidFill>
                  <a:srgbClr val="FF0000"/>
                </a:solidFill>
              </a:rPr>
              <a:t> </a:t>
            </a:r>
            <a:r>
              <a:rPr lang="lt-LT" dirty="0" err="1" smtClean="0">
                <a:solidFill>
                  <a:srgbClr val="FF0000"/>
                </a:solidFill>
              </a:rPr>
              <a:t>classification</a:t>
            </a:r>
            <a:r>
              <a:rPr lang="lt-LT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0552" y="3933056"/>
            <a:ext cx="8496944" cy="1048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lt-LT" sz="2800" b="1" i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Capability</a:t>
            </a:r>
            <a:r>
              <a:rPr lang="lt-LT" sz="28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d</a:t>
            </a:r>
            <a:r>
              <a:rPr lang="lt-LT" sz="2800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evelopment</a:t>
            </a:r>
            <a:r>
              <a:rPr lang="lt-LT" sz="2800" b="1" i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lt-LT" sz="2800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priorities</a:t>
            </a:r>
            <a:endParaRPr lang="lt-LT" sz="2800" b="1" i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1393" y="322472"/>
            <a:ext cx="576064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lt-LT" sz="3600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Content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</a:t>
            </a:r>
            <a:endParaRPr lang="lt-LT" sz="3600" b="1" i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036" y="119675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National defense developments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Capability development priorities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Maritime capability development</a:t>
            </a:r>
            <a:endParaRPr lang="lt-LT" sz="2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lt-LT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Questions</a:t>
            </a:r>
            <a:endParaRPr lang="en-US" sz="2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:\PANG\FOTO1\235690-340791-1287x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32174"/>
            <a:ext cx="5780725" cy="38538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950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Unclassified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9790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55776" y="153480"/>
            <a:ext cx="6347048" cy="839460"/>
          </a:xfrm>
        </p:spPr>
        <p:txBody>
          <a:bodyPr>
            <a:normAutofit/>
          </a:bodyPr>
          <a:lstStyle/>
          <a:p>
            <a:r>
              <a:rPr lang="en-US" dirty="0" smtClean="0"/>
              <a:t>Recent defense developments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Revision of strategic </a:t>
            </a:r>
            <a:r>
              <a:rPr lang="en-US" sz="2400" dirty="0" smtClean="0"/>
              <a:t>and doctrinal documents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Alignment </a:t>
            </a:r>
            <a:r>
              <a:rPr lang="en-US" sz="2400" dirty="0"/>
              <a:t>of peacetime and wartime structures</a:t>
            </a:r>
          </a:p>
          <a:p>
            <a:pPr lvl="1"/>
            <a:r>
              <a:rPr lang="en-US" sz="2000" dirty="0" smtClean="0"/>
              <a:t>Enhanced land force structure</a:t>
            </a:r>
          </a:p>
          <a:p>
            <a:pPr lvl="1"/>
            <a:r>
              <a:rPr lang="en-US" sz="2000" dirty="0" smtClean="0"/>
              <a:t>National High Readiness Forces (HRF)</a:t>
            </a:r>
            <a:endParaRPr lang="en-US" sz="2000" dirty="0"/>
          </a:p>
          <a:p>
            <a:pPr lvl="1"/>
            <a:r>
              <a:rPr lang="en-US" sz="2000" dirty="0" smtClean="0"/>
              <a:t>Conscription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Increased defense budget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Force modernization</a:t>
            </a:r>
            <a:endParaRPr lang="en-US" sz="2400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32E5DD35-5172-4638-B225-8A5371A9595C}" type="slidenum">
              <a:rPr lang="lt-LT" smtClean="0"/>
              <a:t>4</a:t>
            </a:fld>
            <a:endParaRPr lang="lt-LT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Unclassified </a:t>
            </a:r>
            <a:endParaRPr lang="lt-LT" dirty="0"/>
          </a:p>
        </p:txBody>
      </p:sp>
      <p:grpSp>
        <p:nvGrpSpPr>
          <p:cNvPr id="8" name="Group 7"/>
          <p:cNvGrpSpPr/>
          <p:nvPr/>
        </p:nvGrpSpPr>
        <p:grpSpPr>
          <a:xfrm>
            <a:off x="35496" y="4509120"/>
            <a:ext cx="9036496" cy="2088232"/>
            <a:chOff x="124982" y="4509120"/>
            <a:chExt cx="8771868" cy="1859726"/>
          </a:xfrm>
        </p:grpSpPr>
        <p:grpSp>
          <p:nvGrpSpPr>
            <p:cNvPr id="4" name="Group 3"/>
            <p:cNvGrpSpPr/>
            <p:nvPr/>
          </p:nvGrpSpPr>
          <p:grpSpPr>
            <a:xfrm>
              <a:off x="2738356" y="4509120"/>
              <a:ext cx="6158494" cy="1859726"/>
              <a:chOff x="2890644" y="4884368"/>
              <a:chExt cx="6158494" cy="1859726"/>
            </a:xfrm>
          </p:grpSpPr>
          <p:pic>
            <p:nvPicPr>
              <p:cNvPr id="5" name="Paveikslėlis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1" t="30676" r="26727" b="30676"/>
              <a:stretch/>
            </p:blipFill>
            <p:spPr>
              <a:xfrm>
                <a:off x="5796136" y="4884368"/>
                <a:ext cx="3253002" cy="185972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6" name="Picture 2" descr="Z:\Pletros planavimo valdyba J55\Karinio bendradarbiavimo skyrius\Nuotrauku archyvas\MILES\Miles systema+LTU kariai 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0644" y="4984520"/>
                <a:ext cx="2952328" cy="1659422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484" b="15248"/>
            <a:stretch/>
          </p:blipFill>
          <p:spPr bwMode="auto">
            <a:xfrm>
              <a:off x="124982" y="4664655"/>
              <a:ext cx="2540885" cy="16040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 b="18608"/>
          <a:stretch/>
        </p:blipFill>
        <p:spPr bwMode="auto">
          <a:xfrm>
            <a:off x="3956430" y="4509120"/>
            <a:ext cx="536809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6520265"/>
            <a:ext cx="2133600" cy="365125"/>
          </a:xfrm>
        </p:spPr>
        <p:txBody>
          <a:bodyPr/>
          <a:lstStyle/>
          <a:p>
            <a:fld id="{94375474-8B73-49B1-A1B2-52CE3E63A069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lt-L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80312" y="6063099"/>
            <a:ext cx="670376" cy="24622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National </a:t>
            </a:r>
            <a:endParaRPr lang="lt-LT" sz="10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55776" y="153480"/>
            <a:ext cx="6347048" cy="839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Defense budget</a:t>
            </a:r>
            <a:endParaRPr lang="lt-LT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Unclassified</a:t>
            </a:r>
            <a:endParaRPr lang="lt-LT" dirty="0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431683"/>
              </p:ext>
            </p:extLst>
          </p:nvPr>
        </p:nvGraphicFramePr>
        <p:xfrm>
          <a:off x="251520" y="1021292"/>
          <a:ext cx="5832648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6376518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/>
              <a:t>* </a:t>
            </a:r>
            <a:r>
              <a:rPr lang="lt-LT" sz="1400" dirty="0" err="1" smtClean="0"/>
              <a:t>as</a:t>
            </a:r>
            <a:r>
              <a:rPr lang="lt-LT" sz="1400" dirty="0" smtClean="0"/>
              <a:t> </a:t>
            </a:r>
            <a:r>
              <a:rPr lang="lt-LT" sz="1400" dirty="0" err="1" smtClean="0"/>
              <a:t>of</a:t>
            </a:r>
            <a:r>
              <a:rPr lang="lt-LT" sz="1400" dirty="0" smtClean="0"/>
              <a:t> </a:t>
            </a:r>
            <a:r>
              <a:rPr lang="lt-LT" sz="1400" dirty="0" err="1" smtClean="0"/>
              <a:t>end</a:t>
            </a:r>
            <a:r>
              <a:rPr lang="lt-LT" sz="1400" dirty="0" smtClean="0"/>
              <a:t> 2018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20422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771800" y="188640"/>
            <a:ext cx="6480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lt-LT" sz="3200" b="1" i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Capability development priorities</a:t>
            </a:r>
            <a:endParaRPr lang="en-US" altLang="lt-LT" sz="3200" i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088271877"/>
              </p:ext>
            </p:extLst>
          </p:nvPr>
        </p:nvGraphicFramePr>
        <p:xfrm>
          <a:off x="937360" y="1243758"/>
          <a:ext cx="7269280" cy="315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" name="Picture 7" descr="C:\Users\Mantas\Desktop\panzerhaubitze-2000-panzer-artillerie-lehr-battalion-345-germany-200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52" y="1997147"/>
            <a:ext cx="1356126" cy="74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7018" y1="78049" x2="7018" y2="78049"/>
                        <a14:backgroundMark x1="1170" y1="33703" x2="27290" y2="1330"/>
                        <a14:backgroundMark x1="71735" y1="1330" x2="79727" y2="3281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12" y="3640791"/>
            <a:ext cx="893607" cy="78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9" y="2444414"/>
            <a:ext cx="1701785" cy="1701785"/>
          </a:xfrm>
          <a:prstGeom prst="rect">
            <a:avLst/>
          </a:prstGeom>
        </p:spPr>
      </p:pic>
      <p:pic>
        <p:nvPicPr>
          <p:cNvPr id="13" name="Picture 8" descr="Image result for stryker ifv 3d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25990" b="15531"/>
          <a:stretch>
            <a:fillRect/>
          </a:stretch>
        </p:blipFill>
        <p:spPr bwMode="auto">
          <a:xfrm>
            <a:off x="1172384" y="1303817"/>
            <a:ext cx="1185621" cy="69333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895405" y="4553554"/>
            <a:ext cx="7371309" cy="769646"/>
            <a:chOff x="895405" y="4553554"/>
            <a:chExt cx="7371309" cy="769646"/>
          </a:xfrm>
        </p:grpSpPr>
        <p:grpSp>
          <p:nvGrpSpPr>
            <p:cNvPr id="17" name="Group 16"/>
            <p:cNvGrpSpPr/>
            <p:nvPr/>
          </p:nvGrpSpPr>
          <p:grpSpPr>
            <a:xfrm>
              <a:off x="895405" y="4553554"/>
              <a:ext cx="7371309" cy="769646"/>
              <a:chOff x="0" y="770860"/>
              <a:chExt cx="7269280" cy="732469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0" y="770861"/>
                <a:ext cx="7269280" cy="73246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4"/>
              <p:cNvSpPr/>
              <p:nvPr/>
            </p:nvSpPr>
            <p:spPr>
              <a:xfrm>
                <a:off x="1442356" y="770860"/>
                <a:ext cx="5742177" cy="732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8590" tIns="148590" rIns="148590" bIns="148590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900" b="1" kern="1200" noProof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Cyber security</a:t>
                </a:r>
                <a:endParaRPr lang="en-US" sz="3900" b="1" kern="120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1018545" y="4622759"/>
              <a:ext cx="1446507" cy="6043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996" y="4648113"/>
              <a:ext cx="786651" cy="585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Straight Connector 3"/>
          <p:cNvCxnSpPr/>
          <p:nvPr/>
        </p:nvCxnSpPr>
        <p:spPr>
          <a:xfrm>
            <a:off x="591671" y="4455483"/>
            <a:ext cx="8081682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08080" y="5394918"/>
            <a:ext cx="7371309" cy="769646"/>
            <a:chOff x="895405" y="4553554"/>
            <a:chExt cx="7371309" cy="769646"/>
          </a:xfrm>
        </p:grpSpPr>
        <p:grpSp>
          <p:nvGrpSpPr>
            <p:cNvPr id="26" name="Group 25"/>
            <p:cNvGrpSpPr/>
            <p:nvPr/>
          </p:nvGrpSpPr>
          <p:grpSpPr>
            <a:xfrm>
              <a:off x="895405" y="4553554"/>
              <a:ext cx="7371309" cy="769646"/>
              <a:chOff x="0" y="770860"/>
              <a:chExt cx="7269280" cy="732469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0" y="770861"/>
                <a:ext cx="7269280" cy="732468"/>
              </a:xfrm>
              <a:prstGeom prst="roundRect">
                <a:avLst>
                  <a:gd name="adj" fmla="val 10000"/>
                </a:avLst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ounded Rectangle 4"/>
              <p:cNvSpPr/>
              <p:nvPr/>
            </p:nvSpPr>
            <p:spPr>
              <a:xfrm>
                <a:off x="1442356" y="770860"/>
                <a:ext cx="5742177" cy="732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8590" tIns="148590" rIns="148590" bIns="148590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900" b="1" kern="1200" noProof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Strategic intelligence</a:t>
                </a:r>
                <a:endParaRPr lang="en-US" sz="3900" b="1" kern="120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1018545" y="4622759"/>
              <a:ext cx="1446507" cy="6043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12" y="5464123"/>
            <a:ext cx="1008572" cy="60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971029" y="2645701"/>
            <a:ext cx="3083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Armed forces capabilities</a:t>
            </a:r>
            <a:endParaRPr lang="lt-LT" sz="2000" b="1" dirty="0"/>
          </a:p>
        </p:txBody>
      </p:sp>
      <p:sp>
        <p:nvSpPr>
          <p:cNvPr id="28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32E5DD35-5172-4638-B225-8A5371A9595C}" type="slidenum">
              <a:rPr lang="lt-LT" smtClean="0"/>
              <a:t>6</a:t>
            </a:fld>
            <a:endParaRPr lang="lt-LT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Unclassified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421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53480"/>
            <a:ext cx="6347048" cy="839460"/>
          </a:xfrm>
        </p:spPr>
        <p:txBody>
          <a:bodyPr>
            <a:normAutofit/>
          </a:bodyPr>
          <a:lstStyle/>
          <a:p>
            <a:r>
              <a:rPr lang="lt-LT" dirty="0" err="1" smtClean="0"/>
              <a:t>Land</a:t>
            </a:r>
            <a:r>
              <a:rPr lang="en-US" dirty="0" smtClean="0"/>
              <a:t> capability development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3528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Enhance </a:t>
            </a:r>
            <a:r>
              <a:rPr lang="en-US" sz="2400" b="1" dirty="0" smtClean="0"/>
              <a:t>Maneuver capabilities</a:t>
            </a:r>
            <a:endParaRPr lang="en-US" sz="2400" dirty="0" smtClean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000" dirty="0" smtClean="0"/>
              <a:t>IFV Boxer (</a:t>
            </a:r>
            <a:r>
              <a:rPr lang="lt-LT" sz="2000" dirty="0" err="1" smtClean="0"/>
              <a:t>ongoing</a:t>
            </a:r>
            <a:r>
              <a:rPr lang="en-US" sz="2000" dirty="0" smtClean="0"/>
              <a:t>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000" dirty="0" smtClean="0"/>
              <a:t>IFV (2024-)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000" dirty="0" smtClean="0"/>
              <a:t>JLTV (</a:t>
            </a:r>
            <a:r>
              <a:rPr lang="lt-LT" sz="2000" dirty="0" err="1" smtClean="0"/>
              <a:t>ongoing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Enhance </a:t>
            </a:r>
            <a:r>
              <a:rPr lang="en-US" sz="2400" b="1" dirty="0" smtClean="0"/>
              <a:t>Fire support capabilities</a:t>
            </a:r>
            <a:endParaRPr lang="en-US" sz="2400" dirty="0" smtClean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000" dirty="0" smtClean="0"/>
              <a:t>Self propelled howitzer PzH2000 (</a:t>
            </a:r>
            <a:r>
              <a:rPr lang="lt-LT" sz="2000" dirty="0" err="1" smtClean="0"/>
              <a:t>ongoing</a:t>
            </a:r>
            <a:r>
              <a:rPr lang="en-US" sz="2000" dirty="0" smtClean="0"/>
              <a:t>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000" dirty="0" smtClean="0"/>
              <a:t>Anti tank capabilities (constant)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000" dirty="0" smtClean="0"/>
              <a:t>120 mm mortars (2022-)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Enhance </a:t>
            </a:r>
            <a:r>
              <a:rPr lang="en-US" sz="2400" b="1" dirty="0" smtClean="0"/>
              <a:t>ISTAR capabilities</a:t>
            </a:r>
            <a:r>
              <a:rPr lang="en-US" sz="2400" dirty="0" smtClean="0"/>
              <a:t>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/>
              <a:t>Observation, </a:t>
            </a:r>
            <a:r>
              <a:rPr lang="en-US" sz="2000" dirty="0" err="1" smtClean="0"/>
              <a:t>thermo</a:t>
            </a:r>
            <a:r>
              <a:rPr lang="lt-LT" sz="2000" dirty="0" smtClean="0"/>
              <a:t>-</a:t>
            </a:r>
            <a:r>
              <a:rPr lang="en-US" sz="2000" dirty="0" smtClean="0"/>
              <a:t>visual equipment (constant)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/>
              <a:t>Unmanned aerial systems (2021-)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Enhance </a:t>
            </a:r>
            <a:r>
              <a:rPr lang="en-US" sz="2400" b="1" dirty="0" smtClean="0"/>
              <a:t>counter mobility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unclassified </a:t>
            </a:r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32E5DD35-5172-4638-B225-8A5371A9595C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31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601D-EA2B-4D76-BDAB-0E4EB826219B}" type="datetime1">
              <a:rPr lang="en-US" smtClean="0"/>
              <a:t>12/5/2019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UNCLASSIFIED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D35-5172-4638-B225-8A5371A9595C}" type="slidenum">
              <a:rPr lang="lt-LT" smtClean="0"/>
              <a:t>8</a:t>
            </a:fld>
            <a:endParaRPr lang="lt-LT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39752" y="24299"/>
            <a:ext cx="6747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lt-LT"/>
            </a:defPPr>
            <a:lvl1pPr algn="ctr">
              <a:spcBef>
                <a:spcPct val="0"/>
              </a:spcBef>
              <a:defRPr sz="2400" b="1">
                <a:solidFill>
                  <a:srgbClr val="8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lt-LT" sz="3600" i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Soldier </a:t>
            </a:r>
            <a:r>
              <a:rPr lang="en-US" altLang="lt-LT" sz="3600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focus investments</a:t>
            </a:r>
            <a:endParaRPr lang="lt-LT" sz="3600" i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940151" y="3977828"/>
            <a:ext cx="32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400" b="1" i="1" dirty="0" smtClean="0"/>
              <a:t>Weapon accessory equipment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7258" y="1500614"/>
            <a:ext cx="3076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black"/>
                </a:solidFill>
              </a:rPr>
              <a:t>Observation equipment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67258" y="2923887"/>
            <a:ext cx="307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black"/>
                </a:solidFill>
              </a:rPr>
              <a:t>Weaponry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0152" y="5401102"/>
            <a:ext cx="320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en-US" sz="2400" b="1" i="1" dirty="0" smtClean="0">
                <a:solidFill>
                  <a:prstClr val="black"/>
                </a:solidFill>
              </a:rPr>
              <a:t>Commander’s equipment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2927062"/>
            <a:ext cx="2727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black"/>
                </a:solidFill>
              </a:rPr>
              <a:t>BDU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" y="1742429"/>
            <a:ext cx="2757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black"/>
                </a:solidFill>
              </a:rPr>
              <a:t>Protection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" y="4111695"/>
            <a:ext cx="2757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black"/>
                </a:solidFill>
              </a:rPr>
              <a:t>Webbing</a:t>
            </a:r>
            <a:endParaRPr lang="en-US" dirty="0"/>
          </a:p>
        </p:txBody>
      </p:sp>
      <p:pic>
        <p:nvPicPr>
          <p:cNvPr id="13" name="Picture 20" descr="http://www.amunicija.lt/image/data/untitled%20folder%206/untitled%20folder/untitled%20folder/produktu%20foto/karine-aprang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325" y="1371600"/>
            <a:ext cx="3339933" cy="501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" y="5296327"/>
            <a:ext cx="2838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black"/>
                </a:solidFill>
              </a:rPr>
              <a:t>Survivability kits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53480"/>
            <a:ext cx="6347048" cy="839460"/>
          </a:xfrm>
        </p:spPr>
        <p:txBody>
          <a:bodyPr>
            <a:normAutofit/>
          </a:bodyPr>
          <a:lstStyle/>
          <a:p>
            <a:r>
              <a:rPr lang="lt-LT" dirty="0" err="1" smtClean="0"/>
              <a:t>Air</a:t>
            </a:r>
            <a:r>
              <a:rPr lang="en-US" dirty="0" smtClean="0"/>
              <a:t> capability development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3528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Enhance </a:t>
            </a:r>
            <a:r>
              <a:rPr lang="en-US" sz="2400" b="1" dirty="0" smtClean="0"/>
              <a:t>Ground Based Air Defense capabilities</a:t>
            </a:r>
            <a:r>
              <a:rPr lang="en-US" sz="2400" dirty="0" smtClean="0"/>
              <a:t>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000" dirty="0" smtClean="0"/>
              <a:t>Command and control network (ongoing)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000" dirty="0" smtClean="0"/>
              <a:t>Medium range AD systems NASAMS (ongoing)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000" dirty="0" smtClean="0"/>
              <a:t>Maneuver SHORAD (2027-)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Enhance </a:t>
            </a:r>
            <a:r>
              <a:rPr lang="en-US" sz="2400" b="1" dirty="0" smtClean="0"/>
              <a:t>Air surveillance</a:t>
            </a:r>
            <a:r>
              <a:rPr lang="en-US" sz="2400" dirty="0" smtClean="0"/>
              <a:t>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/>
              <a:t>Long range (ongoing)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/>
              <a:t>Medium range (2021-2023)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/>
              <a:t>Passive mean (TBD)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Replace legacy (Mi-8) </a:t>
            </a:r>
            <a:r>
              <a:rPr lang="en-US" sz="2400" b="1" dirty="0" smtClean="0"/>
              <a:t>helicopters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Enhance </a:t>
            </a:r>
            <a:r>
              <a:rPr lang="en-US" sz="2400" b="1" dirty="0" smtClean="0"/>
              <a:t>Air base </a:t>
            </a:r>
            <a:r>
              <a:rPr lang="en-US" sz="2400" dirty="0" smtClean="0"/>
              <a:t>capabilities: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/>
              <a:t>Equipment (constant)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/>
              <a:t>Infrastructure (constant)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Retain current </a:t>
            </a:r>
            <a:r>
              <a:rPr lang="en-US" sz="2400" b="1" dirty="0" smtClean="0"/>
              <a:t>tactical air transport </a:t>
            </a:r>
            <a:r>
              <a:rPr lang="en-US" sz="2400" dirty="0" smtClean="0"/>
              <a:t>capabilities (C-27 Spartan)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Develop</a:t>
            </a:r>
            <a:r>
              <a:rPr lang="en-US" sz="2400" b="1" dirty="0" smtClean="0"/>
              <a:t> counter-UAS capabilities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unclassified </a:t>
            </a:r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32E5DD35-5172-4638-B225-8A5371A9595C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26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7017</TotalTime>
  <Words>478</Words>
  <Application>Microsoft Office PowerPoint</Application>
  <PresentationFormat>On-screen Show (4:3)</PresentationFormat>
  <Paragraphs>144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Recent defense developments</vt:lpstr>
      <vt:lpstr>PowerPoint Presentation</vt:lpstr>
      <vt:lpstr>PowerPoint Presentation</vt:lpstr>
      <vt:lpstr>Land capability development</vt:lpstr>
      <vt:lpstr>PowerPoint Presentation</vt:lpstr>
      <vt:lpstr>Air capability development</vt:lpstr>
      <vt:lpstr>Maritime capability development</vt:lpstr>
      <vt:lpstr>Infrastructure and logistics</vt:lpstr>
      <vt:lpstr>PowerPoint Presentation</vt:lpstr>
      <vt:lpstr>2018 LTU Defense system reform: Acquisitions</vt:lpstr>
      <vt:lpstr>PowerPoint Presentation</vt:lpstr>
    </vt:vector>
  </TitlesOfParts>
  <Company>KAM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Chief J7 N.S.</dc:creator>
  <cp:lastModifiedBy>Mark Caruso</cp:lastModifiedBy>
  <cp:revision>414</cp:revision>
  <cp:lastPrinted>2019-11-08T06:14:30Z</cp:lastPrinted>
  <dcterms:created xsi:type="dcterms:W3CDTF">2015-11-04T10:44:09Z</dcterms:created>
  <dcterms:modified xsi:type="dcterms:W3CDTF">2019-12-05T20:28:26Z</dcterms:modified>
</cp:coreProperties>
</file>