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61" r:id="rId1"/>
  </p:sldMasterIdLst>
  <p:notesMasterIdLst>
    <p:notesMasterId r:id="rId16"/>
  </p:notesMasterIdLst>
  <p:sldIdLst>
    <p:sldId id="279" r:id="rId2"/>
    <p:sldId id="282" r:id="rId3"/>
    <p:sldId id="281" r:id="rId4"/>
    <p:sldId id="283" r:id="rId5"/>
    <p:sldId id="288" r:id="rId6"/>
    <p:sldId id="286" r:id="rId7"/>
    <p:sldId id="287" r:id="rId8"/>
    <p:sldId id="285" r:id="rId9"/>
    <p:sldId id="259" r:id="rId10"/>
    <p:sldId id="260" r:id="rId11"/>
    <p:sldId id="261" r:id="rId12"/>
    <p:sldId id="262" r:id="rId13"/>
    <p:sldId id="263" r:id="rId14"/>
    <p:sldId id="284" r:id="rId15"/>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448" autoAdjust="0"/>
  </p:normalViewPr>
  <p:slideViewPr>
    <p:cSldViewPr snapToGrid="0">
      <p:cViewPr varScale="1">
        <p:scale>
          <a:sx n="100" d="100"/>
          <a:sy n="100" d="100"/>
        </p:scale>
        <p:origin x="130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F1C6AA-26A4-48FF-83FF-51FA30F64C8C}"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n-US"/>
        </a:p>
      </dgm:t>
    </dgm:pt>
    <dgm:pt modelId="{C3409799-4912-498C-9D20-4067D9C84BA5}">
      <dgm:prSet phldrT="[Text]" custT="1"/>
      <dgm:spPr/>
      <dgm:t>
        <a:bodyPr/>
        <a:lstStyle/>
        <a:p>
          <a:r>
            <a:rPr lang="en-US" sz="1800" u="sng" dirty="0" smtClean="0"/>
            <a:t>Dec</a:t>
          </a:r>
          <a:r>
            <a:rPr lang="en-US" sz="1800" dirty="0" smtClean="0"/>
            <a:t>    State Draft</a:t>
          </a:r>
          <a:endParaRPr lang="en-US" sz="1800" dirty="0"/>
        </a:p>
      </dgm:t>
    </dgm:pt>
    <dgm:pt modelId="{B0815A83-49FD-4204-9717-0DC9C6D4C925}" type="parTrans" cxnId="{55B6BF15-79BE-4834-BF56-29C8A86857E3}">
      <dgm:prSet/>
      <dgm:spPr/>
      <dgm:t>
        <a:bodyPr/>
        <a:lstStyle/>
        <a:p>
          <a:endParaRPr lang="en-US" sz="1800"/>
        </a:p>
      </dgm:t>
    </dgm:pt>
    <dgm:pt modelId="{43A6E48A-D846-47B4-B8A2-3A850D19D532}" type="sibTrans" cxnId="{55B6BF15-79BE-4834-BF56-29C8A86857E3}">
      <dgm:prSet/>
      <dgm:spPr/>
      <dgm:t>
        <a:bodyPr/>
        <a:lstStyle/>
        <a:p>
          <a:endParaRPr lang="en-US" sz="1800"/>
        </a:p>
      </dgm:t>
    </dgm:pt>
    <dgm:pt modelId="{50EEEAE8-58CF-4345-8FFC-83E217EC46D7}">
      <dgm:prSet phldrT="[Text]" custT="1"/>
      <dgm:spPr/>
      <dgm:t>
        <a:bodyPr/>
        <a:lstStyle/>
        <a:p>
          <a:r>
            <a:rPr lang="en-US" sz="1800" u="sng" dirty="0" smtClean="0"/>
            <a:t>Jun-Jul</a:t>
          </a:r>
          <a:r>
            <a:rPr lang="en-US" sz="1800" dirty="0" smtClean="0"/>
            <a:t> NGAUS Review</a:t>
          </a:r>
          <a:endParaRPr lang="en-US" sz="1800" dirty="0"/>
        </a:p>
      </dgm:t>
    </dgm:pt>
    <dgm:pt modelId="{82894B52-4232-4C81-88C3-8310568FA9BC}" type="parTrans" cxnId="{1985CC1F-BF8C-4641-806E-CFD8E4A3B178}">
      <dgm:prSet/>
      <dgm:spPr/>
      <dgm:t>
        <a:bodyPr/>
        <a:lstStyle/>
        <a:p>
          <a:endParaRPr lang="en-US" sz="1800"/>
        </a:p>
      </dgm:t>
    </dgm:pt>
    <dgm:pt modelId="{44DE63EA-2034-45ED-9F15-EFC00C5BEB2E}" type="sibTrans" cxnId="{1985CC1F-BF8C-4641-806E-CFD8E4A3B178}">
      <dgm:prSet/>
      <dgm:spPr/>
      <dgm:t>
        <a:bodyPr/>
        <a:lstStyle/>
        <a:p>
          <a:endParaRPr lang="en-US" sz="1800"/>
        </a:p>
      </dgm:t>
    </dgm:pt>
    <dgm:pt modelId="{518DF98F-088E-408C-80C6-B3FA364AC591}">
      <dgm:prSet phldrT="[Text]" custT="1"/>
      <dgm:spPr/>
      <dgm:t>
        <a:bodyPr/>
        <a:lstStyle/>
        <a:p>
          <a:r>
            <a:rPr lang="en-US" sz="1600" u="sng" dirty="0" smtClean="0"/>
            <a:t>Jul</a:t>
          </a:r>
          <a:r>
            <a:rPr lang="en-US" sz="1600" u="none" dirty="0" smtClean="0"/>
            <a:t>              NGAUS</a:t>
          </a:r>
          <a:r>
            <a:rPr lang="en-US" sz="1600" dirty="0" smtClean="0"/>
            <a:t> </a:t>
          </a:r>
          <a:r>
            <a:rPr lang="en-US" sz="1600" dirty="0" err="1" smtClean="0"/>
            <a:t>BoD</a:t>
          </a:r>
          <a:r>
            <a:rPr lang="en-US" sz="1600" dirty="0" smtClean="0"/>
            <a:t> review</a:t>
          </a:r>
          <a:endParaRPr lang="en-US" sz="1600" dirty="0"/>
        </a:p>
      </dgm:t>
    </dgm:pt>
    <dgm:pt modelId="{F7C74BFE-EE90-46BE-A2D1-D5304574D007}" type="parTrans" cxnId="{66135781-EFE3-4467-8911-762F6B9B4A9C}">
      <dgm:prSet/>
      <dgm:spPr/>
      <dgm:t>
        <a:bodyPr/>
        <a:lstStyle/>
        <a:p>
          <a:endParaRPr lang="en-US" sz="1800"/>
        </a:p>
      </dgm:t>
    </dgm:pt>
    <dgm:pt modelId="{29B1B324-2B66-4238-8756-0E1D039BA407}" type="sibTrans" cxnId="{66135781-EFE3-4467-8911-762F6B9B4A9C}">
      <dgm:prSet/>
      <dgm:spPr/>
      <dgm:t>
        <a:bodyPr/>
        <a:lstStyle/>
        <a:p>
          <a:endParaRPr lang="en-US" sz="1800"/>
        </a:p>
      </dgm:t>
    </dgm:pt>
    <dgm:pt modelId="{5A8FC73D-EACA-4B7E-BCA1-6B19E005601B}">
      <dgm:prSet phldrT="[Text]" custT="1"/>
      <dgm:spPr/>
      <dgm:t>
        <a:bodyPr/>
        <a:lstStyle/>
        <a:p>
          <a:r>
            <a:rPr lang="en-US" sz="1800" u="sng" dirty="0" smtClean="0"/>
            <a:t>Sep</a:t>
          </a:r>
          <a:r>
            <a:rPr lang="en-US" sz="1800" u="none" dirty="0" smtClean="0"/>
            <a:t>      </a:t>
          </a:r>
          <a:r>
            <a:rPr lang="en-US" sz="1600" u="none" dirty="0" smtClean="0"/>
            <a:t>NGAUS </a:t>
          </a:r>
          <a:r>
            <a:rPr lang="en-US" sz="1600" u="none" dirty="0" err="1" smtClean="0"/>
            <a:t>Conf</a:t>
          </a:r>
          <a:r>
            <a:rPr lang="en-US" sz="1600" u="none" dirty="0" smtClean="0"/>
            <a:t> consideration</a:t>
          </a:r>
          <a:endParaRPr lang="en-US" sz="1600" u="sng" dirty="0"/>
        </a:p>
      </dgm:t>
    </dgm:pt>
    <dgm:pt modelId="{4233BAC2-8EC1-4E61-8EE4-83A41DDEC4E3}" type="parTrans" cxnId="{95377753-2A79-4474-9F4D-0B962C025D5C}">
      <dgm:prSet/>
      <dgm:spPr/>
      <dgm:t>
        <a:bodyPr/>
        <a:lstStyle/>
        <a:p>
          <a:endParaRPr lang="en-US" sz="1800"/>
        </a:p>
      </dgm:t>
    </dgm:pt>
    <dgm:pt modelId="{52AAF1A9-E6B0-4FD3-8FBF-060DBB371161}" type="sibTrans" cxnId="{95377753-2A79-4474-9F4D-0B962C025D5C}">
      <dgm:prSet/>
      <dgm:spPr/>
      <dgm:t>
        <a:bodyPr/>
        <a:lstStyle/>
        <a:p>
          <a:endParaRPr lang="en-US" sz="1800"/>
        </a:p>
      </dgm:t>
    </dgm:pt>
    <dgm:pt modelId="{0480FCE1-2E11-4427-B516-478EAB73363A}">
      <dgm:prSet phldrT="[Text]" custT="1"/>
      <dgm:spPr>
        <a:solidFill>
          <a:schemeClr val="accent5"/>
        </a:solidFill>
      </dgm:spPr>
      <dgm:t>
        <a:bodyPr/>
        <a:lstStyle/>
        <a:p>
          <a:r>
            <a:rPr lang="en-US" sz="1600" u="sng" dirty="0" smtClean="0"/>
            <a:t>Oct-Nov</a:t>
          </a:r>
          <a:r>
            <a:rPr lang="en-US" sz="1600" dirty="0" smtClean="0"/>
            <a:t> Prioritization Leg Action Plan</a:t>
          </a:r>
          <a:endParaRPr lang="en-US" sz="1600" dirty="0"/>
        </a:p>
      </dgm:t>
    </dgm:pt>
    <dgm:pt modelId="{66699DB7-2AC9-4E98-97DF-2AA62BD54A2C}" type="parTrans" cxnId="{309994A9-1DD8-4C7A-AEA4-34A3A1EF4E98}">
      <dgm:prSet/>
      <dgm:spPr/>
      <dgm:t>
        <a:bodyPr/>
        <a:lstStyle/>
        <a:p>
          <a:endParaRPr lang="en-US" sz="1800"/>
        </a:p>
      </dgm:t>
    </dgm:pt>
    <dgm:pt modelId="{551BF9A1-0DA4-45EE-A168-305257A8782F}" type="sibTrans" cxnId="{309994A9-1DD8-4C7A-AEA4-34A3A1EF4E98}">
      <dgm:prSet/>
      <dgm:spPr/>
      <dgm:t>
        <a:bodyPr/>
        <a:lstStyle/>
        <a:p>
          <a:endParaRPr lang="en-US" sz="1800"/>
        </a:p>
      </dgm:t>
    </dgm:pt>
    <dgm:pt modelId="{3DBD93A3-A233-43ED-B292-45828B98E8A3}">
      <dgm:prSet custT="1"/>
      <dgm:spPr>
        <a:solidFill>
          <a:srgbClr val="00B0F0"/>
        </a:solidFill>
      </dgm:spPr>
      <dgm:t>
        <a:bodyPr/>
        <a:lstStyle/>
        <a:p>
          <a:r>
            <a:rPr lang="en-US" sz="1800" u="sng" dirty="0" smtClean="0"/>
            <a:t>Jan-May </a:t>
          </a:r>
          <a:r>
            <a:rPr lang="en-US" sz="1800" dirty="0" smtClean="0"/>
            <a:t>State Approves</a:t>
          </a:r>
          <a:endParaRPr lang="en-US" sz="1800" dirty="0"/>
        </a:p>
      </dgm:t>
    </dgm:pt>
    <dgm:pt modelId="{93710CD9-F16C-453E-A180-514A6918C4FA}" type="parTrans" cxnId="{D455723D-638B-4EDC-909C-7CE14ED396C6}">
      <dgm:prSet/>
      <dgm:spPr/>
      <dgm:t>
        <a:bodyPr/>
        <a:lstStyle/>
        <a:p>
          <a:endParaRPr lang="en-US" sz="1800"/>
        </a:p>
      </dgm:t>
    </dgm:pt>
    <dgm:pt modelId="{6E9E8DC9-2DE8-4BC6-BDB7-BD38B04635CF}" type="sibTrans" cxnId="{D455723D-638B-4EDC-909C-7CE14ED396C6}">
      <dgm:prSet/>
      <dgm:spPr/>
      <dgm:t>
        <a:bodyPr/>
        <a:lstStyle/>
        <a:p>
          <a:endParaRPr lang="en-US" sz="1800"/>
        </a:p>
      </dgm:t>
    </dgm:pt>
    <dgm:pt modelId="{4FD4AA35-25EC-4E09-B7B0-9842EA4543D8}">
      <dgm:prSet custT="1"/>
      <dgm:spPr/>
      <dgm:t>
        <a:bodyPr/>
        <a:lstStyle/>
        <a:p>
          <a:r>
            <a:rPr lang="en-US" sz="1800" u="sng" dirty="0" smtClean="0"/>
            <a:t>Aug</a:t>
          </a:r>
        </a:p>
        <a:p>
          <a:r>
            <a:rPr lang="en-US" sz="1800" dirty="0" smtClean="0"/>
            <a:t>Final/Prep</a:t>
          </a:r>
        </a:p>
      </dgm:t>
    </dgm:pt>
    <dgm:pt modelId="{70082D69-DB06-4C9C-90CA-4D2C35A78E62}" type="parTrans" cxnId="{4088D726-0E59-48B6-A0AC-7CABE0AAAE1B}">
      <dgm:prSet/>
      <dgm:spPr/>
      <dgm:t>
        <a:bodyPr/>
        <a:lstStyle/>
        <a:p>
          <a:endParaRPr lang="en-US" sz="1800"/>
        </a:p>
      </dgm:t>
    </dgm:pt>
    <dgm:pt modelId="{0C844D41-38E9-4803-94FC-1760734B4021}" type="sibTrans" cxnId="{4088D726-0E59-48B6-A0AC-7CABE0AAAE1B}">
      <dgm:prSet/>
      <dgm:spPr/>
      <dgm:t>
        <a:bodyPr/>
        <a:lstStyle/>
        <a:p>
          <a:endParaRPr lang="en-US" sz="1800"/>
        </a:p>
      </dgm:t>
    </dgm:pt>
    <dgm:pt modelId="{62574CAD-40D0-4543-8EBB-5E608FBD9F8D}" type="pres">
      <dgm:prSet presAssocID="{01F1C6AA-26A4-48FF-83FF-51FA30F64C8C}" presName="cycle" presStyleCnt="0">
        <dgm:presLayoutVars>
          <dgm:dir/>
          <dgm:resizeHandles val="exact"/>
        </dgm:presLayoutVars>
      </dgm:prSet>
      <dgm:spPr/>
      <dgm:t>
        <a:bodyPr/>
        <a:lstStyle/>
        <a:p>
          <a:endParaRPr lang="en-US"/>
        </a:p>
      </dgm:t>
    </dgm:pt>
    <dgm:pt modelId="{E3BFE130-D3EA-4D9E-9150-BD006534E4DB}" type="pres">
      <dgm:prSet presAssocID="{C3409799-4912-498C-9D20-4067D9C84BA5}" presName="node" presStyleLbl="node1" presStyleIdx="0" presStyleCnt="7">
        <dgm:presLayoutVars>
          <dgm:bulletEnabled val="1"/>
        </dgm:presLayoutVars>
      </dgm:prSet>
      <dgm:spPr/>
      <dgm:t>
        <a:bodyPr/>
        <a:lstStyle/>
        <a:p>
          <a:endParaRPr lang="en-US"/>
        </a:p>
      </dgm:t>
    </dgm:pt>
    <dgm:pt modelId="{2103EB04-33A0-414F-8704-0AC301EB3E2B}" type="pres">
      <dgm:prSet presAssocID="{C3409799-4912-498C-9D20-4067D9C84BA5}" presName="spNode" presStyleCnt="0"/>
      <dgm:spPr/>
    </dgm:pt>
    <dgm:pt modelId="{07E3EC35-C11D-4470-A7A6-8EA0D4DB1E60}" type="pres">
      <dgm:prSet presAssocID="{43A6E48A-D846-47B4-B8A2-3A850D19D532}" presName="sibTrans" presStyleLbl="sibTrans1D1" presStyleIdx="0" presStyleCnt="7"/>
      <dgm:spPr/>
      <dgm:t>
        <a:bodyPr/>
        <a:lstStyle/>
        <a:p>
          <a:endParaRPr lang="en-US"/>
        </a:p>
      </dgm:t>
    </dgm:pt>
    <dgm:pt modelId="{F96D6F9C-0F74-46F2-A005-9249D1510059}" type="pres">
      <dgm:prSet presAssocID="{3DBD93A3-A233-43ED-B292-45828B98E8A3}" presName="node" presStyleLbl="node1" presStyleIdx="1" presStyleCnt="7">
        <dgm:presLayoutVars>
          <dgm:bulletEnabled val="1"/>
        </dgm:presLayoutVars>
      </dgm:prSet>
      <dgm:spPr/>
      <dgm:t>
        <a:bodyPr/>
        <a:lstStyle/>
        <a:p>
          <a:endParaRPr lang="en-US"/>
        </a:p>
      </dgm:t>
    </dgm:pt>
    <dgm:pt modelId="{D51B92EC-7113-441D-BB31-6E9C31A3A21B}" type="pres">
      <dgm:prSet presAssocID="{3DBD93A3-A233-43ED-B292-45828B98E8A3}" presName="spNode" presStyleCnt="0"/>
      <dgm:spPr/>
    </dgm:pt>
    <dgm:pt modelId="{203B17B7-ABAE-4E3A-AF28-CAF57E99BB5A}" type="pres">
      <dgm:prSet presAssocID="{6E9E8DC9-2DE8-4BC6-BDB7-BD38B04635CF}" presName="sibTrans" presStyleLbl="sibTrans1D1" presStyleIdx="1" presStyleCnt="7"/>
      <dgm:spPr/>
      <dgm:t>
        <a:bodyPr/>
        <a:lstStyle/>
        <a:p>
          <a:endParaRPr lang="en-US"/>
        </a:p>
      </dgm:t>
    </dgm:pt>
    <dgm:pt modelId="{D9F86F9C-0403-4523-8878-1C810A596530}" type="pres">
      <dgm:prSet presAssocID="{50EEEAE8-58CF-4345-8FFC-83E217EC46D7}" presName="node" presStyleLbl="node1" presStyleIdx="2" presStyleCnt="7">
        <dgm:presLayoutVars>
          <dgm:bulletEnabled val="1"/>
        </dgm:presLayoutVars>
      </dgm:prSet>
      <dgm:spPr/>
      <dgm:t>
        <a:bodyPr/>
        <a:lstStyle/>
        <a:p>
          <a:endParaRPr lang="en-US"/>
        </a:p>
      </dgm:t>
    </dgm:pt>
    <dgm:pt modelId="{2693BC8F-0F03-4408-8822-0316A350497D}" type="pres">
      <dgm:prSet presAssocID="{50EEEAE8-58CF-4345-8FFC-83E217EC46D7}" presName="spNode" presStyleCnt="0"/>
      <dgm:spPr/>
    </dgm:pt>
    <dgm:pt modelId="{66871146-86EB-4435-9C2E-C737A38CBB3D}" type="pres">
      <dgm:prSet presAssocID="{44DE63EA-2034-45ED-9F15-EFC00C5BEB2E}" presName="sibTrans" presStyleLbl="sibTrans1D1" presStyleIdx="2" presStyleCnt="7"/>
      <dgm:spPr/>
      <dgm:t>
        <a:bodyPr/>
        <a:lstStyle/>
        <a:p>
          <a:endParaRPr lang="en-US"/>
        </a:p>
      </dgm:t>
    </dgm:pt>
    <dgm:pt modelId="{3F3BB1AB-2BB2-4462-8011-10E2391D1D80}" type="pres">
      <dgm:prSet presAssocID="{518DF98F-088E-408C-80C6-B3FA364AC591}" presName="node" presStyleLbl="node1" presStyleIdx="3" presStyleCnt="7" custScaleX="132997">
        <dgm:presLayoutVars>
          <dgm:bulletEnabled val="1"/>
        </dgm:presLayoutVars>
      </dgm:prSet>
      <dgm:spPr/>
      <dgm:t>
        <a:bodyPr/>
        <a:lstStyle/>
        <a:p>
          <a:endParaRPr lang="en-US"/>
        </a:p>
      </dgm:t>
    </dgm:pt>
    <dgm:pt modelId="{1D1471B6-3DE2-4C9D-8192-2D502500E87B}" type="pres">
      <dgm:prSet presAssocID="{518DF98F-088E-408C-80C6-B3FA364AC591}" presName="spNode" presStyleCnt="0"/>
      <dgm:spPr/>
    </dgm:pt>
    <dgm:pt modelId="{E1C773D4-399D-4083-A8EF-EADE67B72757}" type="pres">
      <dgm:prSet presAssocID="{29B1B324-2B66-4238-8756-0E1D039BA407}" presName="sibTrans" presStyleLbl="sibTrans1D1" presStyleIdx="3" presStyleCnt="7"/>
      <dgm:spPr/>
      <dgm:t>
        <a:bodyPr/>
        <a:lstStyle/>
        <a:p>
          <a:endParaRPr lang="en-US"/>
        </a:p>
      </dgm:t>
    </dgm:pt>
    <dgm:pt modelId="{032B07BF-4888-4576-8D3C-836CCFF7640C}" type="pres">
      <dgm:prSet presAssocID="{4FD4AA35-25EC-4E09-B7B0-9842EA4543D8}" presName="node" presStyleLbl="node1" presStyleIdx="4" presStyleCnt="7" custScaleX="129452">
        <dgm:presLayoutVars>
          <dgm:bulletEnabled val="1"/>
        </dgm:presLayoutVars>
      </dgm:prSet>
      <dgm:spPr/>
      <dgm:t>
        <a:bodyPr/>
        <a:lstStyle/>
        <a:p>
          <a:endParaRPr lang="en-US"/>
        </a:p>
      </dgm:t>
    </dgm:pt>
    <dgm:pt modelId="{FCDB3999-925B-4902-896D-6919F2CD71AF}" type="pres">
      <dgm:prSet presAssocID="{4FD4AA35-25EC-4E09-B7B0-9842EA4543D8}" presName="spNode" presStyleCnt="0"/>
      <dgm:spPr/>
    </dgm:pt>
    <dgm:pt modelId="{9A1CD16C-5B87-4B74-969C-76D04AEA1F2B}" type="pres">
      <dgm:prSet presAssocID="{0C844D41-38E9-4803-94FC-1760734B4021}" presName="sibTrans" presStyleLbl="sibTrans1D1" presStyleIdx="4" presStyleCnt="7"/>
      <dgm:spPr/>
      <dgm:t>
        <a:bodyPr/>
        <a:lstStyle/>
        <a:p>
          <a:endParaRPr lang="en-US"/>
        </a:p>
      </dgm:t>
    </dgm:pt>
    <dgm:pt modelId="{F2EBE871-7C7C-4A1C-971C-80E43CC3E068}" type="pres">
      <dgm:prSet presAssocID="{5A8FC73D-EACA-4B7E-BCA1-6B19E005601B}" presName="node" presStyleLbl="node1" presStyleIdx="5" presStyleCnt="7" custScaleX="116756">
        <dgm:presLayoutVars>
          <dgm:bulletEnabled val="1"/>
        </dgm:presLayoutVars>
      </dgm:prSet>
      <dgm:spPr/>
      <dgm:t>
        <a:bodyPr/>
        <a:lstStyle/>
        <a:p>
          <a:endParaRPr lang="en-US"/>
        </a:p>
      </dgm:t>
    </dgm:pt>
    <dgm:pt modelId="{47F988BC-CA6E-4677-8C8F-D77A0BD19427}" type="pres">
      <dgm:prSet presAssocID="{5A8FC73D-EACA-4B7E-BCA1-6B19E005601B}" presName="spNode" presStyleCnt="0"/>
      <dgm:spPr/>
    </dgm:pt>
    <dgm:pt modelId="{C19DBAC2-67A7-4650-BCC6-470DF4E594C0}" type="pres">
      <dgm:prSet presAssocID="{52AAF1A9-E6B0-4FD3-8FBF-060DBB371161}" presName="sibTrans" presStyleLbl="sibTrans1D1" presStyleIdx="5" presStyleCnt="7"/>
      <dgm:spPr/>
      <dgm:t>
        <a:bodyPr/>
        <a:lstStyle/>
        <a:p>
          <a:endParaRPr lang="en-US"/>
        </a:p>
      </dgm:t>
    </dgm:pt>
    <dgm:pt modelId="{D6D2BD91-E59C-44A8-8B2B-494591AB299F}" type="pres">
      <dgm:prSet presAssocID="{0480FCE1-2E11-4427-B516-478EAB73363A}" presName="node" presStyleLbl="node1" presStyleIdx="6" presStyleCnt="7" custScaleX="124496" custRadScaleRad="100763" custRadScaleInc="3155">
        <dgm:presLayoutVars>
          <dgm:bulletEnabled val="1"/>
        </dgm:presLayoutVars>
      </dgm:prSet>
      <dgm:spPr/>
      <dgm:t>
        <a:bodyPr/>
        <a:lstStyle/>
        <a:p>
          <a:endParaRPr lang="en-US"/>
        </a:p>
      </dgm:t>
    </dgm:pt>
    <dgm:pt modelId="{F6916DBA-236E-4A39-A98C-99380382F7B6}" type="pres">
      <dgm:prSet presAssocID="{0480FCE1-2E11-4427-B516-478EAB73363A}" presName="spNode" presStyleCnt="0"/>
      <dgm:spPr/>
    </dgm:pt>
    <dgm:pt modelId="{2452CE14-F1D0-4D70-A575-509AFC5D29C9}" type="pres">
      <dgm:prSet presAssocID="{551BF9A1-0DA4-45EE-A168-305257A8782F}" presName="sibTrans" presStyleLbl="sibTrans1D1" presStyleIdx="6" presStyleCnt="7"/>
      <dgm:spPr/>
      <dgm:t>
        <a:bodyPr/>
        <a:lstStyle/>
        <a:p>
          <a:endParaRPr lang="en-US"/>
        </a:p>
      </dgm:t>
    </dgm:pt>
  </dgm:ptLst>
  <dgm:cxnLst>
    <dgm:cxn modelId="{E64E03A4-BE3E-4535-9A53-40EAAD5F8900}" type="presOf" srcId="{52AAF1A9-E6B0-4FD3-8FBF-060DBB371161}" destId="{C19DBAC2-67A7-4650-BCC6-470DF4E594C0}" srcOrd="0" destOrd="0" presId="urn:microsoft.com/office/officeart/2005/8/layout/cycle5"/>
    <dgm:cxn modelId="{FE65585A-5F8F-419B-A5BA-089960FA460D}" type="presOf" srcId="{29B1B324-2B66-4238-8756-0E1D039BA407}" destId="{E1C773D4-399D-4083-A8EF-EADE67B72757}" srcOrd="0" destOrd="0" presId="urn:microsoft.com/office/officeart/2005/8/layout/cycle5"/>
    <dgm:cxn modelId="{46DF6406-FEB0-4BBB-8CBA-D4DC2E2A05BF}" type="presOf" srcId="{4FD4AA35-25EC-4E09-B7B0-9842EA4543D8}" destId="{032B07BF-4888-4576-8D3C-836CCFF7640C}" srcOrd="0" destOrd="0" presId="urn:microsoft.com/office/officeart/2005/8/layout/cycle5"/>
    <dgm:cxn modelId="{1099F5E6-5777-4BF3-AFA5-25EE0C2A96F9}" type="presOf" srcId="{3DBD93A3-A233-43ED-B292-45828B98E8A3}" destId="{F96D6F9C-0F74-46F2-A005-9249D1510059}" srcOrd="0" destOrd="0" presId="urn:microsoft.com/office/officeart/2005/8/layout/cycle5"/>
    <dgm:cxn modelId="{5FD5B266-8295-4FF8-905C-AC8B680B2B75}" type="presOf" srcId="{518DF98F-088E-408C-80C6-B3FA364AC591}" destId="{3F3BB1AB-2BB2-4462-8011-10E2391D1D80}" srcOrd="0" destOrd="0" presId="urn:microsoft.com/office/officeart/2005/8/layout/cycle5"/>
    <dgm:cxn modelId="{86ACF84B-7C4C-4DD2-849E-E50E85E42711}" type="presOf" srcId="{01F1C6AA-26A4-48FF-83FF-51FA30F64C8C}" destId="{62574CAD-40D0-4543-8EBB-5E608FBD9F8D}" srcOrd="0" destOrd="0" presId="urn:microsoft.com/office/officeart/2005/8/layout/cycle5"/>
    <dgm:cxn modelId="{7472B925-B374-4334-9FD5-F94AD365E28C}" type="presOf" srcId="{50EEEAE8-58CF-4345-8FFC-83E217EC46D7}" destId="{D9F86F9C-0403-4523-8878-1C810A596530}" srcOrd="0" destOrd="0" presId="urn:microsoft.com/office/officeart/2005/8/layout/cycle5"/>
    <dgm:cxn modelId="{309994A9-1DD8-4C7A-AEA4-34A3A1EF4E98}" srcId="{01F1C6AA-26A4-48FF-83FF-51FA30F64C8C}" destId="{0480FCE1-2E11-4427-B516-478EAB73363A}" srcOrd="6" destOrd="0" parTransId="{66699DB7-2AC9-4E98-97DF-2AA62BD54A2C}" sibTransId="{551BF9A1-0DA4-45EE-A168-305257A8782F}"/>
    <dgm:cxn modelId="{9F05B985-3D66-4F3E-B7C0-3BC9B2327627}" type="presOf" srcId="{0C844D41-38E9-4803-94FC-1760734B4021}" destId="{9A1CD16C-5B87-4B74-969C-76D04AEA1F2B}" srcOrd="0" destOrd="0" presId="urn:microsoft.com/office/officeart/2005/8/layout/cycle5"/>
    <dgm:cxn modelId="{92BF078A-362E-4B05-99C1-6949A07D19EF}" type="presOf" srcId="{43A6E48A-D846-47B4-B8A2-3A850D19D532}" destId="{07E3EC35-C11D-4470-A7A6-8EA0D4DB1E60}" srcOrd="0" destOrd="0" presId="urn:microsoft.com/office/officeart/2005/8/layout/cycle5"/>
    <dgm:cxn modelId="{93F7AB51-509F-41DA-B026-C1623B4ACDFE}" type="presOf" srcId="{6E9E8DC9-2DE8-4BC6-BDB7-BD38B04635CF}" destId="{203B17B7-ABAE-4E3A-AF28-CAF57E99BB5A}" srcOrd="0" destOrd="0" presId="urn:microsoft.com/office/officeart/2005/8/layout/cycle5"/>
    <dgm:cxn modelId="{D455723D-638B-4EDC-909C-7CE14ED396C6}" srcId="{01F1C6AA-26A4-48FF-83FF-51FA30F64C8C}" destId="{3DBD93A3-A233-43ED-B292-45828B98E8A3}" srcOrd="1" destOrd="0" parTransId="{93710CD9-F16C-453E-A180-514A6918C4FA}" sibTransId="{6E9E8DC9-2DE8-4BC6-BDB7-BD38B04635CF}"/>
    <dgm:cxn modelId="{42E33E1C-0AC7-44BA-9DA5-ADFEC79F1FF8}" type="presOf" srcId="{5A8FC73D-EACA-4B7E-BCA1-6B19E005601B}" destId="{F2EBE871-7C7C-4A1C-971C-80E43CC3E068}" srcOrd="0" destOrd="0" presId="urn:microsoft.com/office/officeart/2005/8/layout/cycle5"/>
    <dgm:cxn modelId="{D50202B3-4D40-45B6-BC1A-54BA7FB4CAAF}" type="presOf" srcId="{44DE63EA-2034-45ED-9F15-EFC00C5BEB2E}" destId="{66871146-86EB-4435-9C2E-C737A38CBB3D}" srcOrd="0" destOrd="0" presId="urn:microsoft.com/office/officeart/2005/8/layout/cycle5"/>
    <dgm:cxn modelId="{4088D726-0E59-48B6-A0AC-7CABE0AAAE1B}" srcId="{01F1C6AA-26A4-48FF-83FF-51FA30F64C8C}" destId="{4FD4AA35-25EC-4E09-B7B0-9842EA4543D8}" srcOrd="4" destOrd="0" parTransId="{70082D69-DB06-4C9C-90CA-4D2C35A78E62}" sibTransId="{0C844D41-38E9-4803-94FC-1760734B4021}"/>
    <dgm:cxn modelId="{55B6BF15-79BE-4834-BF56-29C8A86857E3}" srcId="{01F1C6AA-26A4-48FF-83FF-51FA30F64C8C}" destId="{C3409799-4912-498C-9D20-4067D9C84BA5}" srcOrd="0" destOrd="0" parTransId="{B0815A83-49FD-4204-9717-0DC9C6D4C925}" sibTransId="{43A6E48A-D846-47B4-B8A2-3A850D19D532}"/>
    <dgm:cxn modelId="{66135781-EFE3-4467-8911-762F6B9B4A9C}" srcId="{01F1C6AA-26A4-48FF-83FF-51FA30F64C8C}" destId="{518DF98F-088E-408C-80C6-B3FA364AC591}" srcOrd="3" destOrd="0" parTransId="{F7C74BFE-EE90-46BE-A2D1-D5304574D007}" sibTransId="{29B1B324-2B66-4238-8756-0E1D039BA407}"/>
    <dgm:cxn modelId="{FD5E2F8C-4278-4158-A782-E72E84F07636}" type="presOf" srcId="{C3409799-4912-498C-9D20-4067D9C84BA5}" destId="{E3BFE130-D3EA-4D9E-9150-BD006534E4DB}" srcOrd="0" destOrd="0" presId="urn:microsoft.com/office/officeart/2005/8/layout/cycle5"/>
    <dgm:cxn modelId="{95377753-2A79-4474-9F4D-0B962C025D5C}" srcId="{01F1C6AA-26A4-48FF-83FF-51FA30F64C8C}" destId="{5A8FC73D-EACA-4B7E-BCA1-6B19E005601B}" srcOrd="5" destOrd="0" parTransId="{4233BAC2-8EC1-4E61-8EE4-83A41DDEC4E3}" sibTransId="{52AAF1A9-E6B0-4FD3-8FBF-060DBB371161}"/>
    <dgm:cxn modelId="{B207418F-3A59-4E9A-BDD2-DD21C6DD98EC}" type="presOf" srcId="{551BF9A1-0DA4-45EE-A168-305257A8782F}" destId="{2452CE14-F1D0-4D70-A575-509AFC5D29C9}" srcOrd="0" destOrd="0" presId="urn:microsoft.com/office/officeart/2005/8/layout/cycle5"/>
    <dgm:cxn modelId="{1985CC1F-BF8C-4641-806E-CFD8E4A3B178}" srcId="{01F1C6AA-26A4-48FF-83FF-51FA30F64C8C}" destId="{50EEEAE8-58CF-4345-8FFC-83E217EC46D7}" srcOrd="2" destOrd="0" parTransId="{82894B52-4232-4C81-88C3-8310568FA9BC}" sibTransId="{44DE63EA-2034-45ED-9F15-EFC00C5BEB2E}"/>
    <dgm:cxn modelId="{19C71CBE-90EC-465A-9C38-4F7962D9284A}" type="presOf" srcId="{0480FCE1-2E11-4427-B516-478EAB73363A}" destId="{D6D2BD91-E59C-44A8-8B2B-494591AB299F}" srcOrd="0" destOrd="0" presId="urn:microsoft.com/office/officeart/2005/8/layout/cycle5"/>
    <dgm:cxn modelId="{5BD3A6ED-3210-486C-B9D5-16CFE2E67B77}" type="presParOf" srcId="{62574CAD-40D0-4543-8EBB-5E608FBD9F8D}" destId="{E3BFE130-D3EA-4D9E-9150-BD006534E4DB}" srcOrd="0" destOrd="0" presId="urn:microsoft.com/office/officeart/2005/8/layout/cycle5"/>
    <dgm:cxn modelId="{461E5BA2-D0EF-4762-9E89-E04B1343390D}" type="presParOf" srcId="{62574CAD-40D0-4543-8EBB-5E608FBD9F8D}" destId="{2103EB04-33A0-414F-8704-0AC301EB3E2B}" srcOrd="1" destOrd="0" presId="urn:microsoft.com/office/officeart/2005/8/layout/cycle5"/>
    <dgm:cxn modelId="{0A752973-8DB6-43A2-A630-5838C231F72C}" type="presParOf" srcId="{62574CAD-40D0-4543-8EBB-5E608FBD9F8D}" destId="{07E3EC35-C11D-4470-A7A6-8EA0D4DB1E60}" srcOrd="2" destOrd="0" presId="urn:microsoft.com/office/officeart/2005/8/layout/cycle5"/>
    <dgm:cxn modelId="{6F99BEA0-F04B-45BE-873C-EED837D510C3}" type="presParOf" srcId="{62574CAD-40D0-4543-8EBB-5E608FBD9F8D}" destId="{F96D6F9C-0F74-46F2-A005-9249D1510059}" srcOrd="3" destOrd="0" presId="urn:microsoft.com/office/officeart/2005/8/layout/cycle5"/>
    <dgm:cxn modelId="{00842347-D600-48C6-8AF4-A36A6588AC21}" type="presParOf" srcId="{62574CAD-40D0-4543-8EBB-5E608FBD9F8D}" destId="{D51B92EC-7113-441D-BB31-6E9C31A3A21B}" srcOrd="4" destOrd="0" presId="urn:microsoft.com/office/officeart/2005/8/layout/cycle5"/>
    <dgm:cxn modelId="{8B5D404A-DD20-4A4B-B45F-5C04CE5F7A66}" type="presParOf" srcId="{62574CAD-40D0-4543-8EBB-5E608FBD9F8D}" destId="{203B17B7-ABAE-4E3A-AF28-CAF57E99BB5A}" srcOrd="5" destOrd="0" presId="urn:microsoft.com/office/officeart/2005/8/layout/cycle5"/>
    <dgm:cxn modelId="{0A32E359-05DD-456E-AD25-23CDB6DED6FE}" type="presParOf" srcId="{62574CAD-40D0-4543-8EBB-5E608FBD9F8D}" destId="{D9F86F9C-0403-4523-8878-1C810A596530}" srcOrd="6" destOrd="0" presId="urn:microsoft.com/office/officeart/2005/8/layout/cycle5"/>
    <dgm:cxn modelId="{F7D61A2C-E342-4637-8999-0F4D88D57D7B}" type="presParOf" srcId="{62574CAD-40D0-4543-8EBB-5E608FBD9F8D}" destId="{2693BC8F-0F03-4408-8822-0316A350497D}" srcOrd="7" destOrd="0" presId="urn:microsoft.com/office/officeart/2005/8/layout/cycle5"/>
    <dgm:cxn modelId="{A92D112D-771A-46DF-B776-E09F5FCEB287}" type="presParOf" srcId="{62574CAD-40D0-4543-8EBB-5E608FBD9F8D}" destId="{66871146-86EB-4435-9C2E-C737A38CBB3D}" srcOrd="8" destOrd="0" presId="urn:microsoft.com/office/officeart/2005/8/layout/cycle5"/>
    <dgm:cxn modelId="{74F6363E-E3BE-49CD-A7F7-C6F90DBB916D}" type="presParOf" srcId="{62574CAD-40D0-4543-8EBB-5E608FBD9F8D}" destId="{3F3BB1AB-2BB2-4462-8011-10E2391D1D80}" srcOrd="9" destOrd="0" presId="urn:microsoft.com/office/officeart/2005/8/layout/cycle5"/>
    <dgm:cxn modelId="{5404D265-A4A0-4397-9F23-5F84E7A12F80}" type="presParOf" srcId="{62574CAD-40D0-4543-8EBB-5E608FBD9F8D}" destId="{1D1471B6-3DE2-4C9D-8192-2D502500E87B}" srcOrd="10" destOrd="0" presId="urn:microsoft.com/office/officeart/2005/8/layout/cycle5"/>
    <dgm:cxn modelId="{5941861D-6D9D-4714-A7D8-9261D1900C3A}" type="presParOf" srcId="{62574CAD-40D0-4543-8EBB-5E608FBD9F8D}" destId="{E1C773D4-399D-4083-A8EF-EADE67B72757}" srcOrd="11" destOrd="0" presId="urn:microsoft.com/office/officeart/2005/8/layout/cycle5"/>
    <dgm:cxn modelId="{90BA485C-A19A-4AE3-8CFC-9FBEE37FF616}" type="presParOf" srcId="{62574CAD-40D0-4543-8EBB-5E608FBD9F8D}" destId="{032B07BF-4888-4576-8D3C-836CCFF7640C}" srcOrd="12" destOrd="0" presId="urn:microsoft.com/office/officeart/2005/8/layout/cycle5"/>
    <dgm:cxn modelId="{25AFBED5-662E-495B-A2D5-3AE4C39637D0}" type="presParOf" srcId="{62574CAD-40D0-4543-8EBB-5E608FBD9F8D}" destId="{FCDB3999-925B-4902-896D-6919F2CD71AF}" srcOrd="13" destOrd="0" presId="urn:microsoft.com/office/officeart/2005/8/layout/cycle5"/>
    <dgm:cxn modelId="{70E485E6-BA1F-44A9-99B2-B827B166C37A}" type="presParOf" srcId="{62574CAD-40D0-4543-8EBB-5E608FBD9F8D}" destId="{9A1CD16C-5B87-4B74-969C-76D04AEA1F2B}" srcOrd="14" destOrd="0" presId="urn:microsoft.com/office/officeart/2005/8/layout/cycle5"/>
    <dgm:cxn modelId="{8F401596-F1D0-49C3-B2BC-8D746A04E179}" type="presParOf" srcId="{62574CAD-40D0-4543-8EBB-5E608FBD9F8D}" destId="{F2EBE871-7C7C-4A1C-971C-80E43CC3E068}" srcOrd="15" destOrd="0" presId="urn:microsoft.com/office/officeart/2005/8/layout/cycle5"/>
    <dgm:cxn modelId="{BB91F273-BA75-48CB-98BA-704EA0376D70}" type="presParOf" srcId="{62574CAD-40D0-4543-8EBB-5E608FBD9F8D}" destId="{47F988BC-CA6E-4677-8C8F-D77A0BD19427}" srcOrd="16" destOrd="0" presId="urn:microsoft.com/office/officeart/2005/8/layout/cycle5"/>
    <dgm:cxn modelId="{CCC21A6F-3E56-4EB9-8A63-4ADA25C59882}" type="presParOf" srcId="{62574CAD-40D0-4543-8EBB-5E608FBD9F8D}" destId="{C19DBAC2-67A7-4650-BCC6-470DF4E594C0}" srcOrd="17" destOrd="0" presId="urn:microsoft.com/office/officeart/2005/8/layout/cycle5"/>
    <dgm:cxn modelId="{5A6E0BFF-E66C-440B-9FA9-116D8509A516}" type="presParOf" srcId="{62574CAD-40D0-4543-8EBB-5E608FBD9F8D}" destId="{D6D2BD91-E59C-44A8-8B2B-494591AB299F}" srcOrd="18" destOrd="0" presId="urn:microsoft.com/office/officeart/2005/8/layout/cycle5"/>
    <dgm:cxn modelId="{6F5EF2FE-3F97-4D9C-ACB6-DCD59B1AB37B}" type="presParOf" srcId="{62574CAD-40D0-4543-8EBB-5E608FBD9F8D}" destId="{F6916DBA-236E-4A39-A98C-99380382F7B6}" srcOrd="19" destOrd="0" presId="urn:microsoft.com/office/officeart/2005/8/layout/cycle5"/>
    <dgm:cxn modelId="{D252FB31-B06B-4578-B6BD-3C8CEB1D0484}" type="presParOf" srcId="{62574CAD-40D0-4543-8EBB-5E608FBD9F8D}" destId="{2452CE14-F1D0-4D70-A575-509AFC5D29C9}" srcOrd="20"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BFE130-D3EA-4D9E-9150-BD006534E4DB}">
      <dsp:nvSpPr>
        <dsp:cNvPr id="0" name=""/>
        <dsp:cNvSpPr/>
      </dsp:nvSpPr>
      <dsp:spPr>
        <a:xfrm>
          <a:off x="3380586" y="2030"/>
          <a:ext cx="1228445" cy="79848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u="sng" kern="1200" dirty="0" smtClean="0"/>
            <a:t>Dec</a:t>
          </a:r>
          <a:r>
            <a:rPr lang="en-US" sz="1800" kern="1200" dirty="0" smtClean="0"/>
            <a:t>    State Draft</a:t>
          </a:r>
          <a:endParaRPr lang="en-US" sz="1800" kern="1200" dirty="0"/>
        </a:p>
      </dsp:txBody>
      <dsp:txXfrm>
        <a:off x="3419565" y="41009"/>
        <a:ext cx="1150487" cy="720531"/>
      </dsp:txXfrm>
    </dsp:sp>
    <dsp:sp modelId="{07E3EC35-C11D-4470-A7A6-8EA0D4DB1E60}">
      <dsp:nvSpPr>
        <dsp:cNvPr id="0" name=""/>
        <dsp:cNvSpPr/>
      </dsp:nvSpPr>
      <dsp:spPr>
        <a:xfrm>
          <a:off x="1717348" y="401275"/>
          <a:ext cx="4554922" cy="4554922"/>
        </a:xfrm>
        <a:custGeom>
          <a:avLst/>
          <a:gdLst/>
          <a:ahLst/>
          <a:cxnLst/>
          <a:rect l="0" t="0" r="0" b="0"/>
          <a:pathLst>
            <a:path>
              <a:moveTo>
                <a:pt x="3052264" y="135847"/>
              </a:moveTo>
              <a:arcTo wR="2277461" hR="2277461" stAng="17393361" swAng="771154"/>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96D6F9C-0F74-46F2-A005-9249D1510059}">
      <dsp:nvSpPr>
        <dsp:cNvPr id="0" name=""/>
        <dsp:cNvSpPr/>
      </dsp:nvSpPr>
      <dsp:spPr>
        <a:xfrm>
          <a:off x="5161177" y="859518"/>
          <a:ext cx="1228445" cy="798489"/>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u="sng" kern="1200" dirty="0" smtClean="0"/>
            <a:t>Jan-May </a:t>
          </a:r>
          <a:r>
            <a:rPr lang="en-US" sz="1800" kern="1200" dirty="0" smtClean="0"/>
            <a:t>State Approves</a:t>
          </a:r>
          <a:endParaRPr lang="en-US" sz="1800" kern="1200" dirty="0"/>
        </a:p>
      </dsp:txBody>
      <dsp:txXfrm>
        <a:off x="5200156" y="898497"/>
        <a:ext cx="1150487" cy="720531"/>
      </dsp:txXfrm>
    </dsp:sp>
    <dsp:sp modelId="{203B17B7-ABAE-4E3A-AF28-CAF57E99BB5A}">
      <dsp:nvSpPr>
        <dsp:cNvPr id="0" name=""/>
        <dsp:cNvSpPr/>
      </dsp:nvSpPr>
      <dsp:spPr>
        <a:xfrm>
          <a:off x="1717348" y="401275"/>
          <a:ext cx="4554922" cy="4554922"/>
        </a:xfrm>
        <a:custGeom>
          <a:avLst/>
          <a:gdLst/>
          <a:ahLst/>
          <a:cxnLst/>
          <a:rect l="0" t="0" r="0" b="0"/>
          <a:pathLst>
            <a:path>
              <a:moveTo>
                <a:pt x="4406143" y="1467807"/>
              </a:moveTo>
              <a:arcTo wR="2277461" hR="2277461" stAng="20350528" swAng="1063682"/>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9F86F9C-0403-4523-8878-1C810A596530}">
      <dsp:nvSpPr>
        <dsp:cNvPr id="0" name=""/>
        <dsp:cNvSpPr/>
      </dsp:nvSpPr>
      <dsp:spPr>
        <a:xfrm>
          <a:off x="5600946" y="2786274"/>
          <a:ext cx="1228445" cy="79848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u="sng" kern="1200" dirty="0" smtClean="0"/>
            <a:t>Jun-Jul</a:t>
          </a:r>
          <a:r>
            <a:rPr lang="en-US" sz="1800" kern="1200" dirty="0" smtClean="0"/>
            <a:t> NGAUS Review</a:t>
          </a:r>
          <a:endParaRPr lang="en-US" sz="1800" kern="1200" dirty="0"/>
        </a:p>
      </dsp:txBody>
      <dsp:txXfrm>
        <a:off x="5639925" y="2825253"/>
        <a:ext cx="1150487" cy="720531"/>
      </dsp:txXfrm>
    </dsp:sp>
    <dsp:sp modelId="{66871146-86EB-4435-9C2E-C737A38CBB3D}">
      <dsp:nvSpPr>
        <dsp:cNvPr id="0" name=""/>
        <dsp:cNvSpPr/>
      </dsp:nvSpPr>
      <dsp:spPr>
        <a:xfrm>
          <a:off x="1717348" y="401275"/>
          <a:ext cx="4554922" cy="4554922"/>
        </a:xfrm>
        <a:custGeom>
          <a:avLst/>
          <a:gdLst/>
          <a:ahLst/>
          <a:cxnLst/>
          <a:rect l="0" t="0" r="0" b="0"/>
          <a:pathLst>
            <a:path>
              <a:moveTo>
                <a:pt x="4287827" y="3347627"/>
              </a:moveTo>
              <a:arcTo wR="2277461" hR="2277461" stAng="1681647" swAng="834694"/>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F3BB1AB-2BB2-4462-8011-10E2391D1D80}">
      <dsp:nvSpPr>
        <dsp:cNvPr id="0" name=""/>
        <dsp:cNvSpPr/>
      </dsp:nvSpPr>
      <dsp:spPr>
        <a:xfrm>
          <a:off x="4166064" y="4331413"/>
          <a:ext cx="1633796" cy="79848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u="sng" kern="1200" dirty="0" smtClean="0"/>
            <a:t>Jul</a:t>
          </a:r>
          <a:r>
            <a:rPr lang="en-US" sz="1600" u="none" kern="1200" dirty="0" smtClean="0"/>
            <a:t>              NGAUS</a:t>
          </a:r>
          <a:r>
            <a:rPr lang="en-US" sz="1600" kern="1200" dirty="0" smtClean="0"/>
            <a:t> </a:t>
          </a:r>
          <a:r>
            <a:rPr lang="en-US" sz="1600" kern="1200" dirty="0" err="1" smtClean="0"/>
            <a:t>BoD</a:t>
          </a:r>
          <a:r>
            <a:rPr lang="en-US" sz="1600" kern="1200" dirty="0" smtClean="0"/>
            <a:t> review</a:t>
          </a:r>
          <a:endParaRPr lang="en-US" sz="1600" kern="1200" dirty="0"/>
        </a:p>
      </dsp:txBody>
      <dsp:txXfrm>
        <a:off x="4205043" y="4370392"/>
        <a:ext cx="1555838" cy="720531"/>
      </dsp:txXfrm>
    </dsp:sp>
    <dsp:sp modelId="{E1C773D4-399D-4083-A8EF-EADE67B72757}">
      <dsp:nvSpPr>
        <dsp:cNvPr id="0" name=""/>
        <dsp:cNvSpPr/>
      </dsp:nvSpPr>
      <dsp:spPr>
        <a:xfrm>
          <a:off x="1717348" y="401275"/>
          <a:ext cx="4554922" cy="4554922"/>
        </a:xfrm>
        <a:custGeom>
          <a:avLst/>
          <a:gdLst/>
          <a:ahLst/>
          <a:cxnLst/>
          <a:rect l="0" t="0" r="0" b="0"/>
          <a:pathLst>
            <a:path>
              <a:moveTo>
                <a:pt x="2375989" y="4552789"/>
              </a:moveTo>
              <a:arcTo wR="2277461" hR="2277461" stAng="5251228" swAng="330516"/>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32B07BF-4888-4576-8D3C-836CCFF7640C}">
      <dsp:nvSpPr>
        <dsp:cNvPr id="0" name=""/>
        <dsp:cNvSpPr/>
      </dsp:nvSpPr>
      <dsp:spPr>
        <a:xfrm>
          <a:off x="2211532" y="4331413"/>
          <a:ext cx="1590247" cy="79848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u="sng" kern="1200" dirty="0" smtClean="0"/>
            <a:t>Aug</a:t>
          </a:r>
        </a:p>
        <a:p>
          <a:pPr lvl="0" algn="ctr" defTabSz="800100">
            <a:lnSpc>
              <a:spcPct val="90000"/>
            </a:lnSpc>
            <a:spcBef>
              <a:spcPct val="0"/>
            </a:spcBef>
            <a:spcAft>
              <a:spcPct val="35000"/>
            </a:spcAft>
          </a:pPr>
          <a:r>
            <a:rPr lang="en-US" sz="1800" kern="1200" dirty="0" smtClean="0"/>
            <a:t>Final/Prep</a:t>
          </a:r>
        </a:p>
      </dsp:txBody>
      <dsp:txXfrm>
        <a:off x="2250511" y="4370392"/>
        <a:ext cx="1512289" cy="720531"/>
      </dsp:txXfrm>
    </dsp:sp>
    <dsp:sp modelId="{9A1CD16C-5B87-4B74-969C-76D04AEA1F2B}">
      <dsp:nvSpPr>
        <dsp:cNvPr id="0" name=""/>
        <dsp:cNvSpPr/>
      </dsp:nvSpPr>
      <dsp:spPr>
        <a:xfrm>
          <a:off x="1717348" y="401275"/>
          <a:ext cx="4554922" cy="4554922"/>
        </a:xfrm>
        <a:custGeom>
          <a:avLst/>
          <a:gdLst/>
          <a:ahLst/>
          <a:cxnLst/>
          <a:rect l="0" t="0" r="0" b="0"/>
          <a:pathLst>
            <a:path>
              <a:moveTo>
                <a:pt x="583356" y="3799578"/>
              </a:moveTo>
              <a:arcTo wR="2277461" hR="2277461" stAng="8283658" swAng="834694"/>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2EBE871-7C7C-4A1C-971C-80E43CC3E068}">
      <dsp:nvSpPr>
        <dsp:cNvPr id="0" name=""/>
        <dsp:cNvSpPr/>
      </dsp:nvSpPr>
      <dsp:spPr>
        <a:xfrm>
          <a:off x="1057307" y="2786274"/>
          <a:ext cx="1434284" cy="79848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u="sng" kern="1200" dirty="0" smtClean="0"/>
            <a:t>Sep</a:t>
          </a:r>
          <a:r>
            <a:rPr lang="en-US" sz="1800" u="none" kern="1200" dirty="0" smtClean="0"/>
            <a:t>      </a:t>
          </a:r>
          <a:r>
            <a:rPr lang="en-US" sz="1600" u="none" kern="1200" dirty="0" smtClean="0"/>
            <a:t>NGAUS </a:t>
          </a:r>
          <a:r>
            <a:rPr lang="en-US" sz="1600" u="none" kern="1200" dirty="0" err="1" smtClean="0"/>
            <a:t>Conf</a:t>
          </a:r>
          <a:r>
            <a:rPr lang="en-US" sz="1600" u="none" kern="1200" dirty="0" smtClean="0"/>
            <a:t> consideration</a:t>
          </a:r>
          <a:endParaRPr lang="en-US" sz="1600" u="sng" kern="1200" dirty="0"/>
        </a:p>
      </dsp:txBody>
      <dsp:txXfrm>
        <a:off x="1096286" y="2825253"/>
        <a:ext cx="1356326" cy="720531"/>
      </dsp:txXfrm>
    </dsp:sp>
    <dsp:sp modelId="{C19DBAC2-67A7-4650-BCC6-470DF4E594C0}">
      <dsp:nvSpPr>
        <dsp:cNvPr id="0" name=""/>
        <dsp:cNvSpPr/>
      </dsp:nvSpPr>
      <dsp:spPr>
        <a:xfrm>
          <a:off x="1715439" y="366523"/>
          <a:ext cx="4554922" cy="4554922"/>
        </a:xfrm>
        <a:custGeom>
          <a:avLst/>
          <a:gdLst/>
          <a:ahLst/>
          <a:cxnLst/>
          <a:rect l="0" t="0" r="0" b="0"/>
          <a:pathLst>
            <a:path>
              <a:moveTo>
                <a:pt x="1918" y="2184002"/>
              </a:moveTo>
              <a:arcTo wR="2277461" hR="2277461" stAng="10941112" swAng="1088615"/>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6D2BD91-E59C-44A8-8B2B-494591AB299F}">
      <dsp:nvSpPr>
        <dsp:cNvPr id="0" name=""/>
        <dsp:cNvSpPr/>
      </dsp:nvSpPr>
      <dsp:spPr>
        <a:xfrm>
          <a:off x="1449536" y="831811"/>
          <a:ext cx="1529366" cy="798489"/>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u="sng" kern="1200" dirty="0" smtClean="0"/>
            <a:t>Oct-Nov</a:t>
          </a:r>
          <a:r>
            <a:rPr lang="en-US" sz="1600" kern="1200" dirty="0" smtClean="0"/>
            <a:t> Prioritization Leg Action Plan</a:t>
          </a:r>
          <a:endParaRPr lang="en-US" sz="1600" kern="1200" dirty="0"/>
        </a:p>
      </dsp:txBody>
      <dsp:txXfrm>
        <a:off x="1488515" y="870790"/>
        <a:ext cx="1451408" cy="720531"/>
      </dsp:txXfrm>
    </dsp:sp>
    <dsp:sp modelId="{2452CE14-F1D0-4D70-A575-509AFC5D29C9}">
      <dsp:nvSpPr>
        <dsp:cNvPr id="0" name=""/>
        <dsp:cNvSpPr/>
      </dsp:nvSpPr>
      <dsp:spPr>
        <a:xfrm>
          <a:off x="1670098" y="413963"/>
          <a:ext cx="4554922" cy="4554922"/>
        </a:xfrm>
        <a:custGeom>
          <a:avLst/>
          <a:gdLst/>
          <a:ahLst/>
          <a:cxnLst/>
          <a:rect l="0" t="0" r="0" b="0"/>
          <a:pathLst>
            <a:path>
              <a:moveTo>
                <a:pt x="1100567" y="327653"/>
              </a:moveTo>
              <a:arcTo wR="2277461" hR="2277461" stAng="14333103" swAng="753204"/>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84275" y="698500"/>
            <a:ext cx="4651375" cy="3489325"/>
          </a:xfrm>
          <a:prstGeom prst="rect">
            <a:avLst/>
          </a:prstGeom>
        </p:spPr>
        <p:txBody>
          <a:bodyPr lIns="93287" tIns="46644" rIns="93287" bIns="46644"/>
          <a:lstStyle/>
          <a:p>
            <a:endParaRPr/>
          </a:p>
        </p:txBody>
      </p:sp>
      <p:sp>
        <p:nvSpPr>
          <p:cNvPr id="110" name="Shape 110"/>
          <p:cNvSpPr>
            <a:spLocks noGrp="1"/>
          </p:cNvSpPr>
          <p:nvPr>
            <p:ph type="body" sz="quarter" idx="1"/>
          </p:nvPr>
        </p:nvSpPr>
        <p:spPr>
          <a:xfrm>
            <a:off x="935990" y="4420315"/>
            <a:ext cx="5147945" cy="4187666"/>
          </a:xfrm>
          <a:prstGeom prst="rect">
            <a:avLst/>
          </a:prstGeom>
        </p:spPr>
        <p:txBody>
          <a:bodyPr lIns="93287" tIns="46644" rIns="93287" bIns="46644"/>
          <a:lstStyle/>
          <a:p>
            <a:endParaRPr/>
          </a:p>
        </p:txBody>
      </p:sp>
    </p:spTree>
    <p:extLst>
      <p:ext uri="{BB962C8B-B14F-4D97-AF65-F5344CB8AC3E}">
        <p14:creationId xmlns:p14="http://schemas.microsoft.com/office/powerpoint/2010/main" val="4268410409"/>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6CC659-491D-4E55-B8C8-60E94811F6F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174260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6CC659-491D-4E55-B8C8-60E94811F6F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221018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6CC659-491D-4E55-B8C8-60E94811F6F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4227665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Title Text</a:t>
            </a:r>
          </a:p>
        </p:txBody>
      </p:sp>
      <p:sp>
        <p:nvSpPr>
          <p:cNvPr id="39" name="Shape 39"/>
          <p:cNvSpPr>
            <a:spLocks noGrp="1"/>
          </p:cNvSpPr>
          <p:nvPr>
            <p:ph type="body" sz="half" idx="1"/>
          </p:nvPr>
        </p:nvSpPr>
        <p:spPr>
          <a:xfrm>
            <a:off x="628650" y="1825625"/>
            <a:ext cx="38862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0945094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6CC659-491D-4E55-B8C8-60E94811F6F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pic>
        <p:nvPicPr>
          <p:cNvPr id="7" name="Picture 6"/>
          <p:cNvPicPr>
            <a:picLocks noChangeAspect="1"/>
          </p:cNvPicPr>
          <p:nvPr userDrawn="1"/>
        </p:nvPicPr>
        <p:blipFill>
          <a:blip r:embed="rId2"/>
          <a:stretch>
            <a:fillRect/>
          </a:stretch>
        </p:blipFill>
        <p:spPr>
          <a:xfrm>
            <a:off x="61913" y="75407"/>
            <a:ext cx="1939708" cy="579017"/>
          </a:xfrm>
          <a:prstGeom prst="rect">
            <a:avLst/>
          </a:prstGeom>
        </p:spPr>
      </p:pic>
      <p:sp>
        <p:nvSpPr>
          <p:cNvPr id="9" name="TextBox 8"/>
          <p:cNvSpPr txBox="1"/>
          <p:nvPr userDrawn="1"/>
        </p:nvSpPr>
        <p:spPr>
          <a:xfrm>
            <a:off x="573742" y="505618"/>
            <a:ext cx="2033955" cy="307777"/>
          </a:xfrm>
          <a:prstGeom prst="rect">
            <a:avLst/>
          </a:prstGeom>
          <a:noFill/>
        </p:spPr>
        <p:txBody>
          <a:bodyPr wrap="none" rtlCol="0">
            <a:spAutoFit/>
          </a:bodyPr>
          <a:lstStyle/>
          <a:p>
            <a:r>
              <a:rPr lang="en-US" sz="1400" dirty="0" smtClean="0"/>
              <a:t>Corporate Advisory Panel</a:t>
            </a:r>
            <a:endParaRPr lang="en-US" sz="1400" dirty="0"/>
          </a:p>
        </p:txBody>
      </p:sp>
    </p:spTree>
    <p:extLst>
      <p:ext uri="{BB962C8B-B14F-4D97-AF65-F5344CB8AC3E}">
        <p14:creationId xmlns:p14="http://schemas.microsoft.com/office/powerpoint/2010/main" val="1958047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96CC659-491D-4E55-B8C8-60E94811F6F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771530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6CC659-491D-4E55-B8C8-60E94811F6F4}"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426977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6CC659-491D-4E55-B8C8-60E94811F6F4}"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296279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6CC659-491D-4E55-B8C8-60E94811F6F4}"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13903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6CC659-491D-4E55-B8C8-60E94811F6F4}"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066374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696CC659-491D-4E55-B8C8-60E94811F6F4}"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620221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696CC659-491D-4E55-B8C8-60E94811F6F4}"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805591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96CC659-491D-4E55-B8C8-60E94811F6F4}" type="datetimeFigureOut">
              <a:rPr lang="en-US" smtClean="0"/>
              <a:t>12/5/2019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1691272126"/>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Mike.Hadley@ngaus.org" TargetMode="External"/><Relationship Id="rId2" Type="http://schemas.openxmlformats.org/officeDocument/2006/relationships/hyperlink" Target="mailto:Keith.Klemmer@me.com" TargetMode="External"/><Relationship Id="rId1" Type="http://schemas.openxmlformats.org/officeDocument/2006/relationships/slideLayout" Target="../slideLayouts/slideLayout12.xml"/><Relationship Id="rId4" Type="http://schemas.openxmlformats.org/officeDocument/2006/relationships/hyperlink" Target="mailto:Mark.Malizia@ngaus.or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FX_LiBSTJTo" TargetMode="External"/><Relationship Id="rId2" Type="http://schemas.openxmlformats.org/officeDocument/2006/relationships/hyperlink" Target="https://www.ngaus.org/legislation/resolutions" TargetMode="External"/><Relationship Id="rId1" Type="http://schemas.openxmlformats.org/officeDocument/2006/relationships/slideLayout" Target="../slideLayouts/slideLayout2.xml"/><Relationship Id="rId5" Type="http://schemas.openxmlformats.org/officeDocument/2006/relationships/hyperlink" Target="https://www.ang.af.mil/Home/ANG-Priorities-Books/" TargetMode="External"/><Relationship Id="rId4" Type="http://schemas.openxmlformats.org/officeDocument/2006/relationships/hyperlink" Target="https://prhome.defense.gov/Readiness/Publication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601" y="2706391"/>
            <a:ext cx="7886700" cy="1325564"/>
          </a:xfrm>
        </p:spPr>
        <p:txBody>
          <a:bodyPr>
            <a:normAutofit/>
          </a:bodyPr>
          <a:lstStyle/>
          <a:p>
            <a:pPr algn="ctr"/>
            <a:r>
              <a:rPr lang="en-US" sz="4000" dirty="0" smtClean="0"/>
              <a:t>NGAUS Resolution Process</a:t>
            </a:r>
            <a:endParaRPr lang="en-US" sz="4000" dirty="0"/>
          </a:p>
        </p:txBody>
      </p:sp>
    </p:spTree>
    <p:extLst>
      <p:ext uri="{BB962C8B-B14F-4D97-AF65-F5344CB8AC3E}">
        <p14:creationId xmlns:p14="http://schemas.microsoft.com/office/powerpoint/2010/main" val="2804907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p:cNvSpPr>
          <p:nvPr>
            <p:ph type="title"/>
          </p:nvPr>
        </p:nvSpPr>
        <p:spPr>
          <a:xfrm>
            <a:off x="628650" y="134015"/>
            <a:ext cx="7886700" cy="897005"/>
          </a:xfrm>
          <a:prstGeom prst="rect">
            <a:avLst/>
          </a:prstGeom>
        </p:spPr>
        <p:txBody>
          <a:bodyPr/>
          <a:lstStyle>
            <a:lvl1pPr algn="ctr"/>
          </a:lstStyle>
          <a:p>
            <a:r>
              <a:rPr dirty="0"/>
              <a:t>NGAUS Task Forces</a:t>
            </a:r>
          </a:p>
        </p:txBody>
      </p:sp>
      <p:sp>
        <p:nvSpPr>
          <p:cNvPr id="124" name="Shape 124"/>
          <p:cNvSpPr>
            <a:spLocks noGrp="1"/>
          </p:cNvSpPr>
          <p:nvPr>
            <p:ph idx="1"/>
          </p:nvPr>
        </p:nvSpPr>
        <p:spPr>
          <a:xfrm>
            <a:off x="518118" y="1031020"/>
            <a:ext cx="8284238" cy="5439979"/>
          </a:xfrm>
          <a:prstGeom prst="rect">
            <a:avLst/>
          </a:prstGeom>
        </p:spPr>
        <p:txBody>
          <a:bodyPr>
            <a:noAutofit/>
          </a:bodyPr>
          <a:lstStyle/>
          <a:p>
            <a:pPr marL="0" indent="0">
              <a:lnSpc>
                <a:spcPct val="72000"/>
              </a:lnSpc>
              <a:buSzTx/>
              <a:buNone/>
              <a:defRPr sz="1900"/>
            </a:pPr>
            <a:r>
              <a:rPr sz="2000" dirty="0"/>
              <a:t>Task forces are grouped into three general areas; Joint, Army or Air and then broken down by issue categories or weapon system grouping. </a:t>
            </a:r>
            <a:endParaRPr lang="en-US" sz="2000" dirty="0" smtClean="0"/>
          </a:p>
          <a:p>
            <a:pPr marL="0" indent="0">
              <a:lnSpc>
                <a:spcPct val="72000"/>
              </a:lnSpc>
              <a:buSzTx/>
              <a:buNone/>
              <a:defRPr sz="1900"/>
            </a:pPr>
            <a:endParaRPr sz="400" dirty="0"/>
          </a:p>
          <a:p>
            <a:pPr marL="0" indent="0">
              <a:lnSpc>
                <a:spcPct val="72000"/>
              </a:lnSpc>
              <a:buSzTx/>
              <a:buNone/>
              <a:defRPr sz="1900" u="sng"/>
            </a:pPr>
            <a:r>
              <a:rPr sz="2000" dirty="0" smtClean="0"/>
              <a:t>Joint </a:t>
            </a:r>
            <a:r>
              <a:rPr sz="2000" dirty="0"/>
              <a:t>Task Forces </a:t>
            </a:r>
          </a:p>
          <a:p>
            <a:pPr marL="0" indent="0">
              <a:lnSpc>
                <a:spcPct val="100000"/>
              </a:lnSpc>
              <a:spcBef>
                <a:spcPts val="0"/>
              </a:spcBef>
              <a:buSzTx/>
              <a:buNone/>
              <a:defRPr sz="1900"/>
            </a:pPr>
            <a:r>
              <a:rPr sz="2000" dirty="0"/>
              <a:t>Personnel and Benefits </a:t>
            </a:r>
          </a:p>
          <a:p>
            <a:pPr marL="0" indent="0">
              <a:lnSpc>
                <a:spcPct val="100000"/>
              </a:lnSpc>
              <a:spcBef>
                <a:spcPts val="0"/>
              </a:spcBef>
              <a:buSzTx/>
              <a:buNone/>
              <a:defRPr sz="1900"/>
            </a:pPr>
            <a:r>
              <a:rPr sz="2000" dirty="0"/>
              <a:t>Medical </a:t>
            </a:r>
          </a:p>
          <a:p>
            <a:pPr marL="0" indent="0">
              <a:lnSpc>
                <a:spcPct val="100000"/>
              </a:lnSpc>
              <a:spcBef>
                <a:spcPts val="0"/>
              </a:spcBef>
              <a:buSzTx/>
              <a:buNone/>
              <a:defRPr sz="1900"/>
            </a:pPr>
            <a:r>
              <a:rPr sz="2000" dirty="0"/>
              <a:t>Homeland Security </a:t>
            </a:r>
          </a:p>
          <a:p>
            <a:pPr marL="0" indent="0">
              <a:lnSpc>
                <a:spcPct val="72000"/>
              </a:lnSpc>
              <a:buSzTx/>
              <a:buNone/>
              <a:defRPr sz="1900" u="sng"/>
            </a:pPr>
            <a:endParaRPr sz="400" dirty="0"/>
          </a:p>
          <a:p>
            <a:pPr marL="0" indent="0">
              <a:lnSpc>
                <a:spcPct val="72000"/>
              </a:lnSpc>
              <a:buSzTx/>
              <a:buNone/>
              <a:defRPr sz="1900" u="sng"/>
            </a:pPr>
            <a:r>
              <a:rPr sz="2000" dirty="0"/>
              <a:t>Army Task Forces </a:t>
            </a:r>
          </a:p>
          <a:p>
            <a:pPr marL="0" indent="0">
              <a:lnSpc>
                <a:spcPct val="100000"/>
              </a:lnSpc>
              <a:spcBef>
                <a:spcPts val="0"/>
              </a:spcBef>
              <a:buSzTx/>
              <a:buNone/>
              <a:defRPr sz="1900"/>
            </a:pPr>
            <a:r>
              <a:rPr sz="2000" dirty="0"/>
              <a:t>Fire Support </a:t>
            </a:r>
          </a:p>
          <a:p>
            <a:pPr marL="0" indent="0">
              <a:lnSpc>
                <a:spcPct val="100000"/>
              </a:lnSpc>
              <a:spcBef>
                <a:spcPts val="0"/>
              </a:spcBef>
              <a:buSzTx/>
              <a:buNone/>
              <a:defRPr sz="1900"/>
            </a:pPr>
            <a:r>
              <a:rPr sz="2000" dirty="0"/>
              <a:t>Combat </a:t>
            </a:r>
            <a:r>
              <a:rPr sz="2000" dirty="0" smtClean="0"/>
              <a:t>Vehicle</a:t>
            </a:r>
            <a:r>
              <a:rPr lang="en-US" sz="2000" dirty="0" smtClean="0"/>
              <a:t>/Ground Combat Task Force</a:t>
            </a:r>
            <a:endParaRPr sz="2000" dirty="0"/>
          </a:p>
          <a:p>
            <a:pPr marL="0" indent="0">
              <a:lnSpc>
                <a:spcPct val="100000"/>
              </a:lnSpc>
              <a:spcBef>
                <a:spcPts val="0"/>
              </a:spcBef>
              <a:buSzTx/>
              <a:buNone/>
              <a:defRPr sz="1900"/>
            </a:pPr>
            <a:r>
              <a:rPr lang="en-US" sz="2000" dirty="0" smtClean="0"/>
              <a:t>Army Sustainment</a:t>
            </a:r>
            <a:endParaRPr sz="2000" dirty="0"/>
          </a:p>
          <a:p>
            <a:pPr marL="0" indent="0">
              <a:lnSpc>
                <a:spcPct val="100000"/>
              </a:lnSpc>
              <a:spcBef>
                <a:spcPts val="0"/>
              </a:spcBef>
              <a:buSzTx/>
              <a:buNone/>
              <a:defRPr sz="1900"/>
            </a:pPr>
            <a:r>
              <a:rPr sz="2000" dirty="0"/>
              <a:t>Army Aviation </a:t>
            </a:r>
          </a:p>
          <a:p>
            <a:pPr marL="0" indent="0">
              <a:lnSpc>
                <a:spcPct val="100000"/>
              </a:lnSpc>
              <a:spcBef>
                <a:spcPts val="0"/>
              </a:spcBef>
              <a:buSzTx/>
              <a:buNone/>
              <a:defRPr sz="1900"/>
            </a:pPr>
            <a:r>
              <a:rPr sz="2000" dirty="0"/>
              <a:t>C4I </a:t>
            </a:r>
          </a:p>
          <a:p>
            <a:pPr marL="0" indent="0">
              <a:lnSpc>
                <a:spcPct val="100000"/>
              </a:lnSpc>
              <a:spcBef>
                <a:spcPts val="0"/>
              </a:spcBef>
              <a:buSzTx/>
              <a:buNone/>
              <a:defRPr sz="1900"/>
            </a:pPr>
            <a:r>
              <a:rPr sz="2000" dirty="0" smtClean="0"/>
              <a:t>Engineer</a:t>
            </a:r>
            <a:endParaRPr lang="en-US" sz="2000" dirty="0" smtClean="0"/>
          </a:p>
          <a:p>
            <a:pPr marL="0" indent="0">
              <a:lnSpc>
                <a:spcPct val="100000"/>
              </a:lnSpc>
              <a:spcBef>
                <a:spcPts val="0"/>
              </a:spcBef>
              <a:buSzTx/>
              <a:buNone/>
              <a:defRPr sz="1900"/>
            </a:pPr>
            <a:endParaRPr lang="en-US" sz="400" dirty="0" smtClean="0"/>
          </a:p>
          <a:p>
            <a:pPr marL="0" indent="0">
              <a:lnSpc>
                <a:spcPct val="100000"/>
              </a:lnSpc>
              <a:spcBef>
                <a:spcPts val="0"/>
              </a:spcBef>
              <a:buSzTx/>
              <a:buNone/>
              <a:defRPr sz="1900"/>
            </a:pPr>
            <a:endParaRPr lang="en-US" sz="300" dirty="0"/>
          </a:p>
          <a:p>
            <a:pPr marL="0" indent="0">
              <a:lnSpc>
                <a:spcPct val="100000"/>
              </a:lnSpc>
              <a:spcBef>
                <a:spcPts val="0"/>
              </a:spcBef>
              <a:buSzTx/>
              <a:buNone/>
              <a:defRPr sz="1900"/>
            </a:pPr>
            <a:r>
              <a:rPr lang="en-US" sz="2000" u="sng" dirty="0" smtClean="0"/>
              <a:t>Air Task Forces</a:t>
            </a:r>
            <a:endParaRPr lang="en-US" sz="2000" u="sng" dirty="0"/>
          </a:p>
          <a:p>
            <a:pPr marL="0" indent="0">
              <a:lnSpc>
                <a:spcPct val="100000"/>
              </a:lnSpc>
              <a:spcBef>
                <a:spcPts val="0"/>
              </a:spcBef>
              <a:buSzTx/>
              <a:buNone/>
              <a:defRPr sz="1900"/>
            </a:pPr>
            <a:r>
              <a:rPr lang="en-US" sz="2000" dirty="0" smtClean="0"/>
              <a:t>Combat Air Forces</a:t>
            </a:r>
          </a:p>
          <a:p>
            <a:pPr marL="0" indent="0">
              <a:lnSpc>
                <a:spcPct val="100000"/>
              </a:lnSpc>
              <a:spcBef>
                <a:spcPts val="0"/>
              </a:spcBef>
              <a:buSzTx/>
              <a:buNone/>
              <a:defRPr sz="1900"/>
            </a:pPr>
            <a:r>
              <a:rPr lang="en-US" sz="2000" dirty="0" smtClean="0"/>
              <a:t>Mobility Air Forces</a:t>
            </a:r>
          </a:p>
          <a:p>
            <a:pPr marL="0" indent="0">
              <a:lnSpc>
                <a:spcPct val="100000"/>
              </a:lnSpc>
              <a:spcBef>
                <a:spcPts val="0"/>
              </a:spcBef>
              <a:buSzTx/>
              <a:buNone/>
              <a:defRPr sz="1900"/>
            </a:pPr>
            <a:r>
              <a:rPr lang="en-US" sz="2000" dirty="0" smtClean="0"/>
              <a:t>Combat-Mission Support</a:t>
            </a:r>
          </a:p>
          <a:p>
            <a:pPr marL="0" indent="0">
              <a:lnSpc>
                <a:spcPct val="100000"/>
              </a:lnSpc>
              <a:spcBef>
                <a:spcPts val="0"/>
              </a:spcBef>
              <a:buSzTx/>
              <a:buNone/>
              <a:defRPr sz="1900"/>
            </a:pPr>
            <a:endParaRPr sz="300" dirty="0"/>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p:cNvSpPr>
          <p:nvPr>
            <p:ph type="title"/>
          </p:nvPr>
        </p:nvSpPr>
        <p:spPr>
          <a:prstGeom prst="rect">
            <a:avLst/>
          </a:prstGeom>
        </p:spPr>
        <p:txBody>
          <a:bodyPr/>
          <a:lstStyle>
            <a:lvl1pPr algn="ctr"/>
          </a:lstStyle>
          <a:p>
            <a:r>
              <a:t>Task Force Membership</a:t>
            </a:r>
          </a:p>
        </p:txBody>
      </p:sp>
      <p:sp>
        <p:nvSpPr>
          <p:cNvPr id="127" name="Shape 127"/>
          <p:cNvSpPr>
            <a:spLocks noGrp="1"/>
          </p:cNvSpPr>
          <p:nvPr>
            <p:ph idx="1"/>
          </p:nvPr>
        </p:nvSpPr>
        <p:spPr>
          <a:xfrm>
            <a:off x="628650" y="1690688"/>
            <a:ext cx="7886700" cy="4813144"/>
          </a:xfrm>
          <a:prstGeom prst="rect">
            <a:avLst/>
          </a:prstGeom>
        </p:spPr>
        <p:txBody>
          <a:bodyPr/>
          <a:lstStyle/>
          <a:p>
            <a:pPr marL="0" indent="0">
              <a:lnSpc>
                <a:spcPct val="72000"/>
              </a:lnSpc>
              <a:buSzTx/>
              <a:buNone/>
              <a:defRPr sz="1700" b="1"/>
            </a:pPr>
            <a:r>
              <a:t>Task Force Members </a:t>
            </a:r>
          </a:p>
          <a:p>
            <a:pPr marL="0" indent="0">
              <a:lnSpc>
                <a:spcPct val="72000"/>
              </a:lnSpc>
              <a:buSzTx/>
              <a:buNone/>
              <a:defRPr sz="1700"/>
            </a:pPr>
            <a:r>
              <a:t>Task force members must be currently serving National Guard members and current members of NGAUS. They should have in-depth knowledge of the subject matter to be considered by the task force. </a:t>
            </a:r>
            <a:r>
              <a:rPr b="1">
                <a:solidFill>
                  <a:srgbClr val="FF0000"/>
                </a:solidFill>
              </a:rPr>
              <a:t>It is recommended that each task force have a minimum of seven members to avoid tie votes, and to ensure that all six NGAUS areas are represented. </a:t>
            </a:r>
            <a:r>
              <a:t>All votes of the task force will be conducted in executive session by members of the task force. Task force membership includes the following: </a:t>
            </a:r>
          </a:p>
          <a:p>
            <a:pPr marL="0" indent="0">
              <a:lnSpc>
                <a:spcPct val="72000"/>
              </a:lnSpc>
              <a:buSzTx/>
              <a:buNone/>
              <a:defRPr sz="1700" b="1"/>
            </a:pPr>
            <a:r>
              <a:t>Chair </a:t>
            </a:r>
          </a:p>
          <a:p>
            <a:pPr marL="0" indent="0">
              <a:lnSpc>
                <a:spcPct val="72000"/>
              </a:lnSpc>
              <a:buSzTx/>
              <a:buNone/>
              <a:defRPr sz="1700"/>
            </a:pPr>
            <a:r>
              <a:t>Each task force will have a chair appointed to preside over all meetings of the task force. The NGAUS Chairman of the Board will appoint task force chairs and vice chairs. </a:t>
            </a:r>
          </a:p>
          <a:p>
            <a:pPr marL="0" indent="0">
              <a:lnSpc>
                <a:spcPct val="72000"/>
              </a:lnSpc>
              <a:buSzTx/>
              <a:buNone/>
              <a:defRPr sz="1700" b="1"/>
            </a:pPr>
            <a:r>
              <a:t>Vice Chair </a:t>
            </a:r>
          </a:p>
          <a:p>
            <a:pPr marL="0" indent="0">
              <a:lnSpc>
                <a:spcPct val="72000"/>
              </a:lnSpc>
              <a:buSzTx/>
              <a:buNone/>
              <a:defRPr sz="1700"/>
            </a:pPr>
            <a:r>
              <a:t>The </a:t>
            </a:r>
            <a:r>
              <a:rPr b="1">
                <a:solidFill>
                  <a:srgbClr val="FF0000"/>
                </a:solidFill>
              </a:rPr>
              <a:t>vice chair </a:t>
            </a:r>
            <a:r>
              <a:t>will assume the responsibilities of the chair in his or her absence</a:t>
            </a:r>
          </a:p>
          <a:p>
            <a:pPr marL="0" indent="0">
              <a:lnSpc>
                <a:spcPct val="72000"/>
              </a:lnSpc>
              <a:buSzTx/>
              <a:buNone/>
              <a:defRPr sz="1700" b="1"/>
            </a:pPr>
            <a:r>
              <a:t>Professional Staffers – Non-members </a:t>
            </a:r>
          </a:p>
          <a:p>
            <a:pPr marL="0" indent="0">
              <a:lnSpc>
                <a:spcPct val="72000"/>
              </a:lnSpc>
              <a:buSzTx/>
              <a:buNone/>
              <a:defRPr sz="1700"/>
            </a:pPr>
            <a:r>
              <a:t>The role of professional staffers is to provide expert assistance and coordination to the task force. </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628650" y="365127"/>
            <a:ext cx="7886700" cy="781095"/>
          </a:xfrm>
          <a:prstGeom prst="rect">
            <a:avLst/>
          </a:prstGeom>
        </p:spPr>
        <p:txBody>
          <a:bodyPr/>
          <a:lstStyle>
            <a:lvl1pPr algn="ctr"/>
          </a:lstStyle>
          <a:p>
            <a:r>
              <a:t>Meetings</a:t>
            </a:r>
          </a:p>
        </p:txBody>
      </p:sp>
      <p:sp>
        <p:nvSpPr>
          <p:cNvPr id="130" name="Shape 130"/>
          <p:cNvSpPr>
            <a:spLocks noGrp="1"/>
          </p:cNvSpPr>
          <p:nvPr>
            <p:ph idx="1"/>
          </p:nvPr>
        </p:nvSpPr>
        <p:spPr>
          <a:xfrm>
            <a:off x="628650" y="1146219"/>
            <a:ext cx="7886700" cy="5370491"/>
          </a:xfrm>
          <a:prstGeom prst="rect">
            <a:avLst/>
          </a:prstGeom>
        </p:spPr>
        <p:txBody>
          <a:bodyPr/>
          <a:lstStyle/>
          <a:p>
            <a:pPr marL="0" indent="0">
              <a:lnSpc>
                <a:spcPct val="72000"/>
              </a:lnSpc>
              <a:buSzTx/>
              <a:buNone/>
              <a:defRPr sz="1700" b="1"/>
            </a:pPr>
            <a:r>
              <a:t>Meetings </a:t>
            </a:r>
          </a:p>
          <a:p>
            <a:pPr marL="0" indent="0">
              <a:lnSpc>
                <a:spcPct val="72000"/>
              </a:lnSpc>
              <a:buSzTx/>
              <a:buNone/>
              <a:defRPr sz="1700"/>
            </a:pPr>
            <a:r>
              <a:t>Meetings of the task force are at the call of the task force chair. At least two-thirds of the voting body of the task force must be present to satisfy quorum requirements. Teleconference meetings are encouraged. </a:t>
            </a:r>
          </a:p>
          <a:p>
            <a:pPr marL="0" indent="0">
              <a:lnSpc>
                <a:spcPct val="72000"/>
              </a:lnSpc>
              <a:buSzTx/>
              <a:buNone/>
              <a:defRPr sz="1700"/>
            </a:pPr>
            <a:r>
              <a:t>It is recommended that task forces meet as necessary. However, a minimum of two meetings per year are requested in order to facilitate NGAUS business in a timely and effective manner: </a:t>
            </a:r>
          </a:p>
          <a:p>
            <a:pPr marL="0" indent="0">
              <a:lnSpc>
                <a:spcPct val="72000"/>
              </a:lnSpc>
              <a:buSzTx/>
              <a:buNone/>
              <a:defRPr sz="1700" b="1"/>
            </a:pPr>
            <a:r>
              <a:t>Resolutions Review Meeting: </a:t>
            </a:r>
            <a:r>
              <a:rPr b="0"/>
              <a:t>This meeting shall take place prior to NGAUS Board of Directors Summer Meeting. The purpose of this meeting is to review and comment on NGAUS draft resolutions to be considered at the upcoming general conference. </a:t>
            </a:r>
          </a:p>
          <a:p>
            <a:pPr marL="0" indent="0">
              <a:lnSpc>
                <a:spcPct val="72000"/>
              </a:lnSpc>
              <a:buSzTx/>
              <a:buNone/>
              <a:defRPr sz="1700" b="1"/>
            </a:pPr>
            <a:r>
              <a:t>NGAUS General Conference: </a:t>
            </a:r>
            <a:r>
              <a:rPr b="0"/>
              <a:t>The task force chair, or vice chair when chair is unavailable, will attend the NGAUS General Conference. They will participate in the resolutions meetings and hold a task force meeting at the designated time per the master agenda. Industry presentations are encouraged at this meeting. Task Force Chairs are also encouraged to walk the exhibit floor to meet industry members who have an interest in their task force. </a:t>
            </a:r>
          </a:p>
          <a:p>
            <a:pPr marL="0" indent="0">
              <a:lnSpc>
                <a:spcPct val="72000"/>
              </a:lnSpc>
              <a:buSzTx/>
              <a:buNone/>
              <a:defRPr sz="1700" b="1"/>
            </a:pPr>
            <a:r>
              <a:t>Prioritization Meeting: </a:t>
            </a:r>
            <a:r>
              <a:rPr b="0"/>
              <a:t>Following the NGAUS general conference, task forces meet to prioritize the adopted resolutions. This must be accomplished by the deadline for the legislative objectives book. In addition to prioritizing resolutions, the task forces must also assist in formulating fact sheets and drafting new resolutions for the following year’s resolution process. </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title"/>
          </p:nvPr>
        </p:nvSpPr>
        <p:spPr>
          <a:xfrm>
            <a:off x="628650" y="532552"/>
            <a:ext cx="7886700" cy="935640"/>
          </a:xfrm>
          <a:prstGeom prst="rect">
            <a:avLst/>
          </a:prstGeom>
        </p:spPr>
        <p:txBody>
          <a:bodyPr/>
          <a:lstStyle>
            <a:lvl1pPr algn="ctr"/>
          </a:lstStyle>
          <a:p>
            <a:r>
              <a:rPr dirty="0"/>
              <a:t>Task Force Chair Duties</a:t>
            </a:r>
          </a:p>
        </p:txBody>
      </p:sp>
      <p:sp>
        <p:nvSpPr>
          <p:cNvPr id="133" name="Shape 133"/>
          <p:cNvSpPr>
            <a:spLocks noGrp="1"/>
          </p:cNvSpPr>
          <p:nvPr>
            <p:ph idx="1"/>
          </p:nvPr>
        </p:nvSpPr>
        <p:spPr>
          <a:xfrm>
            <a:off x="628650" y="1468192"/>
            <a:ext cx="7886700" cy="4876198"/>
          </a:xfrm>
          <a:prstGeom prst="rect">
            <a:avLst/>
          </a:prstGeom>
        </p:spPr>
        <p:txBody>
          <a:bodyPr>
            <a:normAutofit/>
          </a:bodyPr>
          <a:lstStyle/>
          <a:p>
            <a:pPr>
              <a:lnSpc>
                <a:spcPct val="81000"/>
              </a:lnSpc>
              <a:defRPr sz="2300"/>
            </a:pPr>
            <a:r>
              <a:t>Presiding over all meetings of the task force </a:t>
            </a:r>
          </a:p>
          <a:p>
            <a:pPr>
              <a:lnSpc>
                <a:spcPct val="81000"/>
              </a:lnSpc>
              <a:defRPr sz="2300"/>
            </a:pPr>
            <a:r>
              <a:t>Ensuring meeting minutes are recorded and provided to the NGAUS legislative staff, who will then forward a copy to the Chairman of the Board, vice Army &amp;Air, and an information copy to the NGAUS president. </a:t>
            </a:r>
          </a:p>
          <a:p>
            <a:pPr>
              <a:lnSpc>
                <a:spcPct val="81000"/>
              </a:lnSpc>
              <a:defRPr sz="2300"/>
            </a:pPr>
            <a:r>
              <a:t>Providing comment (support/non-support) at the NGAUS general conference resolutions committee meeting </a:t>
            </a:r>
          </a:p>
          <a:p>
            <a:pPr>
              <a:lnSpc>
                <a:spcPct val="81000"/>
              </a:lnSpc>
              <a:defRPr sz="2300"/>
            </a:pPr>
            <a:r>
              <a:t>Recruiting members and professional staff to serve on the task force </a:t>
            </a:r>
          </a:p>
          <a:p>
            <a:pPr>
              <a:lnSpc>
                <a:spcPct val="81000"/>
              </a:lnSpc>
              <a:defRPr sz="2300"/>
            </a:pPr>
            <a:r>
              <a:t>Delivering an annual report to the NGAUS Board of Directors, as required by the Chairman of the Board (Legislative Staff will provide example report) </a:t>
            </a:r>
          </a:p>
          <a:p>
            <a:pPr>
              <a:lnSpc>
                <a:spcPct val="81000"/>
              </a:lnSpc>
              <a:defRPr sz="2300"/>
            </a:pPr>
            <a:r>
              <a:t>Ensuring that the applicable NGAUS Program Manager is provided with a roster of task force members </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POCs</a:t>
            </a:r>
            <a:endParaRPr lang="en-US" dirty="0"/>
          </a:p>
        </p:txBody>
      </p:sp>
      <p:sp>
        <p:nvSpPr>
          <p:cNvPr id="3" name="Text Placeholder 2"/>
          <p:cNvSpPr>
            <a:spLocks noGrp="1"/>
          </p:cNvSpPr>
          <p:nvPr>
            <p:ph type="body" sz="half" idx="1"/>
          </p:nvPr>
        </p:nvSpPr>
        <p:spPr>
          <a:xfrm>
            <a:off x="628650" y="1825625"/>
            <a:ext cx="7269354" cy="4351338"/>
          </a:xfrm>
        </p:spPr>
        <p:txBody>
          <a:bodyPr/>
          <a:lstStyle/>
          <a:p>
            <a:pPr marL="0" indent="0">
              <a:lnSpc>
                <a:spcPct val="100000"/>
              </a:lnSpc>
              <a:spcBef>
                <a:spcPts val="0"/>
              </a:spcBef>
              <a:buNone/>
            </a:pPr>
            <a:r>
              <a:rPr lang="en-US" dirty="0" smtClean="0"/>
              <a:t>Keith Klemmer, BG (Ret)</a:t>
            </a:r>
          </a:p>
          <a:p>
            <a:pPr marL="0" indent="0">
              <a:lnSpc>
                <a:spcPct val="100000"/>
              </a:lnSpc>
              <a:spcBef>
                <a:spcPts val="0"/>
              </a:spcBef>
              <a:buNone/>
            </a:pPr>
            <a:r>
              <a:rPr lang="en-US" dirty="0" smtClean="0"/>
              <a:t>NGAUS Corporate Advisory Council</a:t>
            </a:r>
          </a:p>
          <a:p>
            <a:pPr marL="0" indent="0">
              <a:lnSpc>
                <a:spcPct val="100000"/>
              </a:lnSpc>
              <a:spcBef>
                <a:spcPts val="0"/>
              </a:spcBef>
              <a:buNone/>
            </a:pPr>
            <a:r>
              <a:rPr lang="en-US" dirty="0" smtClean="0">
                <a:hlinkClick r:id="rId2"/>
              </a:rPr>
              <a:t>Keith.Klemmer@me.com</a:t>
            </a:r>
            <a:endParaRPr lang="en-US" dirty="0" smtClean="0"/>
          </a:p>
          <a:p>
            <a:pPr marL="0" indent="0">
              <a:lnSpc>
                <a:spcPct val="100000"/>
              </a:lnSpc>
              <a:spcBef>
                <a:spcPts val="0"/>
              </a:spcBef>
              <a:buNone/>
            </a:pPr>
            <a:r>
              <a:rPr lang="en-US" dirty="0" smtClean="0"/>
              <a:t>571-294-9087</a:t>
            </a:r>
          </a:p>
          <a:p>
            <a:pPr marL="0" indent="0">
              <a:lnSpc>
                <a:spcPct val="100000"/>
              </a:lnSpc>
              <a:spcBef>
                <a:spcPts val="0"/>
              </a:spcBef>
              <a:buNone/>
            </a:pPr>
            <a:endParaRPr lang="en-US" dirty="0"/>
          </a:p>
          <a:p>
            <a:pPr marL="0" indent="0">
              <a:lnSpc>
                <a:spcPct val="100000"/>
              </a:lnSpc>
              <a:spcBef>
                <a:spcPts val="0"/>
              </a:spcBef>
              <a:buNone/>
            </a:pPr>
            <a:r>
              <a:rPr lang="en-US" dirty="0" smtClean="0"/>
              <a:t>Mike Hadley, COL (Ret)</a:t>
            </a:r>
          </a:p>
          <a:p>
            <a:pPr marL="0" indent="0">
              <a:lnSpc>
                <a:spcPct val="100000"/>
              </a:lnSpc>
              <a:spcBef>
                <a:spcPts val="0"/>
              </a:spcBef>
              <a:buNone/>
            </a:pPr>
            <a:r>
              <a:rPr lang="en-US" dirty="0" smtClean="0"/>
              <a:t>NGAUS Legislative Director</a:t>
            </a:r>
          </a:p>
          <a:p>
            <a:pPr marL="0" indent="0">
              <a:lnSpc>
                <a:spcPct val="100000"/>
              </a:lnSpc>
              <a:spcBef>
                <a:spcPts val="0"/>
              </a:spcBef>
              <a:buNone/>
            </a:pPr>
            <a:r>
              <a:rPr lang="en-US" dirty="0" smtClean="0">
                <a:hlinkClick r:id="rId3"/>
              </a:rPr>
              <a:t>Mike.Hadley@ngaus.org</a:t>
            </a:r>
            <a:endParaRPr lang="en-US" dirty="0" smtClean="0"/>
          </a:p>
          <a:p>
            <a:pPr marL="0" indent="0">
              <a:lnSpc>
                <a:spcPct val="100000"/>
              </a:lnSpc>
              <a:spcBef>
                <a:spcPts val="0"/>
              </a:spcBef>
              <a:buNone/>
            </a:pPr>
            <a:endParaRPr lang="en-US" dirty="0"/>
          </a:p>
          <a:p>
            <a:pPr marL="0" indent="0">
              <a:lnSpc>
                <a:spcPct val="100000"/>
              </a:lnSpc>
              <a:spcBef>
                <a:spcPts val="0"/>
              </a:spcBef>
              <a:buNone/>
            </a:pPr>
            <a:r>
              <a:rPr lang="en-US" dirty="0" smtClean="0"/>
              <a:t>Mark Malizia</a:t>
            </a:r>
          </a:p>
          <a:p>
            <a:pPr marL="0" indent="0">
              <a:lnSpc>
                <a:spcPct val="100000"/>
              </a:lnSpc>
              <a:spcBef>
                <a:spcPts val="0"/>
              </a:spcBef>
              <a:buNone/>
            </a:pPr>
            <a:r>
              <a:rPr lang="en-US" dirty="0" smtClean="0"/>
              <a:t>NGAUS Legislative Analyst</a:t>
            </a:r>
          </a:p>
          <a:p>
            <a:pPr marL="0" indent="0">
              <a:lnSpc>
                <a:spcPct val="100000"/>
              </a:lnSpc>
              <a:spcBef>
                <a:spcPts val="0"/>
              </a:spcBef>
              <a:buNone/>
            </a:pPr>
            <a:r>
              <a:rPr lang="en-US" dirty="0" smtClean="0">
                <a:hlinkClick r:id="rId4"/>
              </a:rPr>
              <a:t>Mark.Malizia@ngaus.org</a:t>
            </a:r>
            <a:endParaRPr lang="en-US" dirty="0"/>
          </a:p>
        </p:txBody>
      </p:sp>
    </p:spTree>
    <p:extLst>
      <p:ext uri="{BB962C8B-B14F-4D97-AF65-F5344CB8AC3E}">
        <p14:creationId xmlns:p14="http://schemas.microsoft.com/office/powerpoint/2010/main" val="365133490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title"/>
          </p:nvPr>
        </p:nvSpPr>
        <p:spPr>
          <a:xfrm>
            <a:off x="498021" y="646481"/>
            <a:ext cx="8565591" cy="1252658"/>
          </a:xfrm>
          <a:prstGeom prst="rect">
            <a:avLst/>
          </a:prstGeom>
        </p:spPr>
        <p:txBody>
          <a:bodyPr>
            <a:normAutofit fontScale="90000"/>
          </a:bodyPr>
          <a:lstStyle>
            <a:lvl1pPr algn="ctr"/>
          </a:lstStyle>
          <a:p>
            <a:r>
              <a:rPr lang="en-US" dirty="0"/>
              <a:t>Notable References</a:t>
            </a:r>
            <a:br>
              <a:rPr lang="en-US" dirty="0"/>
            </a:br>
            <a:r>
              <a:rPr lang="en-US" sz="3100" dirty="0" smtClean="0"/>
              <a:t>- First, understand the strategy, priorities, and processes -</a:t>
            </a:r>
            <a:endParaRPr sz="3100" dirty="0"/>
          </a:p>
        </p:txBody>
      </p:sp>
      <p:sp>
        <p:nvSpPr>
          <p:cNvPr id="133" name="Shape 133"/>
          <p:cNvSpPr>
            <a:spLocks noGrp="1"/>
          </p:cNvSpPr>
          <p:nvPr>
            <p:ph idx="1"/>
          </p:nvPr>
        </p:nvSpPr>
        <p:spPr>
          <a:xfrm>
            <a:off x="628650" y="2020852"/>
            <a:ext cx="8330082" cy="3957918"/>
          </a:xfrm>
          <a:prstGeom prst="rect">
            <a:avLst/>
          </a:prstGeom>
        </p:spPr>
        <p:txBody>
          <a:bodyPr/>
          <a:lstStyle/>
          <a:p>
            <a:pPr>
              <a:lnSpc>
                <a:spcPct val="81000"/>
              </a:lnSpc>
              <a:defRPr sz="2300"/>
            </a:pPr>
            <a:r>
              <a:rPr lang="en-US" dirty="0" smtClean="0"/>
              <a:t>NGAUS Resolutions website </a:t>
            </a:r>
            <a:r>
              <a:rPr lang="en-US" dirty="0" smtClean="0">
                <a:hlinkClick r:id="rId2"/>
              </a:rPr>
              <a:t>https</a:t>
            </a:r>
            <a:r>
              <a:rPr lang="en-US" dirty="0">
                <a:hlinkClick r:id="rId2"/>
              </a:rPr>
              <a:t>://</a:t>
            </a:r>
            <a:r>
              <a:rPr lang="en-US" dirty="0" smtClean="0">
                <a:hlinkClick r:id="rId2"/>
              </a:rPr>
              <a:t>www.ngaus.org/legislation/resolutions</a:t>
            </a:r>
            <a:endParaRPr lang="en-US" dirty="0" smtClean="0"/>
          </a:p>
          <a:p>
            <a:pPr>
              <a:lnSpc>
                <a:spcPct val="81000"/>
              </a:lnSpc>
              <a:defRPr sz="2300"/>
            </a:pPr>
            <a:r>
              <a:rPr lang="en-US" dirty="0" smtClean="0"/>
              <a:t>NGAUS YouTube training video (About 7 minutes long) </a:t>
            </a:r>
            <a:r>
              <a:rPr lang="en-US" dirty="0" smtClean="0">
                <a:hlinkClick r:id="rId3"/>
              </a:rPr>
              <a:t>https</a:t>
            </a:r>
            <a:r>
              <a:rPr lang="en-US" dirty="0">
                <a:hlinkClick r:id="rId3"/>
              </a:rPr>
              <a:t>://</a:t>
            </a:r>
            <a:r>
              <a:rPr lang="en-US" dirty="0" smtClean="0">
                <a:hlinkClick r:id="rId3"/>
              </a:rPr>
              <a:t>www.youtube.com/watch?v=FX_LiBSTJTo</a:t>
            </a:r>
            <a:endParaRPr lang="en-US" dirty="0" smtClean="0"/>
          </a:p>
          <a:p>
            <a:pPr>
              <a:lnSpc>
                <a:spcPct val="81000"/>
              </a:lnSpc>
              <a:defRPr sz="2300"/>
            </a:pPr>
            <a:r>
              <a:rPr lang="en-US" dirty="0" smtClean="0"/>
              <a:t>Resolutions SOP and Task Force SOP on the NGAUS website</a:t>
            </a:r>
          </a:p>
          <a:p>
            <a:pPr>
              <a:lnSpc>
                <a:spcPct val="81000"/>
              </a:lnSpc>
              <a:defRPr sz="2300"/>
            </a:pPr>
            <a:r>
              <a:rPr lang="en-US" dirty="0" smtClean="0"/>
              <a:t>National Guard and Reserve Equipment Report </a:t>
            </a:r>
            <a:r>
              <a:rPr lang="en-US" dirty="0"/>
              <a:t>published annually </a:t>
            </a:r>
            <a:r>
              <a:rPr lang="en-US" dirty="0">
                <a:hlinkClick r:id="rId4"/>
              </a:rPr>
              <a:t>https://prhome.defense.gov/Readiness/Publications</a:t>
            </a:r>
            <a:r>
              <a:rPr lang="en-US" dirty="0" smtClean="0">
                <a:hlinkClick r:id="rId4"/>
              </a:rPr>
              <a:t>/</a:t>
            </a:r>
            <a:endParaRPr lang="en-US" dirty="0" smtClean="0"/>
          </a:p>
          <a:p>
            <a:pPr>
              <a:lnSpc>
                <a:spcPct val="81000"/>
              </a:lnSpc>
              <a:defRPr sz="2300"/>
            </a:pPr>
            <a:r>
              <a:rPr lang="en-US" dirty="0" smtClean="0"/>
              <a:t>Air National Guard priorities books </a:t>
            </a:r>
            <a:r>
              <a:rPr lang="en-US" dirty="0" smtClean="0">
                <a:hlinkClick r:id="rId5"/>
              </a:rPr>
              <a:t>https</a:t>
            </a:r>
            <a:r>
              <a:rPr lang="en-US" dirty="0">
                <a:hlinkClick r:id="rId5"/>
              </a:rPr>
              <a:t>://www.ang.af.mil/Home/ANG-Priorities-Books</a:t>
            </a:r>
            <a:r>
              <a:rPr lang="en-US" dirty="0" smtClean="0">
                <a:hlinkClick r:id="rId5"/>
              </a:rPr>
              <a:t>/</a:t>
            </a:r>
            <a:endParaRPr lang="en-US" dirty="0" smtClean="0"/>
          </a:p>
          <a:p>
            <a:pPr>
              <a:lnSpc>
                <a:spcPct val="81000"/>
              </a:lnSpc>
              <a:defRPr sz="2300"/>
            </a:pPr>
            <a:r>
              <a:rPr lang="en-US" dirty="0" smtClean="0"/>
              <a:t>DOD, USAF, and DA strategic documents, i.e. National Defense Strategy, Army Network Modernization Strategy, etc.  </a:t>
            </a:r>
          </a:p>
          <a:p>
            <a:pPr marL="0" indent="0">
              <a:lnSpc>
                <a:spcPct val="81000"/>
              </a:lnSpc>
              <a:buNone/>
              <a:defRPr sz="2300"/>
            </a:pPr>
            <a:endParaRPr lang="en-US" dirty="0" smtClean="0"/>
          </a:p>
        </p:txBody>
      </p:sp>
    </p:spTree>
    <p:extLst>
      <p:ext uri="{BB962C8B-B14F-4D97-AF65-F5344CB8AC3E}">
        <p14:creationId xmlns:p14="http://schemas.microsoft.com/office/powerpoint/2010/main" val="28191912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title"/>
          </p:nvPr>
        </p:nvSpPr>
        <p:spPr>
          <a:xfrm>
            <a:off x="628650" y="813906"/>
            <a:ext cx="7886700" cy="935640"/>
          </a:xfrm>
          <a:prstGeom prst="rect">
            <a:avLst/>
          </a:prstGeom>
        </p:spPr>
        <p:txBody>
          <a:bodyPr/>
          <a:lstStyle>
            <a:lvl1pPr algn="ctr"/>
          </a:lstStyle>
          <a:p>
            <a:r>
              <a:rPr lang="en-US" dirty="0" smtClean="0"/>
              <a:t>Resolutions Overview – </a:t>
            </a:r>
            <a:r>
              <a:rPr lang="en-US" dirty="0" err="1" smtClean="0"/>
              <a:t>Pg</a:t>
            </a:r>
            <a:r>
              <a:rPr lang="en-US" dirty="0" smtClean="0"/>
              <a:t> 1</a:t>
            </a:r>
            <a:endParaRPr dirty="0"/>
          </a:p>
        </p:txBody>
      </p:sp>
      <p:sp>
        <p:nvSpPr>
          <p:cNvPr id="133" name="Shape 133"/>
          <p:cNvSpPr>
            <a:spLocks noGrp="1"/>
          </p:cNvSpPr>
          <p:nvPr>
            <p:ph idx="1"/>
          </p:nvPr>
        </p:nvSpPr>
        <p:spPr>
          <a:xfrm>
            <a:off x="628650" y="1749546"/>
            <a:ext cx="7886700" cy="4530674"/>
          </a:xfrm>
          <a:prstGeom prst="rect">
            <a:avLst/>
          </a:prstGeom>
        </p:spPr>
        <p:txBody>
          <a:bodyPr>
            <a:normAutofit/>
          </a:bodyPr>
          <a:lstStyle/>
          <a:p>
            <a:pPr>
              <a:lnSpc>
                <a:spcPct val="81000"/>
              </a:lnSpc>
              <a:defRPr sz="2300"/>
            </a:pPr>
            <a:r>
              <a:rPr lang="en-US" dirty="0" smtClean="0"/>
              <a:t>Resolutions are legislative proposals, submitted by states, territories, and the District of Columbia to </a:t>
            </a:r>
            <a:r>
              <a:rPr lang="en-US" u="sng" dirty="0" smtClean="0"/>
              <a:t>enhance National Guard equipment, capabilities, and benefits parity</a:t>
            </a:r>
          </a:p>
          <a:p>
            <a:pPr>
              <a:lnSpc>
                <a:spcPct val="81000"/>
              </a:lnSpc>
              <a:defRPr sz="2300"/>
            </a:pPr>
            <a:r>
              <a:rPr lang="en-US" dirty="0"/>
              <a:t>Types of Resolutions</a:t>
            </a:r>
          </a:p>
          <a:p>
            <a:pPr lvl="1">
              <a:lnSpc>
                <a:spcPct val="81000"/>
              </a:lnSpc>
              <a:defRPr sz="2300"/>
            </a:pPr>
            <a:r>
              <a:rPr lang="en-US" dirty="0"/>
              <a:t>Standing – Already approved by NGAUS membership at the annual conference and help guide NGAUS legislative efforts</a:t>
            </a:r>
          </a:p>
          <a:p>
            <a:pPr lvl="1">
              <a:lnSpc>
                <a:spcPct val="81000"/>
              </a:lnSpc>
              <a:defRPr sz="2300"/>
            </a:pPr>
            <a:r>
              <a:rPr lang="en-US" dirty="0"/>
              <a:t>Draft – Changes/deletions to standing resolutions or a new resolution no approved by the NGAUS membership</a:t>
            </a:r>
          </a:p>
          <a:p>
            <a:pPr lvl="1">
              <a:lnSpc>
                <a:spcPct val="81000"/>
              </a:lnSpc>
              <a:defRPr sz="2300"/>
            </a:pPr>
            <a:r>
              <a:rPr lang="en-US" dirty="0"/>
              <a:t>Emergency – Resolutions submitted after the deadline of 01 Jul but before 31 Jul prior to the national conference (see SOP for what constitutes an emergency)</a:t>
            </a:r>
          </a:p>
          <a:p>
            <a:pPr>
              <a:lnSpc>
                <a:spcPct val="81000"/>
              </a:lnSpc>
              <a:defRPr sz="2300"/>
            </a:pPr>
            <a:r>
              <a:rPr lang="en-US" dirty="0" smtClean="0"/>
              <a:t>Key stakeholders in the resolution process include state associations, Adjutants General, NGAUS Task Forces, members of congress, and industry partners</a:t>
            </a:r>
          </a:p>
        </p:txBody>
      </p:sp>
    </p:spTree>
    <p:extLst>
      <p:ext uri="{BB962C8B-B14F-4D97-AF65-F5344CB8AC3E}">
        <p14:creationId xmlns:p14="http://schemas.microsoft.com/office/powerpoint/2010/main" val="1856297091"/>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title"/>
          </p:nvPr>
        </p:nvSpPr>
        <p:spPr>
          <a:xfrm>
            <a:off x="618602" y="787158"/>
            <a:ext cx="7886700" cy="935640"/>
          </a:xfrm>
          <a:prstGeom prst="rect">
            <a:avLst/>
          </a:prstGeom>
        </p:spPr>
        <p:txBody>
          <a:bodyPr/>
          <a:lstStyle>
            <a:lvl1pPr algn="ctr"/>
          </a:lstStyle>
          <a:p>
            <a:r>
              <a:rPr lang="en-US" dirty="0" smtClean="0"/>
              <a:t>Resolutions Overview – </a:t>
            </a:r>
            <a:r>
              <a:rPr lang="en-US" dirty="0" err="1" smtClean="0"/>
              <a:t>Pg</a:t>
            </a:r>
            <a:r>
              <a:rPr lang="en-US" dirty="0" smtClean="0"/>
              <a:t> 2</a:t>
            </a:r>
            <a:endParaRPr dirty="0"/>
          </a:p>
        </p:txBody>
      </p:sp>
      <p:sp>
        <p:nvSpPr>
          <p:cNvPr id="133" name="Shape 133"/>
          <p:cNvSpPr>
            <a:spLocks noGrp="1"/>
          </p:cNvSpPr>
          <p:nvPr>
            <p:ph idx="1"/>
          </p:nvPr>
        </p:nvSpPr>
        <p:spPr>
          <a:xfrm>
            <a:off x="618602" y="1890223"/>
            <a:ext cx="7886700" cy="4876198"/>
          </a:xfrm>
          <a:prstGeom prst="rect">
            <a:avLst/>
          </a:prstGeom>
        </p:spPr>
        <p:txBody>
          <a:bodyPr>
            <a:normAutofit/>
          </a:bodyPr>
          <a:lstStyle/>
          <a:p>
            <a:pPr>
              <a:lnSpc>
                <a:spcPct val="81000"/>
              </a:lnSpc>
              <a:defRPr sz="2300"/>
            </a:pPr>
            <a:r>
              <a:rPr lang="en-US" dirty="0"/>
              <a:t>Resolutions begin at the state association level by NGAUS members</a:t>
            </a:r>
          </a:p>
          <a:p>
            <a:pPr>
              <a:lnSpc>
                <a:spcPct val="81000"/>
              </a:lnSpc>
              <a:defRPr sz="2300"/>
            </a:pPr>
            <a:r>
              <a:rPr lang="en-US" dirty="0"/>
              <a:t>Throughout the spring and </a:t>
            </a:r>
            <a:r>
              <a:rPr lang="en-US" dirty="0" smtClean="0"/>
              <a:t>early summer </a:t>
            </a:r>
            <a:r>
              <a:rPr lang="en-US" dirty="0"/>
              <a:t>months, members are encouraged to submit draft resolutions through their state, territory or District </a:t>
            </a:r>
            <a:r>
              <a:rPr lang="en-US" dirty="0" smtClean="0"/>
              <a:t>association</a:t>
            </a:r>
            <a:r>
              <a:rPr lang="en-US" dirty="0"/>
              <a:t>. </a:t>
            </a:r>
          </a:p>
          <a:p>
            <a:pPr>
              <a:lnSpc>
                <a:spcPct val="81000"/>
              </a:lnSpc>
              <a:defRPr sz="2300"/>
            </a:pPr>
            <a:r>
              <a:rPr lang="en-US" dirty="0"/>
              <a:t>NGAUS Task Forces serve as </a:t>
            </a:r>
            <a:r>
              <a:rPr lang="en-US" dirty="0" smtClean="0"/>
              <a:t>advocates, subject matter experts,  </a:t>
            </a:r>
            <a:r>
              <a:rPr lang="en-US" dirty="0"/>
              <a:t>and advisors to members for their specific area, e.g. Sustainment, </a:t>
            </a:r>
            <a:r>
              <a:rPr lang="en-US" dirty="0" smtClean="0"/>
              <a:t>DOMOPS, C4I</a:t>
            </a:r>
          </a:p>
          <a:p>
            <a:pPr>
              <a:lnSpc>
                <a:spcPct val="81000"/>
              </a:lnSpc>
              <a:defRPr sz="2300"/>
            </a:pPr>
            <a:r>
              <a:rPr lang="en-US" dirty="0" smtClean="0"/>
              <a:t>Once </a:t>
            </a:r>
            <a:r>
              <a:rPr lang="en-US" dirty="0"/>
              <a:t>a draft resolution passes a state conference, the state association submits it to NGAUS for consideration at the NGAUS General Conference &amp; Exhibition</a:t>
            </a:r>
            <a:r>
              <a:rPr lang="en-US" dirty="0" smtClean="0"/>
              <a:t>.</a:t>
            </a:r>
          </a:p>
          <a:p>
            <a:pPr>
              <a:lnSpc>
                <a:spcPct val="81000"/>
              </a:lnSpc>
              <a:defRPr sz="2300"/>
            </a:pPr>
            <a:r>
              <a:rPr lang="en-US" dirty="0" smtClean="0"/>
              <a:t>Once considered and approved at the NGAUS conference, the resolution becomes part of the NGAUS legislative priorities and advocacy in Washington</a:t>
            </a:r>
            <a:endParaRPr lang="en-US" dirty="0"/>
          </a:p>
          <a:p>
            <a:pPr>
              <a:lnSpc>
                <a:spcPct val="81000"/>
              </a:lnSpc>
              <a:defRPr sz="2300"/>
            </a:pPr>
            <a:endParaRPr dirty="0"/>
          </a:p>
        </p:txBody>
      </p:sp>
    </p:spTree>
    <p:extLst>
      <p:ext uri="{BB962C8B-B14F-4D97-AF65-F5344CB8AC3E}">
        <p14:creationId xmlns:p14="http://schemas.microsoft.com/office/powerpoint/2010/main" val="980640787"/>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25205518"/>
              </p:ext>
            </p:extLst>
          </p:nvPr>
        </p:nvGraphicFramePr>
        <p:xfrm>
          <a:off x="628650" y="1045029"/>
          <a:ext cx="7886700" cy="5131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rotWithShape="1">
          <a:blip r:embed="rId7"/>
          <a:srcRect r="69105"/>
          <a:stretch/>
        </p:blipFill>
        <p:spPr>
          <a:xfrm>
            <a:off x="3840090" y="2435513"/>
            <a:ext cx="1463820" cy="1414318"/>
          </a:xfrm>
          <a:prstGeom prst="rect">
            <a:avLst/>
          </a:prstGeom>
        </p:spPr>
      </p:pic>
      <p:sp>
        <p:nvSpPr>
          <p:cNvPr id="8" name="TextBox 7"/>
          <p:cNvSpPr txBox="1"/>
          <p:nvPr/>
        </p:nvSpPr>
        <p:spPr>
          <a:xfrm>
            <a:off x="3309175" y="4029075"/>
            <a:ext cx="2659000" cy="830997"/>
          </a:xfrm>
          <a:prstGeom prst="rect">
            <a:avLst/>
          </a:prstGeom>
          <a:noFill/>
        </p:spPr>
        <p:txBody>
          <a:bodyPr wrap="square" rtlCol="0">
            <a:spAutoFit/>
          </a:bodyPr>
          <a:lstStyle/>
          <a:p>
            <a:pPr algn="ctr"/>
            <a:r>
              <a:rPr lang="en-US" sz="2400" dirty="0" smtClean="0"/>
              <a:t>NGAUS Resolutions Cycle</a:t>
            </a:r>
            <a:endParaRPr lang="en-US" sz="2400" dirty="0"/>
          </a:p>
        </p:txBody>
      </p:sp>
    </p:spTree>
    <p:extLst>
      <p:ext uri="{BB962C8B-B14F-4D97-AF65-F5344CB8AC3E}">
        <p14:creationId xmlns:p14="http://schemas.microsoft.com/office/powerpoint/2010/main" val="137301142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title"/>
          </p:nvPr>
        </p:nvSpPr>
        <p:spPr>
          <a:xfrm>
            <a:off x="528167" y="779230"/>
            <a:ext cx="7886700" cy="600791"/>
          </a:xfrm>
          <a:prstGeom prst="rect">
            <a:avLst/>
          </a:prstGeom>
        </p:spPr>
        <p:txBody>
          <a:bodyPr/>
          <a:lstStyle>
            <a:lvl1pPr algn="ctr" defTabSz="768095">
              <a:defRPr sz="3275"/>
            </a:lvl1pPr>
          </a:lstStyle>
          <a:p>
            <a:r>
              <a:rPr dirty="0" smtClean="0"/>
              <a:t>Resolutions</a:t>
            </a:r>
            <a:r>
              <a:rPr lang="en-US" dirty="0" smtClean="0"/>
              <a:t> in Detail </a:t>
            </a:r>
            <a:r>
              <a:rPr lang="en-US" dirty="0" err="1" smtClean="0"/>
              <a:t>pg</a:t>
            </a:r>
            <a:r>
              <a:rPr lang="en-US" dirty="0" smtClean="0"/>
              <a:t> 1</a:t>
            </a:r>
            <a:endParaRPr dirty="0"/>
          </a:p>
        </p:txBody>
      </p:sp>
      <p:sp>
        <p:nvSpPr>
          <p:cNvPr id="136" name="Shape 136"/>
          <p:cNvSpPr>
            <a:spLocks noGrp="1"/>
          </p:cNvSpPr>
          <p:nvPr>
            <p:ph idx="1"/>
          </p:nvPr>
        </p:nvSpPr>
        <p:spPr>
          <a:xfrm>
            <a:off x="628650" y="1507253"/>
            <a:ext cx="7886700" cy="5125369"/>
          </a:xfrm>
          <a:prstGeom prst="rect">
            <a:avLst/>
          </a:prstGeom>
        </p:spPr>
        <p:txBody>
          <a:bodyPr>
            <a:normAutofit/>
          </a:bodyPr>
          <a:lstStyle/>
          <a:p>
            <a:pPr marL="0" indent="0" defTabSz="868680">
              <a:lnSpc>
                <a:spcPct val="72000"/>
              </a:lnSpc>
              <a:spcBef>
                <a:spcPts val="900"/>
              </a:spcBef>
              <a:buSzTx/>
              <a:buNone/>
              <a:defRPr sz="1425" u="sng"/>
            </a:pPr>
            <a:r>
              <a:rPr sz="1800" dirty="0"/>
              <a:t>Providing Input on Tracking Sheets </a:t>
            </a:r>
          </a:p>
          <a:p>
            <a:pPr marL="0" indent="0" defTabSz="868680">
              <a:lnSpc>
                <a:spcPct val="72000"/>
              </a:lnSpc>
              <a:spcBef>
                <a:spcPts val="900"/>
              </a:spcBef>
              <a:buSzTx/>
              <a:buNone/>
              <a:defRPr sz="1425"/>
            </a:pPr>
            <a:r>
              <a:rPr sz="1800" dirty="0"/>
              <a:t>Tracking sheets serve as an administrative method to compile the views of the various stakeholders in the resolutions process, including NGB, task forces, and NGAUS </a:t>
            </a:r>
            <a:r>
              <a:rPr sz="1800" dirty="0" err="1"/>
              <a:t>BoD</a:t>
            </a:r>
            <a:r>
              <a:rPr sz="1800" dirty="0"/>
              <a:t>. In preparation for the annual general conference, task force chairs will review all draft resolutions and provide their input (support/non-support and comments if necessary) to the appropriate NGAUS program manager (Joint, Army, Air) NLT the Wednesday prior to the summer Board of Directors meeting. </a:t>
            </a:r>
          </a:p>
          <a:p>
            <a:pPr marL="0" indent="0" defTabSz="868680">
              <a:lnSpc>
                <a:spcPct val="72000"/>
              </a:lnSpc>
              <a:spcBef>
                <a:spcPts val="900"/>
              </a:spcBef>
              <a:buSzTx/>
              <a:buNone/>
              <a:defRPr sz="1425" u="sng"/>
            </a:pPr>
            <a:r>
              <a:rPr sz="1800" dirty="0"/>
              <a:t>Resolutions Committee Meeting </a:t>
            </a:r>
          </a:p>
          <a:p>
            <a:pPr marL="0" indent="0" defTabSz="868680">
              <a:lnSpc>
                <a:spcPct val="72000"/>
              </a:lnSpc>
              <a:spcBef>
                <a:spcPts val="900"/>
              </a:spcBef>
              <a:buSzTx/>
              <a:buNone/>
              <a:defRPr sz="1425"/>
            </a:pPr>
            <a:r>
              <a:rPr sz="1800" dirty="0"/>
              <a:t>Task force chairs (or designated alternate; vice chair, etc.) are expected to attend and participate in resolutions committee meetings (Joint, Army, Air) during the general conference to provide task force support/non-support and any additional comments for applicable resolutions. </a:t>
            </a:r>
          </a:p>
          <a:p>
            <a:pPr marL="0" indent="0" defTabSz="868680">
              <a:lnSpc>
                <a:spcPct val="72000"/>
              </a:lnSpc>
              <a:spcBef>
                <a:spcPts val="900"/>
              </a:spcBef>
              <a:buSzTx/>
              <a:buNone/>
              <a:defRPr sz="1425" u="sng"/>
            </a:pPr>
            <a:r>
              <a:rPr sz="1800" dirty="0"/>
              <a:t>Resolutions Accuracy </a:t>
            </a:r>
          </a:p>
          <a:p>
            <a:pPr marL="0" indent="0" defTabSz="868680">
              <a:lnSpc>
                <a:spcPct val="72000"/>
              </a:lnSpc>
              <a:spcBef>
                <a:spcPts val="900"/>
              </a:spcBef>
              <a:buSzTx/>
              <a:buNone/>
              <a:defRPr sz="1425"/>
            </a:pPr>
            <a:r>
              <a:rPr sz="1800" dirty="0"/>
              <a:t>Task Forces are responsible for identifying outdated information and new information to add to standing resolutions. They must work with the state associations to ensure draft resolutions are submitted through the proper process in order to update standing resolutions. This should begin in January by reviewing standing resolutions and contacting states prior to their state association conference. </a:t>
            </a:r>
          </a:p>
        </p:txBody>
      </p:sp>
    </p:spTree>
    <p:extLst>
      <p:ext uri="{BB962C8B-B14F-4D97-AF65-F5344CB8AC3E}">
        <p14:creationId xmlns:p14="http://schemas.microsoft.com/office/powerpoint/2010/main" val="358627607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title"/>
          </p:nvPr>
        </p:nvSpPr>
        <p:spPr>
          <a:xfrm>
            <a:off x="698988" y="919907"/>
            <a:ext cx="7886700" cy="600791"/>
          </a:xfrm>
          <a:prstGeom prst="rect">
            <a:avLst/>
          </a:prstGeom>
        </p:spPr>
        <p:txBody>
          <a:bodyPr/>
          <a:lstStyle>
            <a:lvl1pPr algn="ctr" defTabSz="768095">
              <a:defRPr sz="3275"/>
            </a:lvl1pPr>
          </a:lstStyle>
          <a:p>
            <a:r>
              <a:rPr dirty="0" smtClean="0"/>
              <a:t>Resolutions</a:t>
            </a:r>
            <a:r>
              <a:rPr lang="en-US" dirty="0" smtClean="0"/>
              <a:t> in Detail </a:t>
            </a:r>
            <a:r>
              <a:rPr lang="en-US" dirty="0" err="1" smtClean="0"/>
              <a:t>pg</a:t>
            </a:r>
            <a:r>
              <a:rPr lang="en-US" dirty="0" smtClean="0"/>
              <a:t> 2</a:t>
            </a:r>
            <a:endParaRPr dirty="0"/>
          </a:p>
        </p:txBody>
      </p:sp>
      <p:sp>
        <p:nvSpPr>
          <p:cNvPr id="136" name="Shape 136"/>
          <p:cNvSpPr>
            <a:spLocks noGrp="1"/>
          </p:cNvSpPr>
          <p:nvPr>
            <p:ph idx="1"/>
          </p:nvPr>
        </p:nvSpPr>
        <p:spPr>
          <a:xfrm>
            <a:off x="628650" y="1688123"/>
            <a:ext cx="7886700" cy="4944499"/>
          </a:xfrm>
          <a:prstGeom prst="rect">
            <a:avLst/>
          </a:prstGeom>
        </p:spPr>
        <p:txBody>
          <a:bodyPr>
            <a:normAutofit/>
          </a:bodyPr>
          <a:lstStyle/>
          <a:p>
            <a:pPr marL="0" indent="0" defTabSz="868680">
              <a:lnSpc>
                <a:spcPct val="72000"/>
              </a:lnSpc>
              <a:spcBef>
                <a:spcPts val="900"/>
              </a:spcBef>
              <a:buSzTx/>
              <a:buNone/>
              <a:defRPr sz="1425" b="1"/>
            </a:pPr>
            <a:r>
              <a:rPr u="sng" dirty="0" smtClean="0"/>
              <a:t>Establishing </a:t>
            </a:r>
            <a:r>
              <a:rPr u="sng" dirty="0"/>
              <a:t>Top Priorities </a:t>
            </a:r>
          </a:p>
          <a:p>
            <a:pPr marL="0" indent="0" defTabSz="868680">
              <a:lnSpc>
                <a:spcPct val="72000"/>
              </a:lnSpc>
              <a:spcBef>
                <a:spcPts val="900"/>
              </a:spcBef>
              <a:buSzTx/>
              <a:buNone/>
              <a:defRPr sz="1425"/>
            </a:pPr>
            <a:r>
              <a:rPr dirty="0"/>
              <a:t>One of the primary duties of NGAUS task forces is to establish top priorities. </a:t>
            </a:r>
          </a:p>
          <a:p>
            <a:pPr marL="0" indent="0" defTabSz="868680">
              <a:lnSpc>
                <a:spcPct val="72000"/>
              </a:lnSpc>
              <a:spcBef>
                <a:spcPts val="900"/>
              </a:spcBef>
              <a:buSzTx/>
              <a:buNone/>
              <a:defRPr sz="1425"/>
            </a:pPr>
            <a:r>
              <a:rPr dirty="0"/>
              <a:t>After adoption of the resolution packet at the general conference by the membership, each task force will confer to establish top priorities (3-5 in rank order; all resolutions are assigned to a specific task force). This may be accomplished in any manner the task force chooses; meeting, teleconference, e-mail, etc., but should be a collaborative process of the full task force. </a:t>
            </a:r>
          </a:p>
          <a:p>
            <a:pPr marL="0" indent="0" defTabSz="868680">
              <a:lnSpc>
                <a:spcPct val="72000"/>
              </a:lnSpc>
              <a:spcBef>
                <a:spcPts val="900"/>
              </a:spcBef>
              <a:buSzTx/>
              <a:buNone/>
              <a:defRPr sz="1425" b="1"/>
            </a:pPr>
            <a:r>
              <a:rPr dirty="0"/>
              <a:t>Fact Sheets </a:t>
            </a:r>
          </a:p>
          <a:p>
            <a:pPr marL="0" indent="0" defTabSz="868680">
              <a:lnSpc>
                <a:spcPct val="72000"/>
              </a:lnSpc>
              <a:spcBef>
                <a:spcPts val="900"/>
              </a:spcBef>
              <a:buSzTx/>
              <a:buNone/>
              <a:defRPr sz="1425"/>
            </a:pPr>
            <a:r>
              <a:rPr dirty="0"/>
              <a:t>Task forces are responsible for providing information for the development of NGAUS fact sheets. NGAUS fact sheets are detailed point papers used by the NGAUS legislative staff to educate and inform members of Congress and their staff on the association’s top legislative issues.</a:t>
            </a:r>
          </a:p>
        </p:txBody>
      </p:sp>
    </p:spTree>
    <p:extLst>
      <p:ext uri="{BB962C8B-B14F-4D97-AF65-F5344CB8AC3E}">
        <p14:creationId xmlns:p14="http://schemas.microsoft.com/office/powerpoint/2010/main" val="294053175"/>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title"/>
          </p:nvPr>
        </p:nvSpPr>
        <p:spPr>
          <a:xfrm>
            <a:off x="628650" y="616335"/>
            <a:ext cx="7886700" cy="935640"/>
          </a:xfrm>
          <a:prstGeom prst="rect">
            <a:avLst/>
          </a:prstGeom>
        </p:spPr>
        <p:txBody>
          <a:bodyPr/>
          <a:lstStyle>
            <a:lvl1pPr algn="ctr"/>
          </a:lstStyle>
          <a:p>
            <a:r>
              <a:rPr lang="en-US" dirty="0" smtClean="0"/>
              <a:t>Examples of Recent Resolutions</a:t>
            </a:r>
            <a:endParaRPr dirty="0"/>
          </a:p>
        </p:txBody>
      </p:sp>
      <p:sp>
        <p:nvSpPr>
          <p:cNvPr id="133" name="Shape 133"/>
          <p:cNvSpPr>
            <a:spLocks noGrp="1"/>
          </p:cNvSpPr>
          <p:nvPr>
            <p:ph idx="1"/>
          </p:nvPr>
        </p:nvSpPr>
        <p:spPr>
          <a:xfrm>
            <a:off x="628650" y="1468192"/>
            <a:ext cx="8382000" cy="4876198"/>
          </a:xfrm>
          <a:prstGeom prst="rect">
            <a:avLst/>
          </a:prstGeom>
        </p:spPr>
        <p:txBody>
          <a:bodyPr>
            <a:normAutofit/>
          </a:bodyPr>
          <a:lstStyle/>
          <a:p>
            <a:pPr>
              <a:lnSpc>
                <a:spcPct val="81000"/>
              </a:lnSpc>
              <a:defRPr sz="2300"/>
            </a:pPr>
            <a:r>
              <a:rPr lang="en-US" dirty="0"/>
              <a:t>AH-64D Apache </a:t>
            </a:r>
            <a:r>
              <a:rPr lang="en-US" dirty="0" smtClean="0"/>
              <a:t>upgrades for all </a:t>
            </a:r>
            <a:r>
              <a:rPr lang="en-US" dirty="0"/>
              <a:t>National Guard Attack </a:t>
            </a:r>
            <a:r>
              <a:rPr lang="en-US" dirty="0" smtClean="0"/>
              <a:t>Systems and </a:t>
            </a:r>
            <a:r>
              <a:rPr lang="en-US" dirty="0"/>
              <a:t>modernization of Attack Systems with </a:t>
            </a:r>
            <a:r>
              <a:rPr lang="en-US" dirty="0" smtClean="0"/>
              <a:t>AH-64E</a:t>
            </a:r>
            <a:endParaRPr lang="en-US" dirty="0"/>
          </a:p>
          <a:p>
            <a:pPr>
              <a:lnSpc>
                <a:spcPct val="81000"/>
              </a:lnSpc>
              <a:defRPr sz="2300"/>
            </a:pPr>
            <a:r>
              <a:rPr lang="en-US" dirty="0" smtClean="0"/>
              <a:t>Counter </a:t>
            </a:r>
            <a:r>
              <a:rPr lang="en-US" dirty="0"/>
              <a:t>Battery Target Acquisition Radars (Q-53 and LCMR Q-50</a:t>
            </a:r>
            <a:r>
              <a:rPr lang="en-US" dirty="0" smtClean="0"/>
              <a:t>)</a:t>
            </a:r>
          </a:p>
          <a:p>
            <a:pPr>
              <a:lnSpc>
                <a:spcPct val="81000"/>
              </a:lnSpc>
              <a:defRPr sz="2300"/>
            </a:pPr>
            <a:r>
              <a:rPr lang="en-US" dirty="0" smtClean="0"/>
              <a:t>High </a:t>
            </a:r>
            <a:r>
              <a:rPr lang="en-US" dirty="0"/>
              <a:t>Mobility Multi-Purpose Wheeled Vehicles (HMMWV</a:t>
            </a:r>
            <a:r>
              <a:rPr lang="en-US" dirty="0" smtClean="0"/>
              <a:t>)</a:t>
            </a:r>
          </a:p>
          <a:p>
            <a:pPr>
              <a:lnSpc>
                <a:spcPct val="81000"/>
              </a:lnSpc>
              <a:defRPr sz="2300"/>
            </a:pPr>
            <a:r>
              <a:rPr lang="en-US" dirty="0"/>
              <a:t>M870A4 40-Ton </a:t>
            </a:r>
            <a:r>
              <a:rPr lang="en-US" dirty="0" smtClean="0"/>
              <a:t>Semi-Trailers</a:t>
            </a:r>
          </a:p>
          <a:p>
            <a:pPr>
              <a:lnSpc>
                <a:spcPct val="81000"/>
              </a:lnSpc>
              <a:defRPr sz="2300"/>
            </a:pPr>
            <a:r>
              <a:rPr lang="en-US" dirty="0"/>
              <a:t>Fund and procure Active Electronically Scanned Array (AESA) for ANG F-15 C/D </a:t>
            </a:r>
            <a:r>
              <a:rPr lang="en-US" dirty="0" smtClean="0"/>
              <a:t>aircraft</a:t>
            </a:r>
          </a:p>
          <a:p>
            <a:pPr marL="0" indent="0">
              <a:lnSpc>
                <a:spcPct val="81000"/>
              </a:lnSpc>
              <a:buNone/>
              <a:defRPr sz="2300"/>
            </a:pPr>
            <a:endParaRPr dirty="0"/>
          </a:p>
        </p:txBody>
      </p:sp>
      <p:pic>
        <p:nvPicPr>
          <p:cNvPr id="5" name="Picture 4"/>
          <p:cNvPicPr>
            <a:picLocks noChangeAspect="1"/>
          </p:cNvPicPr>
          <p:nvPr/>
        </p:nvPicPr>
        <p:blipFill rotWithShape="1">
          <a:blip r:embed="rId2"/>
          <a:srcRect l="5625" t="15001" r="25209" b="5740"/>
          <a:stretch/>
        </p:blipFill>
        <p:spPr>
          <a:xfrm>
            <a:off x="4572000" y="3896342"/>
            <a:ext cx="4057650" cy="2615473"/>
          </a:xfrm>
          <a:prstGeom prst="rect">
            <a:avLst/>
          </a:prstGeom>
        </p:spPr>
      </p:pic>
    </p:spTree>
    <p:extLst>
      <p:ext uri="{BB962C8B-B14F-4D97-AF65-F5344CB8AC3E}">
        <p14:creationId xmlns:p14="http://schemas.microsoft.com/office/powerpoint/2010/main" val="1167390688"/>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p:cNvSpPr>
          <p:nvPr>
            <p:ph type="title"/>
          </p:nvPr>
        </p:nvSpPr>
        <p:spPr>
          <a:xfrm>
            <a:off x="628650" y="656529"/>
            <a:ext cx="7886700" cy="1325563"/>
          </a:xfrm>
          <a:prstGeom prst="rect">
            <a:avLst/>
          </a:prstGeom>
        </p:spPr>
        <p:txBody>
          <a:bodyPr/>
          <a:lstStyle>
            <a:lvl1pPr algn="ctr"/>
          </a:lstStyle>
          <a:p>
            <a:r>
              <a:t>NGAUS Task Forces</a:t>
            </a:r>
          </a:p>
        </p:txBody>
      </p:sp>
      <p:sp>
        <p:nvSpPr>
          <p:cNvPr id="121" name="Shape 121"/>
          <p:cNvSpPr>
            <a:spLocks noGrp="1"/>
          </p:cNvSpPr>
          <p:nvPr>
            <p:ph idx="1"/>
          </p:nvPr>
        </p:nvSpPr>
        <p:spPr>
          <a:prstGeom prst="rect">
            <a:avLst/>
          </a:prstGeom>
        </p:spPr>
        <p:txBody>
          <a:bodyPr/>
          <a:lstStyle/>
          <a:p>
            <a:pPr marL="0" indent="0" algn="ctr">
              <a:buSzTx/>
              <a:buNone/>
            </a:pPr>
            <a:r>
              <a:rPr dirty="0"/>
              <a:t>NGAUS task forces are special committees appointed by the NGAUS Chairman of the Board, with concurrence of the Board of Directors (reference NGAUS by-laws Section 6.02). Task forces work closely with the NGAUS legislative staff to </a:t>
            </a:r>
            <a:r>
              <a:rPr u="sng" dirty="0"/>
              <a:t>provide input on resolutions and fact sheets, advise the general conference committee on resolutions, and address special issues assigned by the Chairman of the Board. </a:t>
            </a:r>
          </a:p>
        </p:txBody>
      </p:sp>
    </p:spTree>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190</TotalTime>
  <Words>1444</Words>
  <Application>Microsoft Office PowerPoint</Application>
  <PresentationFormat>On-screen Show (4:3)</PresentationFormat>
  <Paragraphs>108</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NGAUS Resolution Process</vt:lpstr>
      <vt:lpstr>Notable References - First, understand the strategy, priorities, and processes -</vt:lpstr>
      <vt:lpstr>Resolutions Overview – Pg 1</vt:lpstr>
      <vt:lpstr>Resolutions Overview – Pg 2</vt:lpstr>
      <vt:lpstr>PowerPoint Presentation</vt:lpstr>
      <vt:lpstr>Resolutions in Detail pg 1</vt:lpstr>
      <vt:lpstr>Resolutions in Detail pg 2</vt:lpstr>
      <vt:lpstr>Examples of Recent Resolutions</vt:lpstr>
      <vt:lpstr>NGAUS Task Forces</vt:lpstr>
      <vt:lpstr>NGAUS Task Forces</vt:lpstr>
      <vt:lpstr>Task Force Membership</vt:lpstr>
      <vt:lpstr>Meetings</vt:lpstr>
      <vt:lpstr>Task Force Chair Duties</vt:lpstr>
      <vt:lpstr>POCs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 Support Task Force</dc:title>
  <dc:creator>Klemmer, Keith A BG MIL USAR</dc:creator>
  <cp:lastModifiedBy>Mark Caruso</cp:lastModifiedBy>
  <cp:revision>20</cp:revision>
  <cp:lastPrinted>2019-12-05T15:13:17Z</cp:lastPrinted>
  <dcterms:modified xsi:type="dcterms:W3CDTF">2019-12-05T19:55:13Z</dcterms:modified>
</cp:coreProperties>
</file>