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261" r:id="rId3"/>
    <p:sldId id="286" r:id="rId4"/>
    <p:sldId id="302" r:id="rId5"/>
    <p:sldId id="296" r:id="rId6"/>
    <p:sldId id="306" r:id="rId7"/>
    <p:sldId id="304" r:id="rId8"/>
    <p:sldId id="303" r:id="rId9"/>
    <p:sldId id="264" r:id="rId10"/>
    <p:sldId id="293" r:id="rId11"/>
    <p:sldId id="305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866"/>
    <a:srgbClr val="A78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59075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9075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1AD356C2-F930-4D99-A2FF-3C3D1698EC6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4927"/>
            <a:ext cx="2972421" cy="459075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7"/>
            <a:ext cx="2972421" cy="459075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EC4C64A9-2860-4BE6-8905-B2F1CD05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9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59075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59075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03B88174-5EAF-4CD8-A4FA-EE44A2EFE33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00239"/>
            <a:ext cx="5485158" cy="3600761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4927"/>
            <a:ext cx="2972421" cy="459075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684927"/>
            <a:ext cx="2972421" cy="459075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680CBEC8-E418-48C6-B3B1-E7424372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55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498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CBEC8-E418-48C6-B3B1-E7424372C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8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616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4588"/>
            <a:ext cx="54832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897301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8714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882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CBEC8-E418-48C6-B3B1-E7424372C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796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826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877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8288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8288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424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8288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8288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818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680CBEC8-E418-48C6-B3B1-E7424372CB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073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CBEC8-E418-48C6-B3B1-E7424372C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50BE-4380-4DE0-86A1-4A1C961869B7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9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84AA-9172-4E2A-902B-1A22017B6489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2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8A8-2A31-44ED-B677-CE037A834A2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6CD8-546E-4F58-9AB5-CF0751C58156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475-A51E-471E-BA3D-E2DDE035EE22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0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C4FE-BC4A-4B33-878D-087EC7CEAE7D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3AC1-7FC5-4EB3-952C-FD75BBDFE70B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1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F3F6-6138-47F1-8A1B-EDFEADCC7224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6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599-5AFD-4B50-BBAB-87E104AB3233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FF90-7E6B-41D5-B649-CA19633BF6E0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E3-AA10-4EC3-AC7E-780C452B0E95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6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4681-7464-4EEA-80BC-50FDBF7D00C2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EBCC-5900-4477-8DB1-FC2FF5E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blaise.Lemke@ngaus.org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hyperlink" Target="mailto:mark.malizia@ngaus.org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6" Type="http://schemas.openxmlformats.org/officeDocument/2006/relationships/hyperlink" Target="mailto:jc.cardinale@ngau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4.jpeg"/><Relationship Id="rId5" Type="http://schemas.openxmlformats.org/officeDocument/2006/relationships/hyperlink" Target="mailto:mike.hadley@ngaus.org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mailto:priya.ghosh@ngaus.org" TargetMode="External"/><Relationship Id="rId4" Type="http://schemas.openxmlformats.org/officeDocument/2006/relationships/hyperlink" Target="mailto:roy.robinson@ngaus.org" TargetMode="External"/><Relationship Id="rId9" Type="http://schemas.openxmlformats.org/officeDocument/2006/relationships/hyperlink" Target="mailto:adrienne.Jackson@ngaus.org" TargetMode="Externa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"/>
            <a:ext cx="12190476" cy="6858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799" y="4389120"/>
            <a:ext cx="5574535" cy="2167128"/>
          </a:xfrm>
          <a:prstGeom prst="rect">
            <a:avLst/>
          </a:prstGeom>
          <a:gradFill>
            <a:gsLst>
              <a:gs pos="0">
                <a:srgbClr val="2C3242"/>
              </a:gs>
              <a:gs pos="28000">
                <a:srgbClr val="282733"/>
              </a:gs>
              <a:gs pos="69000">
                <a:srgbClr val="343237"/>
              </a:gs>
              <a:gs pos="100000">
                <a:srgbClr val="352F3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4461609"/>
            <a:ext cx="5345934" cy="893731"/>
          </a:xfrm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Legislative Update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5410204"/>
            <a:ext cx="5345934" cy="485330"/>
          </a:xfrm>
        </p:spPr>
        <p:txBody>
          <a:bodyPr anchor="ctr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Mike Hadley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39128" y="5355340"/>
            <a:ext cx="429768" cy="0"/>
          </a:xfrm>
          <a:prstGeom prst="line">
            <a:avLst/>
          </a:prstGeom>
          <a:ln w="28575">
            <a:solidFill>
              <a:srgbClr val="A78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6629400" y="5895534"/>
            <a:ext cx="5561076" cy="485330"/>
          </a:xfrm>
          <a:prstGeom prst="rect">
            <a:avLst/>
          </a:prstGeom>
        </p:spPr>
        <p:txBody>
          <a:bodyPr vert="horz" lIns="91440" tIns="45720" rIns="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NGAUS Legislative Director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7200" dirty="0" smtClean="0">
                <a:solidFill>
                  <a:srgbClr val="12274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Backup</a:t>
            </a:r>
            <a:endParaRPr lang="en-US" sz="7200" dirty="0">
              <a:solidFill>
                <a:srgbClr val="122747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1" y="357582"/>
            <a:ext cx="9509760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NGAUS Mission</a:t>
            </a:r>
            <a:endParaRPr lang="en-US" sz="40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Serve as the strongest </a:t>
            </a:r>
            <a:r>
              <a:rPr lang="en-US" sz="2200" b="1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advocate for </a:t>
            </a: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National Guard </a:t>
            </a:r>
            <a:r>
              <a:rPr lang="en-US" sz="2200" b="1" dirty="0" err="1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servicemembers</a:t>
            </a: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, their families, and veterans in Washington, D.C.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Work to continuously </a:t>
            </a:r>
            <a:r>
              <a:rPr lang="en-US" sz="2200" b="1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improve </a:t>
            </a: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National Guard readiness</a:t>
            </a:r>
            <a:r>
              <a:rPr lang="en-US" sz="2200" b="1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modernization, </a:t>
            </a:r>
            <a:r>
              <a:rPr lang="en-US" sz="2200" b="1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and quality of </a:t>
            </a: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life within the Total Force</a:t>
            </a: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22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Promote the National Guard’s rich </a:t>
            </a:r>
            <a:r>
              <a:rPr lang="en-US" sz="2200" b="1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militia heritage </a:t>
            </a: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as the first </a:t>
            </a:r>
            <a:r>
              <a:rPr lang="en-US" sz="2200" b="1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military </a:t>
            </a:r>
            <a:r>
              <a:rPr lang="en-US" sz="22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organization of the U.S.</a:t>
            </a:r>
          </a:p>
        </p:txBody>
      </p:sp>
    </p:spTree>
    <p:extLst>
      <p:ext uri="{BB962C8B-B14F-4D97-AF65-F5344CB8AC3E}">
        <p14:creationId xmlns:p14="http://schemas.microsoft.com/office/powerpoint/2010/main" val="1779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>
            <a:off x="10742753" y="6376266"/>
            <a:ext cx="1180775" cy="0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>
            <a:off x="10759197" y="4758933"/>
            <a:ext cx="1164331" cy="283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</p:cNvCxnSpPr>
          <p:nvPr/>
        </p:nvCxnSpPr>
        <p:spPr>
          <a:xfrm>
            <a:off x="11918182" y="4758933"/>
            <a:ext cx="2235" cy="1617333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>
            <a:off x="6112339" y="6349930"/>
            <a:ext cx="1180775" cy="0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>
            <a:off x="6128783" y="4732597"/>
            <a:ext cx="1164331" cy="283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</p:cNvCxnSpPr>
          <p:nvPr/>
        </p:nvCxnSpPr>
        <p:spPr>
          <a:xfrm>
            <a:off x="7287768" y="4732597"/>
            <a:ext cx="2235" cy="1617333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ctr" anchorCtr="0">
            <a:noAutofit/>
          </a:bodyPr>
          <a:lstStyle/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>
            <a:off x="1428418" y="6389934"/>
            <a:ext cx="1180775" cy="0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>
            <a:off x="1444862" y="4772601"/>
            <a:ext cx="1164331" cy="283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 flipV="1">
            <a:off x="5629619" y="3294722"/>
            <a:ext cx="2688116" cy="1134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</p:cNvCxnSpPr>
          <p:nvPr/>
        </p:nvCxnSpPr>
        <p:spPr>
          <a:xfrm flipH="1">
            <a:off x="8429473" y="3780266"/>
            <a:ext cx="998" cy="1776537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</p:cNvCxnSpPr>
          <p:nvPr/>
        </p:nvCxnSpPr>
        <p:spPr>
          <a:xfrm>
            <a:off x="3760009" y="3780266"/>
            <a:ext cx="4190" cy="1915454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  <a:stCxn id="54" idx="0"/>
          </p:cNvCxnSpPr>
          <p:nvPr/>
        </p:nvCxnSpPr>
        <p:spPr>
          <a:xfrm flipH="1">
            <a:off x="6086856" y="1528394"/>
            <a:ext cx="12192" cy="4058526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357582"/>
            <a:ext cx="12191999" cy="64008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Organizational Structure</a:t>
            </a:r>
            <a:endParaRPr lang="en-US" sz="40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1417320" y="3784280"/>
            <a:ext cx="0" cy="2067753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4014DAC-03EE-D643-88BE-273CF3B4388B}"/>
              </a:ext>
            </a:extLst>
          </p:cNvPr>
          <p:cNvSpPr/>
          <p:nvPr/>
        </p:nvSpPr>
        <p:spPr>
          <a:xfrm>
            <a:off x="502920" y="4507992"/>
            <a:ext cx="1828800" cy="530352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CF0EF-EC32-4D4E-93CD-E7973CFFD983}"/>
              </a:ext>
            </a:extLst>
          </p:cNvPr>
          <p:cNvSpPr/>
          <p:nvPr/>
        </p:nvSpPr>
        <p:spPr>
          <a:xfrm>
            <a:off x="502920" y="5321808"/>
            <a:ext cx="1828800" cy="530225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 Director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DA5F9-5457-DE4A-9583-0775D672E124}"/>
              </a:ext>
            </a:extLst>
          </p:cNvPr>
          <p:cNvSpPr/>
          <p:nvPr/>
        </p:nvSpPr>
        <p:spPr>
          <a:xfrm>
            <a:off x="2843784" y="4507992"/>
            <a:ext cx="1828800" cy="533400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E69C86-FCC1-6D4A-A952-DBC855561C82}"/>
              </a:ext>
            </a:extLst>
          </p:cNvPr>
          <p:cNvSpPr/>
          <p:nvPr/>
        </p:nvSpPr>
        <p:spPr>
          <a:xfrm>
            <a:off x="7516368" y="5321808"/>
            <a:ext cx="1828800" cy="530225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Relations Staff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9B3CA-8E87-8F46-86DE-65469197074B}"/>
              </a:ext>
            </a:extLst>
          </p:cNvPr>
          <p:cNvSpPr/>
          <p:nvPr/>
        </p:nvSpPr>
        <p:spPr>
          <a:xfrm>
            <a:off x="5175504" y="4507992"/>
            <a:ext cx="1828800" cy="533400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2AFEFC-0ED2-B448-A056-029C255F44A8}"/>
              </a:ext>
            </a:extLst>
          </p:cNvPr>
          <p:cNvCxnSpPr/>
          <p:nvPr/>
        </p:nvCxnSpPr>
        <p:spPr>
          <a:xfrm flipH="1">
            <a:off x="10759197" y="3780266"/>
            <a:ext cx="3291" cy="1776537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51">
            <a:extLst>
              <a:ext uri="{FF2B5EF4-FFF2-40B4-BE49-F238E27FC236}">
                <a16:creationId xmlns:a16="http://schemas.microsoft.com/office/drawing/2014/main" id="{747A8068-0398-E043-B6F7-24092240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3950208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BF2F38"/>
            </a:solidFill>
          </a:ln>
          <a:extLst/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Legislation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 flipV="1">
            <a:off x="1417320" y="3778355"/>
            <a:ext cx="9345168" cy="1911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D2919C2-71F5-2E40-9C05-681282352D20}"/>
              </a:ext>
            </a:extLst>
          </p:cNvPr>
          <p:cNvSpPr/>
          <p:nvPr/>
        </p:nvSpPr>
        <p:spPr>
          <a:xfrm>
            <a:off x="7516368" y="4507992"/>
            <a:ext cx="1828800" cy="533400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Director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59">
            <a:extLst>
              <a:ext uri="{FF2B5EF4-FFF2-40B4-BE49-F238E27FC236}">
                <a16:creationId xmlns:a16="http://schemas.microsoft.com/office/drawing/2014/main" id="{3B7E58C4-5AA6-E24D-A7B8-9FA3100A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121" y="3950208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BF2F38"/>
            </a:solidFill>
          </a:ln>
          <a:extLst/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Communications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1AE9D9-E0DE-4B42-9C95-E69CDA38855E}"/>
              </a:ext>
            </a:extLst>
          </p:cNvPr>
          <p:cNvSpPr/>
          <p:nvPr/>
        </p:nvSpPr>
        <p:spPr>
          <a:xfrm>
            <a:off x="4910328" y="2284914"/>
            <a:ext cx="2377440" cy="530352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NGAUS President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F1DDF2-F168-0740-82E4-9D0BEC28BC51}"/>
              </a:ext>
            </a:extLst>
          </p:cNvPr>
          <p:cNvSpPr/>
          <p:nvPr/>
        </p:nvSpPr>
        <p:spPr>
          <a:xfrm>
            <a:off x="502920" y="6126480"/>
            <a:ext cx="1828800" cy="530225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AA87BD-BE9D-A248-8C55-E1E594E1207F}"/>
              </a:ext>
            </a:extLst>
          </p:cNvPr>
          <p:cNvSpPr/>
          <p:nvPr/>
        </p:nvSpPr>
        <p:spPr>
          <a:xfrm>
            <a:off x="5175504" y="5321808"/>
            <a:ext cx="1828800" cy="530352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Membership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60">
            <a:extLst>
              <a:ext uri="{FF2B5EF4-FFF2-40B4-BE49-F238E27FC236}">
                <a16:creationId xmlns:a16="http://schemas.microsoft.com/office/drawing/2014/main" id="{EF670D01-662D-B844-BE87-B51A9C1D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290" y="3950208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BF2F38"/>
            </a:solidFill>
          </a:ln>
          <a:extLst/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Industry Relations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26FE59-3A5E-4C43-A962-30821F5376A7}"/>
              </a:ext>
            </a:extLst>
          </p:cNvPr>
          <p:cNvSpPr/>
          <p:nvPr/>
        </p:nvSpPr>
        <p:spPr>
          <a:xfrm>
            <a:off x="4910328" y="1528394"/>
            <a:ext cx="2377440" cy="530352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Board of Directors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8DA5F9-5457-DE4A-9583-0775D672E124}"/>
              </a:ext>
            </a:extLst>
          </p:cNvPr>
          <p:cNvSpPr/>
          <p:nvPr/>
        </p:nvSpPr>
        <p:spPr>
          <a:xfrm>
            <a:off x="2843784" y="5321808"/>
            <a:ext cx="1828800" cy="533400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60">
            <a:extLst>
              <a:ext uri="{FF2B5EF4-FFF2-40B4-BE49-F238E27FC236}">
                <a16:creationId xmlns:a16="http://schemas.microsoft.com/office/drawing/2014/main" id="{516A0338-098F-CA4B-917F-A610BC58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441" y="3950208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BF2F38"/>
            </a:solidFill>
          </a:ln>
          <a:extLst/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Membership</a:t>
            </a:r>
            <a:r>
              <a:rPr lang="en-US" altLang="en-US" sz="1400" b="1" noProof="0" dirty="0" smtClean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kumimoji="0" lang="en-US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Marketing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1AE9D9-E0DE-4B42-9C95-E69CDA38855E}"/>
              </a:ext>
            </a:extLst>
          </p:cNvPr>
          <p:cNvSpPr/>
          <p:nvPr/>
        </p:nvSpPr>
        <p:spPr>
          <a:xfrm>
            <a:off x="5172456" y="3044952"/>
            <a:ext cx="1828800" cy="530352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Chief of Staff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1AE9D9-E0DE-4B42-9C95-E69CDA38855E}"/>
              </a:ext>
            </a:extLst>
          </p:cNvPr>
          <p:cNvSpPr/>
          <p:nvPr/>
        </p:nvSpPr>
        <p:spPr>
          <a:xfrm>
            <a:off x="7516368" y="3044952"/>
            <a:ext cx="1828800" cy="530352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Staff</a:t>
            </a:r>
          </a:p>
        </p:txBody>
      </p:sp>
      <p:sp>
        <p:nvSpPr>
          <p:cNvPr id="27" name="TextBox 60">
            <a:extLst>
              <a:ext uri="{FF2B5EF4-FFF2-40B4-BE49-F238E27FC236}">
                <a16:creationId xmlns:a16="http://schemas.microsoft.com/office/drawing/2014/main" id="{EF670D01-662D-B844-BE87-B51A9C1D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139" y="3950208"/>
            <a:ext cx="2103120" cy="274320"/>
          </a:xfrm>
          <a:prstGeom prst="rect">
            <a:avLst/>
          </a:prstGeom>
          <a:solidFill>
            <a:schemeClr val="bg1"/>
          </a:solidFill>
          <a:ln>
            <a:solidFill>
              <a:srgbClr val="BF2F38"/>
            </a:solidFill>
          </a:ln>
          <a:extLst/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Contracts/Finance/HR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2919C2-71F5-2E40-9C05-681282352D20}"/>
              </a:ext>
            </a:extLst>
          </p:cNvPr>
          <p:cNvSpPr/>
          <p:nvPr/>
        </p:nvSpPr>
        <p:spPr>
          <a:xfrm>
            <a:off x="9848088" y="4507992"/>
            <a:ext cx="1828800" cy="533400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Director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FCF0EF-EC32-4D4E-93CD-E7973CFFD983}"/>
              </a:ext>
            </a:extLst>
          </p:cNvPr>
          <p:cNvSpPr/>
          <p:nvPr/>
        </p:nvSpPr>
        <p:spPr>
          <a:xfrm>
            <a:off x="9848088" y="5321808"/>
            <a:ext cx="1828800" cy="530225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 Director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FCF0EF-EC32-4D4E-93CD-E7973CFFD983}"/>
              </a:ext>
            </a:extLst>
          </p:cNvPr>
          <p:cNvSpPr/>
          <p:nvPr/>
        </p:nvSpPr>
        <p:spPr>
          <a:xfrm>
            <a:off x="9848088" y="6126480"/>
            <a:ext cx="1828800" cy="530225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Staff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AA87BD-BE9D-A248-8C55-E1E594E1207F}"/>
              </a:ext>
            </a:extLst>
          </p:cNvPr>
          <p:cNvSpPr/>
          <p:nvPr/>
        </p:nvSpPr>
        <p:spPr>
          <a:xfrm>
            <a:off x="5175504" y="6126480"/>
            <a:ext cx="1828800" cy="530352"/>
          </a:xfrm>
          <a:prstGeom prst="rect">
            <a:avLst/>
          </a:prstGeom>
          <a:solidFill>
            <a:srgbClr val="1A3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</p:cNvCxnSpPr>
          <p:nvPr/>
        </p:nvCxnSpPr>
        <p:spPr>
          <a:xfrm>
            <a:off x="2603847" y="4772601"/>
            <a:ext cx="2235" cy="1617333"/>
          </a:xfrm>
          <a:prstGeom prst="line">
            <a:avLst/>
          </a:prstGeom>
          <a:ln w="31750">
            <a:solidFill>
              <a:srgbClr val="A78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1" y="357582"/>
            <a:ext cx="9509760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NGAUS Strategic Overview</a:t>
            </a:r>
            <a:endParaRPr lang="en-US" sz="40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Advocacy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Apolitical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&amp; Non-Partisan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Goals &amp; Best Practices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Lobby for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National Guard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equipment parity and benefits equity</a:t>
            </a:r>
          </a:p>
          <a:p>
            <a:pPr marL="73152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Develop strong relationships with Congress and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staff, especially local staff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Collaboration with Department of Defense (DoD), Services,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National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Guard Bureau (NGB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), Veterans Affairs (VA), and Department of Homeland Security (DHS)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Grassroots engagement</a:t>
            </a:r>
          </a:p>
        </p:txBody>
      </p:sp>
    </p:spTree>
    <p:extLst>
      <p:ext uri="{BB962C8B-B14F-4D97-AF65-F5344CB8AC3E}">
        <p14:creationId xmlns:p14="http://schemas.microsoft.com/office/powerpoint/2010/main" val="26021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1" y="357582"/>
            <a:ext cx="9509760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Agenda</a:t>
            </a:r>
            <a:endParaRPr lang="en-US" sz="48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NGAUS Legislative </a:t>
            </a:r>
            <a:r>
              <a:rPr lang="en-US" sz="2400" dirty="0" smtClean="0">
                <a:ea typeface="Roboto" panose="02000000000000000000" pitchFamily="2" charset="0"/>
                <a:cs typeface="Roboto" panose="02000000000000000000" pitchFamily="2" charset="0"/>
              </a:rPr>
              <a:t>Team</a:t>
            </a: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 smtClean="0">
                <a:ea typeface="Roboto" panose="02000000000000000000" pitchFamily="2" charset="0"/>
                <a:cs typeface="Roboto" panose="02000000000000000000" pitchFamily="2" charset="0"/>
              </a:rPr>
              <a:t>NGAUS Resolutions</a:t>
            </a: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 smtClean="0">
                <a:ea typeface="Roboto" panose="02000000000000000000" pitchFamily="2" charset="0"/>
                <a:cs typeface="Roboto" panose="02000000000000000000" pitchFamily="2" charset="0"/>
              </a:rPr>
              <a:t>NGREA</a:t>
            </a: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Legislative-Industry </a:t>
            </a:r>
            <a:r>
              <a:rPr lang="en-US" sz="2400" dirty="0" smtClean="0">
                <a:ea typeface="Roboto" panose="02000000000000000000" pitchFamily="2" charset="0"/>
                <a:cs typeface="Roboto" panose="02000000000000000000" pitchFamily="2" charset="0"/>
              </a:rPr>
              <a:t>Relations</a:t>
            </a: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Congressional Cycle </a:t>
            </a:r>
            <a:r>
              <a:rPr lang="en-US" sz="2400" dirty="0" smtClean="0">
                <a:ea typeface="Roboto" panose="02000000000000000000" pitchFamily="2" charset="0"/>
                <a:cs typeface="Roboto" panose="02000000000000000000" pitchFamily="2" charset="0"/>
              </a:rPr>
              <a:t>Update</a:t>
            </a: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400" dirty="0" smtClean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 smtClean="0">
                <a:ea typeface="Roboto" panose="02000000000000000000" pitchFamily="2" charset="0"/>
                <a:cs typeface="Roboto" panose="02000000000000000000" pitchFamily="2" charset="0"/>
              </a:rPr>
              <a:t>Priorities for a 21</a:t>
            </a:r>
            <a:r>
              <a:rPr lang="en-US" sz="2400" baseline="30000" dirty="0" smtClean="0"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400" dirty="0" smtClean="0">
                <a:ea typeface="Roboto" panose="02000000000000000000" pitchFamily="2" charset="0"/>
                <a:cs typeface="Roboto" panose="02000000000000000000" pitchFamily="2" charset="0"/>
              </a:rPr>
              <a:t> Century National Guard</a:t>
            </a:r>
          </a:p>
        </p:txBody>
      </p:sp>
    </p:spTree>
    <p:extLst>
      <p:ext uri="{BB962C8B-B14F-4D97-AF65-F5344CB8AC3E}">
        <p14:creationId xmlns:p14="http://schemas.microsoft.com/office/powerpoint/2010/main" val="42564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1" y="357582"/>
            <a:ext cx="9509760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NGAUS Legislative Team</a:t>
            </a:r>
            <a:endParaRPr lang="en-US" sz="40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6966" y="3335229"/>
            <a:ext cx="2116929" cy="804458"/>
          </a:xfrm>
        </p:spPr>
        <p:txBody>
          <a:bodyPr tIns="45720" bIns="45720" anchor="t" anchorCtr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400" b="1" dirty="0" smtClean="0">
                <a:ea typeface="Roboto" panose="02000000000000000000" pitchFamily="2" charset="0"/>
                <a:cs typeface="Roboto" panose="02000000000000000000" pitchFamily="2" charset="0"/>
              </a:rPr>
              <a:t>BG (Ret) Roy Robinson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ea typeface="Roboto" panose="02000000000000000000" pitchFamily="2" charset="0"/>
                <a:cs typeface="Roboto" panose="02000000000000000000" pitchFamily="2" charset="0"/>
              </a:rPr>
              <a:t>NGAUS </a:t>
            </a:r>
            <a:r>
              <a:rPr lang="en-US" sz="1200" dirty="0" smtClean="0">
                <a:ea typeface="Roboto" panose="02000000000000000000" pitchFamily="2" charset="0"/>
                <a:cs typeface="Roboto" panose="02000000000000000000" pitchFamily="2" charset="0"/>
              </a:rPr>
              <a:t>President</a:t>
            </a:r>
            <a:endParaRPr lang="da-DK" sz="1200" dirty="0" smtClean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 smtClean="0"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president@ngaus.org</a:t>
            </a:r>
            <a:endParaRPr lang="en-US" sz="11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3767" y="3336195"/>
            <a:ext cx="2117952" cy="804459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COL (Ret) Mike Hadley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Legislative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Director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mike.hadley@ngaus.org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67" y="4142232"/>
            <a:ext cx="146304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969527" y="5971032"/>
            <a:ext cx="2254467" cy="694944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Mark Malizia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Legislative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Analyst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mark.malizia@ngaus.org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888750" y="5971032"/>
            <a:ext cx="2254467" cy="694944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Blaise Lemke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Legislative Assistant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blaise.Lemke@ngaus.org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38014" y="5968699"/>
            <a:ext cx="2247546" cy="694944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Adrienne Jackson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Legislative Programs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Manager</a:t>
            </a: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  <a:hlinkClick r:id="rId9"/>
              </a:rPr>
              <a:t>adrienne.Jackson@ngaus.org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1185" y="3335015"/>
            <a:ext cx="2919446" cy="804672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Priya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Ghosh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Ahola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Deputy Legislative Director &amp; General Counsel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priya.ghosh@ngaus.org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20" y="4142232"/>
            <a:ext cx="146304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65" y="1508760"/>
            <a:ext cx="146304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27" y="1507594"/>
            <a:ext cx="146304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10320" r="9612" b="20556"/>
          <a:stretch/>
        </p:blipFill>
        <p:spPr>
          <a:xfrm>
            <a:off x="6817589" y="1504943"/>
            <a:ext cx="146304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04" y="1507594"/>
            <a:ext cx="146304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9355251" y="3335015"/>
            <a:ext cx="2247546" cy="694944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J</a:t>
            </a:r>
            <a:r>
              <a:rPr lang="da-DK" sz="14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C</a:t>
            </a:r>
            <a:r>
              <a:rPr kumimoji="0" lang="da-DK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 Cardinale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Legislative Programs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Manager</a:t>
            </a: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  <a:hlinkClick r:id="rId16"/>
              </a:rPr>
              <a:t>jc.cardinale@ngaus.org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78" y="4142232"/>
            <a:ext cx="146304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1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1" y="357582"/>
            <a:ext cx="9509760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NGAUS Resolutions</a:t>
            </a:r>
            <a:endParaRPr lang="en-US" sz="48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18288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What They Are</a:t>
            </a: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Foundational </a:t>
            </a:r>
            <a:r>
              <a:rPr lang="en-US" sz="22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topics for NGAUS </a:t>
            </a: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advocacy</a:t>
            </a:r>
            <a:endParaRPr lang="en-US" sz="22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Proposals received annually from </a:t>
            </a:r>
            <a:r>
              <a:rPr lang="en-US" sz="22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State </a:t>
            </a: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Associations</a:t>
            </a:r>
            <a:endParaRPr lang="en-US" sz="22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lvl="1" indent="-274320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Ideas to improve </a:t>
            </a:r>
            <a:r>
              <a:rPr lang="en-US" sz="22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equipment, capabilities, and quality of </a:t>
            </a: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life for Guardsmen and their families</a:t>
            </a:r>
          </a:p>
          <a:p>
            <a:pPr marL="731520" lvl="1" indent="-274320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Feed directly into NGAUS priorities</a:t>
            </a:r>
          </a:p>
          <a:p>
            <a:pPr marL="18288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228600" algn="l"/>
              </a:tabLst>
              <a:defRPr/>
            </a:pPr>
            <a:endParaRPr lang="en-US" sz="2200" b="1" dirty="0">
              <a:solidFill>
                <a:prstClr val="black"/>
              </a:solidFill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What They Are Not</a:t>
            </a: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Appropriations or NGREA funds</a:t>
            </a: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Authorizations</a:t>
            </a:r>
            <a:endParaRPr lang="en-US" sz="22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Programs of Record</a:t>
            </a:r>
          </a:p>
        </p:txBody>
      </p:sp>
    </p:spTree>
    <p:extLst>
      <p:ext uri="{BB962C8B-B14F-4D97-AF65-F5344CB8AC3E}">
        <p14:creationId xmlns:p14="http://schemas.microsoft.com/office/powerpoint/2010/main" val="33321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1" y="357582"/>
            <a:ext cx="9509760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NGREA</a:t>
            </a:r>
            <a:endParaRPr lang="en-US" sz="40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Requirements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Items of Special Interest (ISIs)</a:t>
            </a: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2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Not all products are good candidates for NGREA</a:t>
            </a:r>
          </a:p>
        </p:txBody>
      </p:sp>
    </p:spTree>
    <p:extLst>
      <p:ext uri="{BB962C8B-B14F-4D97-AF65-F5344CB8AC3E}">
        <p14:creationId xmlns:p14="http://schemas.microsoft.com/office/powerpoint/2010/main" val="26656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1" y="357582"/>
            <a:ext cx="9509760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Legislative-Industry Relations</a:t>
            </a:r>
            <a:endParaRPr lang="en-US" sz="48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Strategy Development</a:t>
            </a:r>
            <a:endParaRPr lang="en-US" sz="2400" b="1" dirty="0">
              <a:solidFill>
                <a:prstClr val="black"/>
              </a:solidFill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Intelligence Comparison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Networking/Idea Socialization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1" y="357582"/>
            <a:ext cx="9509760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Congressional Cycle Update</a:t>
            </a:r>
            <a:endParaRPr lang="en-US" sz="4000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All Fiscal Year (FY)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20 Defense Legislation is Pending</a:t>
            </a: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Appropriations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Continuing Resolution (CR) signed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on November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21, 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ontinues government funding until December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</a:tabLst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</a:tabLst>
              <a:defRPr/>
            </a:pPr>
            <a:endParaRPr lang="en-US" sz="2200" dirty="0">
              <a:solidFill>
                <a:prstClr val="black"/>
              </a:solidFill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</a:tabLst>
              <a:defRPr/>
            </a:pPr>
            <a:endParaRPr lang="en-US" sz="2200" noProof="0" dirty="0" smtClean="0">
              <a:solidFill>
                <a:prstClr val="black"/>
              </a:solidFill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Authorizations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FY20 National Defense Authorization Act (</a:t>
            </a:r>
            <a:r>
              <a:rPr lang="en-US" sz="20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NDAA) currently in Conference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Committee</a:t>
            </a: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Contentious issues include border wall funding, Space Force structure,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paid family leave, PFAS restrictions, election security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lvl="1" indent="-274320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Full NDAA possible </a:t>
            </a:r>
            <a:r>
              <a:rPr lang="en-US" sz="200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this week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90000"/>
              </a:lnSpc>
              <a:buSzPct val="75000"/>
              <a:tabLst>
                <a:tab pos="228600" algn="l"/>
              </a:tabLst>
              <a:defRPr/>
            </a:pPr>
            <a:endParaRPr lang="en-US" sz="2000" dirty="0" smtClean="0">
              <a:solidFill>
                <a:prstClr val="black"/>
              </a:solidFill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90000"/>
              </a:lnSpc>
              <a:buSzPct val="75000"/>
              <a:tabLst>
                <a:tab pos="228600" algn="l"/>
              </a:tabLst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90000"/>
              </a:lnSpc>
              <a:buSzPct val="75000"/>
              <a:tabLst>
                <a:tab pos="228600" algn="l"/>
              </a:tabLst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588" y="2865814"/>
            <a:ext cx="8309333" cy="1017497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37588" y="5736182"/>
            <a:ext cx="8311896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577" y="357582"/>
            <a:ext cx="10958422" cy="64008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Priorities for a 21</a:t>
            </a:r>
            <a:r>
              <a:rPr lang="en-US" baseline="30000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Century National Guard</a:t>
            </a:r>
            <a:br>
              <a:rPr lang="en-US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950" i="1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Ensuring </a:t>
            </a:r>
            <a:r>
              <a:rPr lang="en-US" sz="1950" i="1" dirty="0" err="1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Deployability</a:t>
            </a:r>
            <a:r>
              <a:rPr lang="en-US" sz="1950" i="1" dirty="0" smtClean="0">
                <a:solidFill>
                  <a:srgbClr val="1A38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Sustainability, and Interoperability with the Active Component through…</a:t>
            </a:r>
            <a:endParaRPr lang="en-US" sz="1950" i="1" dirty="0">
              <a:solidFill>
                <a:srgbClr val="1A38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322024"/>
            <a:ext cx="12191999" cy="5535976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The Same Equipment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Concurrent &amp; Proportional Fielding of Equipment to the National Guard, includes:</a:t>
            </a:r>
          </a:p>
          <a:p>
            <a:pPr marL="731520" lvl="1" indent="-274320">
              <a:lnSpc>
                <a:spcPct val="75000"/>
              </a:lnSpc>
              <a:buSzPct val="75000"/>
              <a:buFont typeface="Courier New" panose="02070309020205020404" pitchFamily="49" charset="0"/>
              <a:buChar char="o"/>
              <a:tabLst>
                <a:tab pos="228600" algn="l"/>
                <a:tab pos="576263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UH-60M, MQ-1C, F-35A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, KC-46 &amp; C-130J Procurement</a:t>
            </a:r>
            <a:endParaRPr lang="en-US" noProof="0" dirty="0" smtClean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lvl="1" indent="-274320">
              <a:lnSpc>
                <a:spcPct val="75000"/>
              </a:lnSpc>
              <a:buSzPct val="75000"/>
              <a:buFont typeface="Courier New" panose="02070309020205020404" pitchFamily="49" charset="0"/>
              <a:buChar char="o"/>
              <a:tabLst>
                <a:tab pos="228600" algn="l"/>
                <a:tab pos="576263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AH-64E Apache Battalions Equipped at 24 Aircraft</a:t>
            </a:r>
          </a:p>
          <a:p>
            <a:pPr marL="457200" marR="0" lvl="0" indent="-27432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noProof="0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National Guard Equipment Modernization &amp; Recapitalization, includes:</a:t>
            </a:r>
          </a:p>
          <a:p>
            <a:pPr marL="731520" marR="0" lvl="0" indent="-27432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UH-60V Black Hawk &amp; HMMWV Modernization</a:t>
            </a:r>
          </a:p>
          <a:p>
            <a:pPr marL="731520" marR="0" lvl="0" indent="-27432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  <a:tab pos="576263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C-130H, A-10,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 F-15 &amp; F-16 Modernization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228600" algn="l"/>
                <a:tab pos="576263" algn="l"/>
              </a:tabLst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lvl="0">
              <a:lnSpc>
                <a:spcPct val="75000"/>
              </a:lnSpc>
              <a:buSzPct val="125000"/>
              <a:tabLst>
                <a:tab pos="228600" algn="l"/>
                <a:tab pos="576263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 Same </a:t>
            </a:r>
            <a:r>
              <a:rPr lang="en-US" sz="24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Resources</a:t>
            </a:r>
            <a:endParaRPr lang="en-US" sz="2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Future Multi-Domain Battlefield Interoperability, </a:t>
            </a:r>
            <a:r>
              <a:rPr lang="en-US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includes:</a:t>
            </a:r>
          </a:p>
          <a:p>
            <a:pPr marL="731520" lvl="1" indent="-274320">
              <a:lnSpc>
                <a:spcPct val="75000"/>
              </a:lnSpc>
              <a:buSzPct val="75000"/>
              <a:buFont typeface="Courier New" panose="02070309020205020404" pitchFamily="49" charset="0"/>
              <a:buChar char="o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National Guard Integration into Total Force Cyber Mission &amp; Training</a:t>
            </a:r>
            <a:endParaRPr lang="en-US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31520" lvl="1" indent="-274320">
              <a:lnSpc>
                <a:spcPct val="75000"/>
              </a:lnSpc>
              <a:buSzPct val="75000"/>
              <a:buFont typeface="Courier New" panose="02070309020205020404" pitchFamily="49" charset="0"/>
              <a:buChar char="o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Space National Guard as the Primary Combat Reserve within Future Space Force</a:t>
            </a:r>
          </a:p>
          <a:p>
            <a:pPr marL="731520" lvl="1" indent="-274320">
              <a:lnSpc>
                <a:spcPct val="75000"/>
              </a:lnSpc>
              <a:buSzPct val="75000"/>
              <a:buFont typeface="Courier New" panose="02070309020205020404" pitchFamily="49" charset="0"/>
              <a:buChar char="o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Like Force Structure</a:t>
            </a:r>
            <a:endParaRPr lang="en-US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Increased Full Time Support/Manning</a:t>
            </a: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Robust NGREA Funding</a:t>
            </a: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Increased National Guard MILCON Funding</a:t>
            </a:r>
          </a:p>
          <a:p>
            <a:pPr marL="182880" lvl="0">
              <a:lnSpc>
                <a:spcPct val="75000"/>
              </a:lnSpc>
              <a:buSzPct val="100000"/>
              <a:tabLst>
                <a:tab pos="228600" algn="l"/>
                <a:tab pos="576263" algn="l"/>
              </a:tabLst>
              <a:defRPr/>
            </a:pPr>
            <a:endParaRPr lang="en-US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lvl="0">
              <a:lnSpc>
                <a:spcPct val="75000"/>
              </a:lnSpc>
              <a:buSzPct val="125000"/>
              <a:tabLst>
                <a:tab pos="228600" algn="l"/>
                <a:tab pos="576263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 Same </a:t>
            </a:r>
            <a:r>
              <a:rPr lang="en-US" sz="2400" b="1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Benefits for the Same Missions</a:t>
            </a:r>
            <a:endParaRPr lang="en-US" sz="2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Zero Cost TRICARE to Ensure Reserve Component Medical Readiness</a:t>
            </a: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Ready Access to Mental Health Care &amp; Suicide Prevention</a:t>
            </a: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Protecting National Guard Equities in Duty Status Reform</a:t>
            </a: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Tax Incentives for Guardsmen &amp; Employers</a:t>
            </a:r>
          </a:p>
          <a:p>
            <a:pPr marL="457200" lvl="0" indent="-274320">
              <a:lnSpc>
                <a:spcPct val="75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Providing Benefits &amp; Leave Policies Befitting the Operational National Guard</a:t>
            </a:r>
            <a:endParaRPr lang="en-US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7200" dirty="0" smtClean="0">
                <a:solidFill>
                  <a:srgbClr val="12274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Questions?</a:t>
            </a:r>
            <a:endParaRPr lang="en-US" sz="7200" dirty="0">
              <a:solidFill>
                <a:srgbClr val="122747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D24FC5C-E98E-4A90-91F6-3BB3B8D7BD67}" vid="{098055D1-0274-4215-98D4-F002B7CCC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556</Words>
  <Application>Microsoft Office PowerPoint</Application>
  <PresentationFormat>Widescreen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Courier New</vt:lpstr>
      <vt:lpstr>Roboto</vt:lpstr>
      <vt:lpstr>Office Theme</vt:lpstr>
      <vt:lpstr>Legislative Update</vt:lpstr>
      <vt:lpstr>Agenda</vt:lpstr>
      <vt:lpstr>NGAUS Legislative Team</vt:lpstr>
      <vt:lpstr>NGAUS Resolutions</vt:lpstr>
      <vt:lpstr>NGREA</vt:lpstr>
      <vt:lpstr>Legislative-Industry Relations</vt:lpstr>
      <vt:lpstr>Congressional Cycle Update</vt:lpstr>
      <vt:lpstr>Priorities for a 21st Century National Guard Ensuring Deployability, Sustainability, and Interoperability with the Active Component through…</vt:lpstr>
      <vt:lpstr>Questions?</vt:lpstr>
      <vt:lpstr>Backup</vt:lpstr>
      <vt:lpstr>NGAUS Mission</vt:lpstr>
      <vt:lpstr>Organizational Structure</vt:lpstr>
      <vt:lpstr>NGAUS Strategic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Update</dc:title>
  <dc:creator>Cheyenne Arnold</dc:creator>
  <cp:lastModifiedBy>Mike Hadley</cp:lastModifiedBy>
  <cp:revision>311</cp:revision>
  <cp:lastPrinted>2019-12-09T17:14:26Z</cp:lastPrinted>
  <dcterms:created xsi:type="dcterms:W3CDTF">2018-07-03T13:11:30Z</dcterms:created>
  <dcterms:modified xsi:type="dcterms:W3CDTF">2019-12-09T17:19:56Z</dcterms:modified>
</cp:coreProperties>
</file>