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20.jpg" ContentType="image/jpeg"/>
  <Override PartName="/ppt/media/image24.jpg" ContentType="image/jpeg"/>
  <Override PartName="/ppt/media/image26.jpg" ContentType="image/jpeg"/>
  <Override PartName="/ppt/media/image28.jpg" ContentType="image/jpeg"/>
  <Override PartName="/ppt/media/image29.jpg" ContentType="image/jpeg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88" r:id="rId3"/>
    <p:sldId id="257" r:id="rId4"/>
    <p:sldId id="294" r:id="rId5"/>
    <p:sldId id="300" r:id="rId6"/>
    <p:sldId id="290" r:id="rId7"/>
    <p:sldId id="295" r:id="rId8"/>
    <p:sldId id="296" r:id="rId9"/>
    <p:sldId id="297" r:id="rId10"/>
    <p:sldId id="298" r:id="rId11"/>
    <p:sldId id="299" r:id="rId12"/>
    <p:sldId id="291" r:id="rId13"/>
    <p:sldId id="292" r:id="rId14"/>
    <p:sldId id="282" r:id="rId15"/>
    <p:sldId id="293" r:id="rId16"/>
    <p:sldId id="287" r:id="rId17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0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989C0-2692-49E7-8B96-8DDAD41A55E5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98E94-AE56-494C-8151-13D6B79FD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4635830"/>
            <a:ext cx="10058400" cy="3136900"/>
          </a:xfrm>
          <a:custGeom>
            <a:avLst/>
            <a:gdLst/>
            <a:ahLst/>
            <a:cxnLst/>
            <a:rect l="l" t="t" r="r" b="b"/>
            <a:pathLst>
              <a:path w="10058400" h="3136900">
                <a:moveTo>
                  <a:pt x="9981402" y="0"/>
                </a:moveTo>
                <a:lnTo>
                  <a:pt x="9051702" y="57066"/>
                </a:lnTo>
                <a:lnTo>
                  <a:pt x="7394721" y="296889"/>
                </a:lnTo>
                <a:lnTo>
                  <a:pt x="4922520" y="837869"/>
                </a:lnTo>
                <a:lnTo>
                  <a:pt x="2948701" y="1349297"/>
                </a:lnTo>
                <a:lnTo>
                  <a:pt x="1762125" y="1755517"/>
                </a:lnTo>
                <a:lnTo>
                  <a:pt x="887015" y="2268697"/>
                </a:lnTo>
                <a:lnTo>
                  <a:pt x="0" y="2978974"/>
                </a:lnTo>
                <a:lnTo>
                  <a:pt x="0" y="3136569"/>
                </a:lnTo>
                <a:lnTo>
                  <a:pt x="10058400" y="3136569"/>
                </a:lnTo>
                <a:lnTo>
                  <a:pt x="10058400" y="1932"/>
                </a:lnTo>
                <a:lnTo>
                  <a:pt x="9981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094834" y="5104359"/>
            <a:ext cx="3506365" cy="2210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40906" y="3890111"/>
            <a:ext cx="9617493" cy="25975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5444"/>
          </a:xfrm>
        </p:spPr>
        <p:txBody>
          <a:bodyPr lIns="0" tIns="0" rIns="0" bIns="0"/>
          <a:lstStyle>
            <a:lvl1pPr>
              <a:defRPr sz="1400" b="0" i="0">
                <a:solidFill>
                  <a:srgbClr val="323031"/>
                </a:solidFill>
                <a:latin typeface="Rockwell"/>
                <a:cs typeface="Rockwel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 smtClean="0"/>
              <a:t>EXHIBITION</a:t>
            </a:r>
            <a:endParaRPr spc="6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7550" y="898350"/>
            <a:ext cx="862330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82302F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5444"/>
          </a:xfrm>
        </p:spPr>
        <p:txBody>
          <a:bodyPr lIns="0" tIns="0" rIns="0" bIns="0"/>
          <a:lstStyle>
            <a:lvl1pPr>
              <a:defRPr sz="1400" b="0" i="0">
                <a:solidFill>
                  <a:srgbClr val="323031"/>
                </a:solidFill>
                <a:latin typeface="Rockwell"/>
                <a:cs typeface="Rockwel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 smtClean="0"/>
              <a:t>EXHIBITION</a:t>
            </a:r>
            <a:endParaRPr spc="6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bk object 18"/>
          <p:cNvSpPr/>
          <p:nvPr userDrawn="1"/>
        </p:nvSpPr>
        <p:spPr>
          <a:xfrm>
            <a:off x="7725515" y="386777"/>
            <a:ext cx="1829965" cy="1087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82302F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5444"/>
          </a:xfrm>
        </p:spPr>
        <p:txBody>
          <a:bodyPr lIns="0" tIns="0" rIns="0" bIns="0"/>
          <a:lstStyle>
            <a:lvl1pPr>
              <a:defRPr sz="1400" b="0" i="0">
                <a:solidFill>
                  <a:srgbClr val="323031"/>
                </a:solidFill>
                <a:latin typeface="Rockwell"/>
                <a:cs typeface="Rockwel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 smtClean="0"/>
              <a:t>EXHIBITION</a:t>
            </a:r>
            <a:endParaRPr spc="6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0" name="bk object 18"/>
          <p:cNvSpPr/>
          <p:nvPr userDrawn="1"/>
        </p:nvSpPr>
        <p:spPr>
          <a:xfrm>
            <a:off x="7725515" y="360004"/>
            <a:ext cx="1829965" cy="1087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82302F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01700" y="1762720"/>
            <a:ext cx="2607945" cy="465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49900" y="1762720"/>
            <a:ext cx="3628390" cy="4414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323031"/>
                </a:solidFill>
                <a:latin typeface="Rockwell"/>
                <a:cs typeface="Rockwel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/>
              <a:t>EXHIBITION </a:t>
            </a:r>
            <a:r>
              <a:rPr dirty="0"/>
              <a:t>• </a:t>
            </a:r>
            <a:r>
              <a:rPr spc="60" dirty="0"/>
              <a:t>MARKETING</a:t>
            </a:r>
            <a:r>
              <a:rPr spc="30" dirty="0"/>
              <a:t> </a:t>
            </a:r>
            <a:r>
              <a:rPr spc="60" dirty="0"/>
              <a:t>PLAYBOOK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bk object 18"/>
          <p:cNvSpPr/>
          <p:nvPr userDrawn="1"/>
        </p:nvSpPr>
        <p:spPr>
          <a:xfrm>
            <a:off x="7725515" y="386777"/>
            <a:ext cx="1829965" cy="1087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82302F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323031"/>
                </a:solidFill>
                <a:latin typeface="Rockwell"/>
                <a:cs typeface="Rockwel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/>
              <a:t>EXHIBITION </a:t>
            </a:r>
            <a:r>
              <a:rPr dirty="0"/>
              <a:t>• </a:t>
            </a:r>
            <a:r>
              <a:rPr spc="60" dirty="0"/>
              <a:t>MARKETING</a:t>
            </a:r>
            <a:r>
              <a:rPr spc="30" dirty="0"/>
              <a:t> </a:t>
            </a:r>
            <a:r>
              <a:rPr spc="60" dirty="0"/>
              <a:t>PLAYBOOK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bk object 18"/>
          <p:cNvSpPr/>
          <p:nvPr userDrawn="1"/>
        </p:nvSpPr>
        <p:spPr>
          <a:xfrm>
            <a:off x="7725515" y="386777"/>
            <a:ext cx="1829965" cy="1087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4" y="898350"/>
            <a:ext cx="854583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82302F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700" y="1756048"/>
            <a:ext cx="8255000" cy="2458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34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23031"/>
                </a:solidFill>
                <a:latin typeface="Rockwell"/>
                <a:cs typeface="Rockwel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/>
              <a:t>EXHIBITION </a:t>
            </a:r>
            <a:r>
              <a:rPr dirty="0"/>
              <a:t>• </a:t>
            </a:r>
            <a:r>
              <a:rPr spc="60" dirty="0"/>
              <a:t>MARKETING</a:t>
            </a:r>
            <a:r>
              <a:rPr spc="30" dirty="0"/>
              <a:t> </a:t>
            </a:r>
            <a:r>
              <a:rPr spc="60" dirty="0"/>
              <a:t>PLAYBOOK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2" r:id="rId3"/>
    <p:sldLayoutId id="2147483663" r:id="rId4"/>
    <p:sldLayoutId id="214748366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050142"/>
            <a:ext cx="6570842" cy="81047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algn="ctr"/>
            <a:r>
              <a:rPr lang="en-US" sz="2400" dirty="0">
                <a:latin typeface="Trebuchet MS" panose="020B0603020202020204" pitchFamily="34" charset="0"/>
              </a:rPr>
              <a:t>Spirit of Boston Harbor Cruise</a:t>
            </a:r>
          </a:p>
          <a:p>
            <a:pPr algn="ctr"/>
            <a:r>
              <a:rPr lang="en-US" sz="2400" dirty="0" smtClean="0">
                <a:latin typeface="Trebuchet MS" panose="020B0603020202020204" pitchFamily="34" charset="0"/>
              </a:rPr>
              <a:t>Luxurious </a:t>
            </a:r>
            <a:r>
              <a:rPr lang="en-US" sz="2400" dirty="0">
                <a:latin typeface="Trebuchet MS" panose="020B0603020202020204" pitchFamily="34" charset="0"/>
              </a:rPr>
              <a:t>Accommodations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799" y="261283"/>
            <a:ext cx="68229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latin typeface="Trebuchet MS" panose="020B0603020202020204" pitchFamily="34" charset="0"/>
              </a:rPr>
              <a:t>Events – Spouse Luncheon</a:t>
            </a:r>
            <a:endParaRPr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938872"/>
            <a:ext cx="5181600" cy="3176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47265"/>
            <a:ext cx="4572000" cy="177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08" y="4112688"/>
            <a:ext cx="4736592" cy="26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050142"/>
            <a:ext cx="6570842" cy="117981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algn="ctr"/>
            <a:r>
              <a:rPr lang="en-US" sz="2400" dirty="0" smtClean="0">
                <a:latin typeface="Trebuchet MS" panose="020B0603020202020204" pitchFamily="34" charset="0"/>
              </a:rPr>
              <a:t>Held the last night at the BCEC</a:t>
            </a:r>
          </a:p>
          <a:p>
            <a:pPr algn="ctr"/>
            <a:r>
              <a:rPr lang="en-US" sz="2400" dirty="0" smtClean="0">
                <a:latin typeface="Trebuchet MS" panose="020B0603020202020204" pitchFamily="34" charset="0"/>
              </a:rPr>
              <a:t>The theme is Red, White, and Blue</a:t>
            </a:r>
          </a:p>
          <a:p>
            <a:pPr algn="ctr"/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799" y="261283"/>
            <a:ext cx="68229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latin typeface="Trebuchet MS" panose="020B0603020202020204" pitchFamily="34" charset="0"/>
              </a:rPr>
              <a:t>Events – State’s Dinner</a:t>
            </a:r>
            <a:endParaRPr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3486"/>
            <a:ext cx="4738449" cy="197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62" y="4037840"/>
            <a:ext cx="4262274" cy="28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5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306" y="1149903"/>
            <a:ext cx="9022732" cy="1256754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The NGAUS General Conference &amp; Exhibition</a:t>
            </a:r>
            <a:r>
              <a:rPr lang="en-US" dirty="0">
                <a:latin typeface="Trebuchet MS" panose="020B0603020202020204" pitchFamily="34" charset="0"/>
              </a:rPr>
              <a:t> is the </a:t>
            </a:r>
            <a:r>
              <a:rPr lang="en-US" dirty="0" smtClean="0">
                <a:latin typeface="Trebuchet MS" panose="020B0603020202020204" pitchFamily="34" charset="0"/>
              </a:rPr>
              <a:t>largest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event </a:t>
            </a:r>
            <a:r>
              <a:rPr lang="en-US" dirty="0">
                <a:latin typeface="Trebuchet MS" panose="020B0603020202020204" pitchFamily="34" charset="0"/>
              </a:rPr>
              <a:t>for National Guard </a:t>
            </a:r>
            <a:r>
              <a:rPr lang="en-US" dirty="0" smtClean="0">
                <a:latin typeface="Trebuchet MS" panose="020B0603020202020204" pitchFamily="34" charset="0"/>
              </a:rPr>
              <a:t>officers </a:t>
            </a:r>
            <a:r>
              <a:rPr lang="en-US" dirty="0">
                <a:latin typeface="Trebuchet MS" panose="020B0603020202020204" pitchFamily="34" charset="0"/>
              </a:rPr>
              <a:t>from 50 states and U.S. territories</a:t>
            </a:r>
            <a:r>
              <a:rPr lang="en-US" dirty="0" smtClean="0">
                <a:latin typeface="Trebuchet MS" panose="020B0603020202020204" pitchFamily="34" charset="0"/>
              </a:rPr>
              <a:t>.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More than 4,000 professionals will be in </a:t>
            </a:r>
            <a:r>
              <a:rPr lang="en-US" dirty="0" smtClean="0">
                <a:latin typeface="Trebuchet MS" panose="020B0603020202020204" pitchFamily="34" charset="0"/>
              </a:rPr>
              <a:t>attendance </a:t>
            </a:r>
            <a:r>
              <a:rPr lang="en-US" dirty="0">
                <a:latin typeface="Trebuchet MS" panose="020B0603020202020204" pitchFamily="34" charset="0"/>
              </a:rPr>
              <a:t>from the Guard and industry.</a:t>
            </a:r>
          </a:p>
          <a:p>
            <a:pPr marL="12066">
              <a:lnSpc>
                <a:spcPct val="100000"/>
              </a:lnSpc>
              <a:spcBef>
                <a:spcPts val="560"/>
              </a:spcBef>
              <a:tabLst>
                <a:tab pos="243204" algn="l"/>
              </a:tabLst>
            </a:pPr>
            <a:endParaRPr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6306" y="275405"/>
            <a:ext cx="622060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latin typeface="Trebuchet MS" panose="020B0603020202020204" pitchFamily="34" charset="0"/>
              </a:rPr>
              <a:t>Participating in the Exhibition</a:t>
            </a:r>
            <a:endParaRPr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 smtClean="0"/>
              <a:t>EXHIBITION</a:t>
            </a:r>
            <a:endParaRPr spc="6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2229683"/>
            <a:ext cx="93009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Multi-Billion </a:t>
            </a:r>
            <a:r>
              <a:rPr lang="en-US" b="1" dirty="0">
                <a:latin typeface="Trebuchet MS" panose="020B0603020202020204" pitchFamily="34" charset="0"/>
              </a:rPr>
              <a:t>Dollar Opportunity</a:t>
            </a:r>
            <a:r>
              <a:rPr lang="en-US" dirty="0">
                <a:latin typeface="Trebuchet MS" panose="020B0603020202020204" pitchFamily="34" charset="0"/>
              </a:rPr>
              <a:t> – The recently signed budget provides billions to </a:t>
            </a:r>
            <a:endParaRPr lang="en-US" dirty="0" smtClean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the </a:t>
            </a:r>
            <a:r>
              <a:rPr lang="en-US" dirty="0">
                <a:latin typeface="Trebuchet MS" panose="020B0603020202020204" pitchFamily="34" charset="0"/>
              </a:rPr>
              <a:t>National Guard. </a:t>
            </a:r>
            <a:endParaRPr lang="en-US" dirty="0" smtClean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Captured attention for 3 days</a:t>
            </a:r>
            <a:r>
              <a:rPr lang="en-US" dirty="0">
                <a:latin typeface="Trebuchet MS" panose="020B0603020202020204" pitchFamily="34" charset="0"/>
              </a:rPr>
              <a:t> - An immersive environment where officers of the </a:t>
            </a:r>
            <a:endParaRPr lang="en-US" dirty="0" smtClean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National </a:t>
            </a:r>
            <a:r>
              <a:rPr lang="en-US" dirty="0">
                <a:latin typeface="Trebuchet MS" panose="020B0603020202020204" pitchFamily="34" charset="0"/>
              </a:rPr>
              <a:t>Guard </a:t>
            </a:r>
            <a:r>
              <a:rPr lang="en-US" dirty="0" smtClean="0">
                <a:latin typeface="Trebuchet MS" panose="020B0603020202020204" pitchFamily="34" charset="0"/>
              </a:rPr>
              <a:t>dedicate </a:t>
            </a:r>
            <a:r>
              <a:rPr lang="en-US" dirty="0">
                <a:latin typeface="Trebuchet MS" panose="020B0603020202020204" pitchFamily="34" charset="0"/>
              </a:rPr>
              <a:t>3 continuous days to information sharing, strategic planning</a:t>
            </a:r>
            <a:r>
              <a:rPr lang="en-US" dirty="0" smtClean="0">
                <a:latin typeface="Trebuchet MS" panose="020B0603020202020204" pitchFamily="34" charset="0"/>
              </a:rPr>
              <a:t>,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and </a:t>
            </a:r>
            <a:r>
              <a:rPr lang="en-US" dirty="0">
                <a:latin typeface="Trebuchet MS" panose="020B0603020202020204" pitchFamily="34" charset="0"/>
              </a:rPr>
              <a:t>collaboration building</a:t>
            </a:r>
            <a:r>
              <a:rPr lang="en-US" dirty="0" smtClean="0">
                <a:latin typeface="Trebuchet MS" panose="020B0603020202020204" pitchFamily="34" charset="0"/>
              </a:rPr>
              <a:t>.</a:t>
            </a:r>
          </a:p>
          <a:p>
            <a:endParaRPr lang="en-US" dirty="0" smtClean="0"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Buying Authority </a:t>
            </a:r>
            <a:r>
              <a:rPr lang="en-US" dirty="0">
                <a:latin typeface="Trebuchet MS" panose="020B0603020202020204" pitchFamily="34" charset="0"/>
              </a:rPr>
              <a:t>– 90% of attendees are involved in the buying process and are at </a:t>
            </a:r>
            <a:endParaRPr lang="en-US" dirty="0" smtClean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the </a:t>
            </a:r>
            <a:r>
              <a:rPr lang="en-US" dirty="0">
                <a:latin typeface="Trebuchet MS" panose="020B0603020202020204" pitchFamily="34" charset="0"/>
              </a:rPr>
              <a:t>event to discover new solutions</a:t>
            </a:r>
            <a:r>
              <a:rPr lang="en-US" dirty="0" smtClean="0">
                <a:latin typeface="Trebuchet MS" panose="020B0603020202020204" pitchFamily="34" charset="0"/>
              </a:rPr>
              <a:t>!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Shape the Future</a:t>
            </a:r>
            <a:r>
              <a:rPr lang="en-US" dirty="0">
                <a:latin typeface="Trebuchet MS" panose="020B0603020202020204" pitchFamily="34" charset="0"/>
              </a:rPr>
              <a:t> – this is your opportunity to provide input into the strategic </a:t>
            </a:r>
            <a:r>
              <a:rPr lang="en-US" dirty="0" smtClean="0">
                <a:latin typeface="Trebuchet MS" panose="020B0603020202020204" pitchFamily="34" charset="0"/>
              </a:rPr>
              <a:t>vision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of </a:t>
            </a:r>
            <a:r>
              <a:rPr lang="en-US" dirty="0">
                <a:latin typeface="Trebuchet MS" panose="020B0603020202020204" pitchFamily="34" charset="0"/>
              </a:rPr>
              <a:t>the National Guard’s future and its implementation of new solutions</a:t>
            </a:r>
            <a:r>
              <a:rPr lang="en-US" dirty="0" smtClean="0">
                <a:latin typeface="Trebuchet MS" panose="020B0603020202020204" pitchFamily="34" charset="0"/>
              </a:rPr>
              <a:t>.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b="1" dirty="0" smtClean="0">
                <a:latin typeface="Trebuchet MS" panose="020B0603020202020204" pitchFamily="34" charset="0"/>
              </a:rPr>
              <a:t>Generate leads, meet the industry, launch new products, build your brand, enhance</a:t>
            </a:r>
          </a:p>
          <a:p>
            <a:r>
              <a:rPr lang="en-US" b="1" dirty="0">
                <a:latin typeface="Trebuchet MS" panose="020B0603020202020204" pitchFamily="34" charset="0"/>
              </a:rPr>
              <a:t>y</a:t>
            </a:r>
            <a:r>
              <a:rPr lang="en-US" b="1" dirty="0" smtClean="0">
                <a:latin typeface="Trebuchet MS" panose="020B0603020202020204" pitchFamily="34" charset="0"/>
              </a:rPr>
              <a:t>our knowledge!</a:t>
            </a:r>
            <a:endParaRPr lang="en-US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1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638" y="1930568"/>
            <a:ext cx="6823815" cy="4180632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066">
              <a:lnSpc>
                <a:spcPct val="100000"/>
              </a:lnSpc>
              <a:spcBef>
                <a:spcPts val="560"/>
              </a:spcBef>
              <a:tabLst>
                <a:tab pos="243204" algn="l"/>
              </a:tabLst>
            </a:pPr>
            <a:r>
              <a:rPr lang="en-US" sz="2200" dirty="0" smtClean="0">
                <a:latin typeface="Trebuchet MS"/>
                <a:cs typeface="Trebuchet MS"/>
              </a:rPr>
              <a:t>Sponsorship is separate from Exhibiting at the Conference.</a:t>
            </a:r>
          </a:p>
          <a:p>
            <a:pPr marL="12066">
              <a:lnSpc>
                <a:spcPct val="100000"/>
              </a:lnSpc>
              <a:spcBef>
                <a:spcPts val="560"/>
              </a:spcBef>
              <a:tabLst>
                <a:tab pos="243204" algn="l"/>
              </a:tabLst>
            </a:pPr>
            <a:endParaRPr lang="en-US" sz="2200" dirty="0" smtClean="0">
              <a:latin typeface="Trebuchet MS"/>
              <a:cs typeface="Trebuchet MS"/>
            </a:endParaRPr>
          </a:p>
          <a:p>
            <a:pPr marL="12066">
              <a:lnSpc>
                <a:spcPct val="100000"/>
              </a:lnSpc>
              <a:spcBef>
                <a:spcPts val="560"/>
              </a:spcBef>
              <a:tabLst>
                <a:tab pos="243204" algn="l"/>
              </a:tabLst>
            </a:pPr>
            <a:r>
              <a:rPr lang="en-US" sz="2200" dirty="0" smtClean="0">
                <a:latin typeface="Trebuchet MS"/>
                <a:cs typeface="Trebuchet MS"/>
              </a:rPr>
              <a:t>Sponsorship comes with a variety of benefits from Premier logo placement on materials or at events, to invitations to premier events such as the TAG Reception and Golf Tournament.</a:t>
            </a:r>
          </a:p>
          <a:p>
            <a:pPr marL="12066">
              <a:lnSpc>
                <a:spcPct val="100000"/>
              </a:lnSpc>
              <a:spcBef>
                <a:spcPts val="560"/>
              </a:spcBef>
              <a:tabLst>
                <a:tab pos="243204" algn="l"/>
              </a:tabLst>
            </a:pPr>
            <a:endParaRPr lang="en-US" sz="2200" dirty="0">
              <a:latin typeface="Trebuchet MS"/>
              <a:cs typeface="Trebuchet MS"/>
            </a:endParaRPr>
          </a:p>
          <a:p>
            <a:pPr marL="12066">
              <a:lnSpc>
                <a:spcPct val="100000"/>
              </a:lnSpc>
              <a:spcBef>
                <a:spcPts val="560"/>
              </a:spcBef>
              <a:tabLst>
                <a:tab pos="243204" algn="l"/>
              </a:tabLst>
            </a:pPr>
            <a:r>
              <a:rPr lang="en-US" sz="2200" dirty="0">
                <a:latin typeface="Trebuchet MS"/>
                <a:cs typeface="Trebuchet MS"/>
              </a:rPr>
              <a:t>Sponsorship exists at several levels, with custom packages available to meet your needs</a:t>
            </a:r>
            <a:r>
              <a:rPr lang="en-US" sz="2200" dirty="0" smtClean="0">
                <a:latin typeface="Trebuchet MS"/>
                <a:cs typeface="Trebuchet MS"/>
              </a:rPr>
              <a:t>!</a:t>
            </a:r>
          </a:p>
          <a:p>
            <a:pPr marL="12066">
              <a:lnSpc>
                <a:spcPct val="100000"/>
              </a:lnSpc>
              <a:spcBef>
                <a:spcPts val="560"/>
              </a:spcBef>
              <a:tabLst>
                <a:tab pos="243204" algn="l"/>
              </a:tabLst>
            </a:pPr>
            <a:endParaRPr lang="en-US" sz="2200" dirty="0">
              <a:latin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2191" y="386777"/>
            <a:ext cx="622060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latin typeface="Trebuchet MS" panose="020B0603020202020204" pitchFamily="34" charset="0"/>
              </a:rPr>
              <a:t>Sponsorship Opportunities</a:t>
            </a:r>
            <a:endParaRPr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 smtClean="0"/>
              <a:t>EXHIBITION</a:t>
            </a: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400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86777"/>
            <a:ext cx="6477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20" dirty="0" smtClean="0">
                <a:latin typeface="Trebuchet MS" panose="020B0603020202020204" pitchFamily="34" charset="0"/>
              </a:rPr>
              <a:t>Boston 2020 -</a:t>
            </a:r>
            <a:r>
              <a:rPr sz="3600" b="1" spc="-85" dirty="0" smtClean="0">
                <a:latin typeface="Trebuchet MS" panose="020B0603020202020204" pitchFamily="34" charset="0"/>
              </a:rPr>
              <a:t> </a:t>
            </a:r>
            <a:r>
              <a:rPr lang="en-US" sz="3600" b="1" dirty="0">
                <a:latin typeface="Trebuchet MS" panose="020B0603020202020204" pitchFamily="34" charset="0"/>
              </a:rPr>
              <a:t>An Amazing Conference in A Historic city!</a:t>
            </a:r>
            <a:endParaRPr sz="3600" b="1" dirty="0">
              <a:latin typeface="Trebuchet MS" panose="020B0603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 smtClean="0"/>
              <a:t>EXHIBITION</a:t>
            </a:r>
            <a:endParaRPr spc="60" dirty="0"/>
          </a:p>
        </p:txBody>
      </p:sp>
      <p:sp>
        <p:nvSpPr>
          <p:cNvPr id="8" name="bk object 18"/>
          <p:cNvSpPr/>
          <p:nvPr/>
        </p:nvSpPr>
        <p:spPr>
          <a:xfrm>
            <a:off x="7725515" y="386777"/>
            <a:ext cx="1829965" cy="1087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492"/>
            <a:ext cx="10054983" cy="4309278"/>
          </a:xfrm>
          <a:prstGeom prst="rect">
            <a:avLst/>
          </a:prstGeom>
        </p:spPr>
      </p:pic>
      <p:sp>
        <p:nvSpPr>
          <p:cNvPr id="15" name="object 3"/>
          <p:cNvSpPr txBox="1">
            <a:spLocks/>
          </p:cNvSpPr>
          <p:nvPr/>
        </p:nvSpPr>
        <p:spPr>
          <a:xfrm>
            <a:off x="457201" y="5943600"/>
            <a:ext cx="737891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300" b="0" i="0">
                <a:solidFill>
                  <a:srgbClr val="82302F"/>
                </a:solidFill>
                <a:latin typeface="Rockwell"/>
                <a:ea typeface="+mj-ea"/>
                <a:cs typeface="Rockwell"/>
              </a:defRPr>
            </a:lvl1pPr>
          </a:lstStyle>
          <a:p>
            <a:r>
              <a:rPr lang="en-US" sz="3600" b="1" dirty="0">
                <a:latin typeface="Trebuchet MS" panose="020B0603020202020204" pitchFamily="34" charset="0"/>
              </a:rPr>
              <a:t>America’s National Guard – </a:t>
            </a:r>
            <a:r>
              <a:rPr lang="en-US" sz="3600" b="1" dirty="0" smtClean="0">
                <a:latin typeface="Trebuchet MS" panose="020B0603020202020204" pitchFamily="34" charset="0"/>
              </a:rPr>
              <a:t>Citizens</a:t>
            </a:r>
            <a:r>
              <a:rPr lang="en-US" sz="3600" b="1" dirty="0">
                <a:latin typeface="Trebuchet MS" panose="020B0603020202020204" pitchFamily="34" charset="0"/>
              </a:rPr>
              <a:t>, Warriors, Patriots!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533400" y="1828800"/>
            <a:ext cx="3268748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b="1" u="sng" dirty="0"/>
              <a:t>COMMITTEE CO-CHAIRS</a:t>
            </a:r>
          </a:p>
          <a:p>
            <a:r>
              <a:rPr lang="en-US" b="1" dirty="0"/>
              <a:t>John Driscoll</a:t>
            </a:r>
          </a:p>
          <a:p>
            <a:r>
              <a:rPr lang="en-US" i="1" dirty="0"/>
              <a:t>Committee Chair</a:t>
            </a:r>
            <a:r>
              <a:rPr lang="en-US" dirty="0"/>
              <a:t>, Boston 2020, Inc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/>
              <a:t>Frank </a:t>
            </a:r>
            <a:r>
              <a:rPr lang="en-US" b="1" dirty="0" err="1" smtClean="0"/>
              <a:t>Magurn</a:t>
            </a:r>
            <a:endParaRPr lang="en-US" b="1" dirty="0"/>
          </a:p>
          <a:p>
            <a:r>
              <a:rPr lang="en-US" i="1" dirty="0"/>
              <a:t>Vice Chair</a:t>
            </a:r>
            <a:r>
              <a:rPr lang="en-US" dirty="0"/>
              <a:t>, Boston 2020, Inc.</a:t>
            </a:r>
          </a:p>
          <a:p>
            <a:endParaRPr lang="en-US" dirty="0" smtClean="0"/>
          </a:p>
          <a:p>
            <a:r>
              <a:rPr lang="en-US" b="1" u="sng" dirty="0" smtClean="0"/>
              <a:t>EXECUTIVE DIRECTOR</a:t>
            </a:r>
          </a:p>
          <a:p>
            <a:r>
              <a:rPr lang="en-US" dirty="0"/>
              <a:t>Augie Grace</a:t>
            </a:r>
          </a:p>
          <a:p>
            <a:r>
              <a:rPr lang="en-US" i="1" dirty="0"/>
              <a:t>Executive Director</a:t>
            </a:r>
            <a:r>
              <a:rPr lang="en-US" dirty="0"/>
              <a:t>, Massachusetts National Guard</a:t>
            </a:r>
          </a:p>
          <a:p>
            <a:r>
              <a:rPr lang="en-US" dirty="0"/>
              <a:t>Association and Boston 2020, Inc.</a:t>
            </a:r>
          </a:p>
          <a:p>
            <a:endParaRPr lang="en-US" dirty="0" smtClean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386777"/>
            <a:ext cx="6477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20" dirty="0" smtClean="0">
                <a:latin typeface="Trebuchet MS" panose="020B0603020202020204" pitchFamily="34" charset="0"/>
              </a:rPr>
              <a:t>Boston 2020</a:t>
            </a:r>
            <a:r>
              <a:rPr sz="3600" b="1" spc="-85" dirty="0" smtClean="0">
                <a:latin typeface="Trebuchet MS" panose="020B0603020202020204" pitchFamily="34" charset="0"/>
              </a:rPr>
              <a:t> </a:t>
            </a:r>
            <a:r>
              <a:rPr lang="en-US" sz="3600" b="1" spc="5" dirty="0" smtClean="0">
                <a:latin typeface="Trebuchet MS" panose="020B0603020202020204" pitchFamily="34" charset="0"/>
              </a:rPr>
              <a:t>Leadership</a:t>
            </a:r>
            <a:endParaRPr sz="3600"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4976652" y="1828800"/>
            <a:ext cx="4851262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u="sng" dirty="0"/>
              <a:t>BOARD &amp; </a:t>
            </a:r>
            <a:r>
              <a:rPr lang="en-US" u="sng" dirty="0" smtClean="0"/>
              <a:t>COMMITTEE</a:t>
            </a:r>
            <a:endParaRPr lang="en-US" u="sng" dirty="0"/>
          </a:p>
          <a:p>
            <a:r>
              <a:rPr lang="en-US" dirty="0"/>
              <a:t>Gary Keefe</a:t>
            </a:r>
          </a:p>
          <a:p>
            <a:r>
              <a:rPr lang="en-US" i="1" dirty="0"/>
              <a:t>Board Member</a:t>
            </a:r>
          </a:p>
          <a:p>
            <a:r>
              <a:rPr lang="en-US" i="1" dirty="0"/>
              <a:t>Ex Officio</a:t>
            </a:r>
            <a:r>
              <a:rPr lang="en-US" dirty="0"/>
              <a:t>, Boston 2020, Inc.</a:t>
            </a:r>
          </a:p>
          <a:p>
            <a:endParaRPr lang="en-US" dirty="0"/>
          </a:p>
          <a:p>
            <a:r>
              <a:rPr lang="en-US" dirty="0"/>
              <a:t>Steve Greco</a:t>
            </a:r>
          </a:p>
          <a:p>
            <a:r>
              <a:rPr lang="en-US" i="1" dirty="0"/>
              <a:t>President</a:t>
            </a:r>
            <a:r>
              <a:rPr lang="en-US" dirty="0"/>
              <a:t>, National Guard Association of New Hampshire</a:t>
            </a:r>
          </a:p>
          <a:p>
            <a:r>
              <a:rPr lang="en-US" i="1" dirty="0"/>
              <a:t>Board Member</a:t>
            </a:r>
            <a:r>
              <a:rPr lang="en-US" dirty="0"/>
              <a:t>, Boston 2020, Inc.</a:t>
            </a:r>
            <a:endParaRPr lang="en-US" spc="-5" dirty="0"/>
          </a:p>
          <a:p>
            <a:endParaRPr lang="en-US" b="0" dirty="0"/>
          </a:p>
          <a:p>
            <a:r>
              <a:rPr lang="en-US" dirty="0" smtClean="0"/>
              <a:t>Nick Macsata</a:t>
            </a:r>
            <a:endParaRPr lang="en-US" b="0" dirty="0"/>
          </a:p>
          <a:p>
            <a:r>
              <a:rPr lang="en-US" b="0" i="1" dirty="0"/>
              <a:t>Board Chairman</a:t>
            </a:r>
            <a:r>
              <a:rPr lang="en-US" b="0" dirty="0"/>
              <a:t>, Boston 2020, Inc</a:t>
            </a:r>
            <a:r>
              <a:rPr lang="en-US" b="0" dirty="0" smtClean="0"/>
              <a:t>.</a:t>
            </a:r>
          </a:p>
          <a:p>
            <a:endParaRPr lang="en-US" b="0" dirty="0"/>
          </a:p>
          <a:p>
            <a:r>
              <a:rPr lang="en-US" dirty="0"/>
              <a:t>Jason Oberton</a:t>
            </a:r>
          </a:p>
          <a:p>
            <a:r>
              <a:rPr lang="en-US" b="0" i="1" dirty="0"/>
              <a:t>Board Member</a:t>
            </a:r>
            <a:r>
              <a:rPr lang="en-US" b="0" dirty="0"/>
              <a:t>, Boston 2020, Inc</a:t>
            </a:r>
            <a:r>
              <a:rPr lang="en-US" b="0" dirty="0" smtClean="0"/>
              <a:t>.</a:t>
            </a:r>
            <a:endParaRPr lang="en-US" b="0" dirty="0"/>
          </a:p>
        </p:txBody>
      </p:sp>
      <p:sp>
        <p:nvSpPr>
          <p:cNvPr id="5" name="object 5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/>
              <a:t>142ND </a:t>
            </a:r>
            <a:r>
              <a:rPr spc="60" dirty="0"/>
              <a:t>GENERAL CONFERENCE </a:t>
            </a:r>
            <a:r>
              <a:rPr dirty="0"/>
              <a:t>&amp; </a:t>
            </a:r>
            <a:r>
              <a:rPr spc="60" dirty="0" smtClean="0"/>
              <a:t>EXHIBITION</a:t>
            </a:r>
            <a:endParaRPr spc="60" dirty="0"/>
          </a:p>
        </p:txBody>
      </p:sp>
      <p:sp>
        <p:nvSpPr>
          <p:cNvPr id="8" name="bk object 18"/>
          <p:cNvSpPr/>
          <p:nvPr/>
        </p:nvSpPr>
        <p:spPr>
          <a:xfrm>
            <a:off x="7725515" y="386777"/>
            <a:ext cx="1829965" cy="1087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3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6" y="76200"/>
            <a:ext cx="10066326" cy="76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715" y="128909"/>
            <a:ext cx="8195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rebuchet MS" panose="020B0603020202020204" pitchFamily="34" charset="0"/>
              </a:rPr>
              <a:t>We hope to see you in Boston!</a:t>
            </a:r>
            <a:endParaRPr lang="en-US" sz="44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9600" y="1905000"/>
            <a:ext cx="8991600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A </a:t>
            </a:r>
            <a:r>
              <a:rPr lang="en-US" dirty="0">
                <a:latin typeface="Trebuchet MS" panose="020B0603020202020204" pitchFamily="34" charset="0"/>
              </a:rPr>
              <a:t>NGAUS tradition, the annual conference allows members </a:t>
            </a:r>
            <a:r>
              <a:rPr lang="en-US" dirty="0" smtClean="0">
                <a:latin typeface="Trebuchet MS" panose="020B0603020202020204" pitchFamily="34" charset="0"/>
              </a:rPr>
              <a:t>to gather </a:t>
            </a:r>
            <a:r>
              <a:rPr lang="en-US" dirty="0">
                <a:latin typeface="Trebuchet MS" panose="020B0603020202020204" pitchFamily="34" charset="0"/>
              </a:rPr>
              <a:t>and vote on the top legislative priorities for NGAUS, </a:t>
            </a:r>
            <a:r>
              <a:rPr lang="en-US" dirty="0" smtClean="0">
                <a:latin typeface="Trebuchet MS" panose="020B0603020202020204" pitchFamily="34" charset="0"/>
              </a:rPr>
              <a:t>share information </a:t>
            </a:r>
            <a:r>
              <a:rPr lang="en-US" dirty="0">
                <a:latin typeface="Trebuchet MS" panose="020B0603020202020204" pitchFamily="34" charset="0"/>
              </a:rPr>
              <a:t>and celebrate camaraderie of being National </a:t>
            </a:r>
            <a:r>
              <a:rPr lang="en-US" dirty="0" smtClean="0">
                <a:latin typeface="Trebuchet MS" panose="020B0603020202020204" pitchFamily="34" charset="0"/>
              </a:rPr>
              <a:t>Guard and </a:t>
            </a:r>
            <a:r>
              <a:rPr lang="en-US" dirty="0">
                <a:latin typeface="Trebuchet MS" panose="020B0603020202020204" pitchFamily="34" charset="0"/>
              </a:rPr>
              <a:t>NGAUS members.</a:t>
            </a:r>
          </a:p>
          <a:p>
            <a:endParaRPr lang="en-US" dirty="0" smtClean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The </a:t>
            </a:r>
            <a:r>
              <a:rPr lang="en-US" dirty="0">
                <a:latin typeface="Trebuchet MS" panose="020B0603020202020204" pitchFamily="34" charset="0"/>
              </a:rPr>
              <a:t>2020 Conference will be held at the Boston </a:t>
            </a:r>
            <a:r>
              <a:rPr lang="en-US" dirty="0" smtClean="0">
                <a:latin typeface="Trebuchet MS" panose="020B0603020202020204" pitchFamily="34" charset="0"/>
              </a:rPr>
              <a:t>Convention and </a:t>
            </a:r>
            <a:r>
              <a:rPr lang="en-US" dirty="0">
                <a:latin typeface="Trebuchet MS" panose="020B0603020202020204" pitchFamily="34" charset="0"/>
              </a:rPr>
              <a:t>Exhibition </a:t>
            </a:r>
            <a:r>
              <a:rPr lang="en-US" dirty="0" smtClean="0">
                <a:latin typeface="Trebuchet MS" panose="020B0603020202020204" pitchFamily="34" charset="0"/>
              </a:rPr>
              <a:t>Center (BCEC). 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More </a:t>
            </a:r>
            <a:r>
              <a:rPr lang="en-US" dirty="0">
                <a:latin typeface="Trebuchet MS" panose="020B0603020202020204" pitchFamily="34" charset="0"/>
              </a:rPr>
              <a:t>than 5</a:t>
            </a:r>
            <a:r>
              <a:rPr lang="en-US" dirty="0" smtClean="0">
                <a:latin typeface="Trebuchet MS" panose="020B0603020202020204" pitchFamily="34" charset="0"/>
              </a:rPr>
              <a:t>,000 </a:t>
            </a:r>
            <a:r>
              <a:rPr lang="en-US" dirty="0">
                <a:latin typeface="Trebuchet MS" panose="020B0603020202020204" pitchFamily="34" charset="0"/>
              </a:rPr>
              <a:t>members of </a:t>
            </a:r>
            <a:r>
              <a:rPr lang="en-US" dirty="0" smtClean="0">
                <a:latin typeface="Trebuchet MS" panose="020B0603020202020204" pitchFamily="34" charset="0"/>
              </a:rPr>
              <a:t>the military</a:t>
            </a:r>
            <a:r>
              <a:rPr lang="en-US" dirty="0">
                <a:latin typeface="Trebuchet MS" panose="020B0603020202020204" pitchFamily="34" charset="0"/>
              </a:rPr>
              <a:t>, national Administration officials, elected officials </a:t>
            </a:r>
            <a:r>
              <a:rPr lang="en-US" dirty="0" smtClean="0">
                <a:latin typeface="Trebuchet MS" panose="020B0603020202020204" pitchFamily="34" charset="0"/>
              </a:rPr>
              <a:t>and private </a:t>
            </a:r>
            <a:r>
              <a:rPr lang="en-US" dirty="0">
                <a:latin typeface="Trebuchet MS" panose="020B0603020202020204" pitchFamily="34" charset="0"/>
              </a:rPr>
              <a:t>industry representatives who comprise the NGAUS </a:t>
            </a:r>
            <a:r>
              <a:rPr lang="en-US" dirty="0" smtClean="0">
                <a:latin typeface="Trebuchet MS" panose="020B0603020202020204" pitchFamily="34" charset="0"/>
              </a:rPr>
              <a:t>will be </a:t>
            </a:r>
            <a:r>
              <a:rPr lang="en-US" dirty="0">
                <a:latin typeface="Trebuchet MS" panose="020B0603020202020204" pitchFamily="34" charset="0"/>
              </a:rPr>
              <a:t>in attendance. </a:t>
            </a:r>
            <a:endParaRPr lang="en-US" dirty="0" smtClean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Since </a:t>
            </a:r>
            <a:r>
              <a:rPr lang="en-US" dirty="0">
                <a:latin typeface="Trebuchet MS" panose="020B0603020202020204" pitchFamily="34" charset="0"/>
              </a:rPr>
              <a:t>2020 is a Presidential election year, </a:t>
            </a:r>
            <a:r>
              <a:rPr lang="en-US" dirty="0" smtClean="0">
                <a:latin typeface="Trebuchet MS" panose="020B0603020202020204" pitchFamily="34" charset="0"/>
              </a:rPr>
              <a:t>the nominees </a:t>
            </a:r>
            <a:r>
              <a:rPr lang="en-US" dirty="0">
                <a:latin typeface="Trebuchet MS" panose="020B0603020202020204" pitchFamily="34" charset="0"/>
              </a:rPr>
              <a:t>of the major political parties are expected to </a:t>
            </a:r>
            <a:r>
              <a:rPr lang="en-US" dirty="0" smtClean="0">
                <a:latin typeface="Trebuchet MS" panose="020B0603020202020204" pitchFamily="34" charset="0"/>
              </a:rPr>
              <a:t>attend. Join </a:t>
            </a:r>
            <a:r>
              <a:rPr lang="en-US" dirty="0">
                <a:latin typeface="Trebuchet MS" panose="020B0603020202020204" pitchFamily="34" charset="0"/>
              </a:rPr>
              <a:t>us in Boston as we showcase the patriotic and </a:t>
            </a:r>
            <a:r>
              <a:rPr lang="en-US" dirty="0" smtClean="0">
                <a:latin typeface="Trebuchet MS" panose="020B0603020202020204" pitchFamily="34" charset="0"/>
              </a:rPr>
              <a:t>innovative spirit </a:t>
            </a:r>
            <a:r>
              <a:rPr lang="en-US" dirty="0">
                <a:latin typeface="Trebuchet MS" panose="020B0603020202020204" pitchFamily="34" charset="0"/>
              </a:rPr>
              <a:t>of New England’s companies.</a:t>
            </a:r>
            <a:endParaRPr sz="2200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386777"/>
            <a:ext cx="693442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About the Annual</a:t>
            </a:r>
            <a:br>
              <a:rPr lang="en-US" b="1" dirty="0">
                <a:latin typeface="Trebuchet MS" panose="020B0603020202020204" pitchFamily="34" charset="0"/>
              </a:rPr>
            </a:br>
            <a:r>
              <a:rPr lang="en-US" b="1" dirty="0">
                <a:latin typeface="Trebuchet MS" panose="020B0603020202020204" pitchFamily="34" charset="0"/>
              </a:rPr>
              <a:t>Conference</a:t>
            </a:r>
            <a:endParaRPr sz="3600" dirty="0">
              <a:latin typeface="Trebuchet MS" panose="020B0603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sp>
        <p:nvSpPr>
          <p:cNvPr id="9" name="bk object 18"/>
          <p:cNvSpPr/>
          <p:nvPr/>
        </p:nvSpPr>
        <p:spPr>
          <a:xfrm>
            <a:off x="7725515" y="386777"/>
            <a:ext cx="1829965" cy="1087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54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9600" y="1130689"/>
            <a:ext cx="4343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</a:rPr>
              <a:t>The History</a:t>
            </a:r>
          </a:p>
          <a:p>
            <a:endParaRPr lang="en-US" sz="24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386777"/>
            <a:ext cx="693442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Why Visit Boston?</a:t>
            </a:r>
            <a:endParaRPr sz="3600" dirty="0">
              <a:latin typeface="Trebuchet MS" panose="020B06030202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sp>
        <p:nvSpPr>
          <p:cNvPr id="9" name="bk object 18"/>
          <p:cNvSpPr/>
          <p:nvPr/>
        </p:nvSpPr>
        <p:spPr>
          <a:xfrm>
            <a:off x="7725515" y="386777"/>
            <a:ext cx="1829965" cy="1087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94682"/>
            <a:ext cx="3048000" cy="2213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98982"/>
            <a:ext cx="1482447" cy="2216331"/>
          </a:xfrm>
          <a:prstGeom prst="rect">
            <a:avLst/>
          </a:prstGeom>
        </p:spPr>
      </p:pic>
      <p:sp>
        <p:nvSpPr>
          <p:cNvPr id="12" name="object 3"/>
          <p:cNvSpPr txBox="1"/>
          <p:nvPr/>
        </p:nvSpPr>
        <p:spPr>
          <a:xfrm>
            <a:off x="5181600" y="1231089"/>
            <a:ext cx="4343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  <a:cs typeface="Trebuchet MS"/>
              </a:rPr>
              <a:t>The Nightlife</a:t>
            </a:r>
          </a:p>
          <a:p>
            <a:endParaRPr lang="en-US" sz="24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609600" y="4191000"/>
            <a:ext cx="4343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  <a:cs typeface="Trebuchet MS"/>
              </a:rPr>
              <a:t>The BCEC</a:t>
            </a:r>
          </a:p>
          <a:p>
            <a:endParaRPr lang="en-US" sz="24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4" name="object 3"/>
          <p:cNvSpPr txBox="1"/>
          <p:nvPr/>
        </p:nvSpPr>
        <p:spPr>
          <a:xfrm>
            <a:off x="5181600" y="4191000"/>
            <a:ext cx="4343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  <a:cs typeface="Trebuchet MS"/>
              </a:rPr>
              <a:t>The Experience</a:t>
            </a:r>
            <a:endParaRPr sz="2400" dirty="0">
              <a:latin typeface="Trebuchet MS" panose="020B0603020202020204" pitchFamily="34" charset="0"/>
              <a:cs typeface="Trebuchet M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74" y="1752600"/>
            <a:ext cx="2975226" cy="198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47" y="1694682"/>
            <a:ext cx="1623753" cy="2176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47" y="4616381"/>
            <a:ext cx="4490458" cy="25179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648199"/>
            <a:ext cx="3733800" cy="245325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386777"/>
            <a:ext cx="693442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Boston is Easily Accessible!</a:t>
            </a:r>
            <a:endParaRPr sz="3600" dirty="0">
              <a:latin typeface="Trebuchet MS" panose="020B06030202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sp>
        <p:nvSpPr>
          <p:cNvPr id="18" name="object 3"/>
          <p:cNvSpPr txBox="1"/>
          <p:nvPr/>
        </p:nvSpPr>
        <p:spPr>
          <a:xfrm>
            <a:off x="152401" y="1225370"/>
            <a:ext cx="4876306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Direct Flights to 76 Domestic Cities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AMTRACK regional service from Washington DC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Minutes from Major Highways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8 Minutes from Boston Airport to the Convention Center</a:t>
            </a:r>
          </a:p>
          <a:p>
            <a:endParaRPr lang="en-US" sz="2400" dirty="0" smtClean="0">
              <a:latin typeface="Trebuchet MS" panose="020B0603020202020204" pitchFamily="34" charset="0"/>
              <a:cs typeface="Trebuchet M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" y="4213645"/>
            <a:ext cx="5023164" cy="27997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014" y="1768476"/>
            <a:ext cx="5008474" cy="273516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5181600" y="5364680"/>
            <a:ext cx="4725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America’s Walking City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Major Historical Sites Walking Distance Apart</a:t>
            </a:r>
          </a:p>
        </p:txBody>
      </p:sp>
    </p:spTree>
    <p:extLst>
      <p:ext uri="{BB962C8B-B14F-4D97-AF65-F5344CB8AC3E}">
        <p14:creationId xmlns:p14="http://schemas.microsoft.com/office/powerpoint/2010/main" val="422098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386777"/>
            <a:ext cx="693442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New England has a lot to offer!</a:t>
            </a:r>
            <a:endParaRPr sz="3600" dirty="0">
              <a:latin typeface="Trebuchet MS" panose="020B06030202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sp>
        <p:nvSpPr>
          <p:cNvPr id="18" name="object 3"/>
          <p:cNvSpPr txBox="1"/>
          <p:nvPr/>
        </p:nvSpPr>
        <p:spPr>
          <a:xfrm>
            <a:off x="152400" y="1225370"/>
            <a:ext cx="739161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</a:rPr>
              <a:t>Turn your visit to the conference into a longer stay by experiencing what New England has to offer!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en-US" sz="24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5684416" y="5376703"/>
            <a:ext cx="3125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</a:rPr>
              <a:t>Cape Cod (MA)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</a:rPr>
              <a:t>Newport (RI)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</a:rPr>
              <a:t>Burlington (VT)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</a:rPr>
              <a:t>Portsmouth (NH)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rebuchet MS" panose="020B0603020202020204" pitchFamily="34" charset="0"/>
              </a:rPr>
              <a:t>York Beach (ME)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91" y="2073063"/>
            <a:ext cx="4755909" cy="2343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76" y="5138651"/>
            <a:ext cx="2619375" cy="1743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" y="4646202"/>
            <a:ext cx="2809875" cy="1628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5" y="2075589"/>
            <a:ext cx="2505075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35" y="3505200"/>
            <a:ext cx="2721965" cy="18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9863" y="1018765"/>
            <a:ext cx="6823815" cy="6047809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066">
              <a:lnSpc>
                <a:spcPct val="100000"/>
              </a:lnSpc>
              <a:spcBef>
                <a:spcPts val="560"/>
              </a:spcBef>
              <a:tabLst>
                <a:tab pos="243204" algn="l"/>
              </a:tabLst>
            </a:pPr>
            <a:r>
              <a:rPr lang="en-US" sz="2200" spc="-35" dirty="0" smtClean="0">
                <a:solidFill>
                  <a:srgbClr val="323031"/>
                </a:solidFill>
                <a:latin typeface="Trebuchet MS"/>
                <a:cs typeface="Trebuchet MS"/>
              </a:rPr>
              <a:t>Thursday, August 27, 2020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dirty="0" smtClean="0">
                <a:solidFill>
                  <a:srgbClr val="323031"/>
                </a:solidFill>
                <a:latin typeface="Trebuchet MS"/>
                <a:cs typeface="Trebuchet MS"/>
              </a:rPr>
              <a:t>Patriot Golf Tournament (Vendor)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dirty="0" smtClean="0">
                <a:solidFill>
                  <a:srgbClr val="323031"/>
                </a:solidFill>
                <a:latin typeface="Trebuchet MS"/>
                <a:cs typeface="Trebuchet MS"/>
              </a:rPr>
              <a:t>Exhibitor Reception</a:t>
            </a:r>
          </a:p>
          <a:p>
            <a:pPr marL="242570" indent="-230504">
              <a:lnSpc>
                <a:spcPct val="100000"/>
              </a:lnSpc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Friday, August 28, 2020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Patriot Golf Tournament (NGAUS)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TAG Reception</a:t>
            </a:r>
          </a:p>
          <a:p>
            <a:pPr marL="242570" indent="-230504">
              <a:lnSpc>
                <a:spcPct val="100000"/>
              </a:lnSpc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Saturday, August 29, 2020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u="sng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Exhibition Hall Officially Opens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Governor’s Reception</a:t>
            </a:r>
          </a:p>
          <a:p>
            <a:pPr marL="242570" indent="-230504">
              <a:lnSpc>
                <a:spcPct val="100000"/>
              </a:lnSpc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Sunday, August 30, 2020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Spouse Luncheon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Hospitality Night</a:t>
            </a:r>
          </a:p>
          <a:p>
            <a:pPr marL="242570" indent="-230504">
              <a:lnSpc>
                <a:spcPct val="100000"/>
              </a:lnSpc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Monday, August 31, 2020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TAG Spouse Luncheon</a:t>
            </a:r>
          </a:p>
          <a:p>
            <a:pPr marL="699770" lvl="1" indent="-230504">
              <a:spcBef>
                <a:spcPts val="459"/>
              </a:spcBef>
              <a:buChar char="•"/>
              <a:tabLst>
                <a:tab pos="243204" algn="l"/>
              </a:tabLst>
            </a:pPr>
            <a:r>
              <a:rPr lang="en-US" sz="2200" spc="-5" dirty="0" smtClean="0">
                <a:solidFill>
                  <a:srgbClr val="323031"/>
                </a:solidFill>
                <a:latin typeface="Trebuchet MS"/>
                <a:cs typeface="Trebuchet MS"/>
              </a:rPr>
              <a:t>State’s Diner</a:t>
            </a:r>
            <a:endParaRPr sz="22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2191" y="386777"/>
            <a:ext cx="186943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Trebuchet MS" panose="020B0603020202020204" pitchFamily="34" charset="0"/>
              </a:rPr>
              <a:t>Timeline</a:t>
            </a:r>
            <a:endParaRPr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050142"/>
            <a:ext cx="6570842" cy="1549142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algn="ctr"/>
            <a:r>
              <a:rPr lang="en-US" sz="2400" dirty="0" smtClean="0">
                <a:latin typeface="Trebuchet MS" panose="020B0603020202020204" pitchFamily="34" charset="0"/>
              </a:rPr>
              <a:t>Granite Links Gold Club</a:t>
            </a:r>
          </a:p>
          <a:p>
            <a:pPr algn="ctr"/>
            <a:r>
              <a:rPr lang="en-US" sz="2400" dirty="0" smtClean="0">
                <a:latin typeface="Trebuchet MS" panose="020B0603020202020204" pitchFamily="34" charset="0"/>
              </a:rPr>
              <a:t>Beautiful </a:t>
            </a:r>
            <a:r>
              <a:rPr lang="en-US" sz="2400" dirty="0">
                <a:latin typeface="Trebuchet MS" panose="020B0603020202020204" pitchFamily="34" charset="0"/>
              </a:rPr>
              <a:t>Top Rated Championship Golf</a:t>
            </a:r>
          </a:p>
          <a:p>
            <a:pPr algn="ctr"/>
            <a:r>
              <a:rPr lang="en-US" sz="2400" dirty="0">
                <a:latin typeface="Trebuchet MS" panose="020B0603020202020204" pitchFamily="34" charset="0"/>
              </a:rPr>
              <a:t>Views of Boston Skyline</a:t>
            </a:r>
          </a:p>
          <a:p>
            <a:pPr algn="ctr"/>
            <a:r>
              <a:rPr lang="en-US" sz="2400" dirty="0">
                <a:latin typeface="Trebuchet MS" panose="020B0603020202020204" pitchFamily="34" charset="0"/>
              </a:rPr>
              <a:t>Challenging Layout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799" y="261283"/>
            <a:ext cx="68229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latin typeface="Trebuchet MS" panose="020B0603020202020204" pitchFamily="34" charset="0"/>
              </a:rPr>
              <a:t>Events – Patriot Golf Tournaments</a:t>
            </a:r>
            <a:endParaRPr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 smtClean="0">
                <a:latin typeface="Trebuchet MS" panose="020B0603020202020204" pitchFamily="34" charset="0"/>
              </a:rPr>
              <a:t>142ND </a:t>
            </a:r>
            <a:r>
              <a:rPr spc="60" dirty="0" smtClean="0">
                <a:latin typeface="Trebuchet MS" panose="020B0603020202020204" pitchFamily="34" charset="0"/>
              </a:rPr>
              <a:t>GENERAL CONFERENCE </a:t>
            </a:r>
            <a:r>
              <a:rPr dirty="0" smtClean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1966"/>
            <a:ext cx="4530852" cy="3624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70" y="2891966"/>
            <a:ext cx="4376825" cy="371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8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199" y="1295875"/>
            <a:ext cx="6945083" cy="81047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algn="ctr"/>
            <a:r>
              <a:rPr lang="en-US" sz="2400" dirty="0">
                <a:latin typeface="Trebuchet MS" panose="020B0603020202020204" pitchFamily="34" charset="0"/>
              </a:rPr>
              <a:t>JFK Presidential Library – TAG Sponsor Reception</a:t>
            </a:r>
          </a:p>
          <a:p>
            <a:pPr algn="ctr"/>
            <a:r>
              <a:rPr lang="en-US" sz="2400" dirty="0">
                <a:latin typeface="Trebuchet MS" panose="020B0603020202020204" pitchFamily="34" charset="0"/>
              </a:rPr>
              <a:t>Boston Harbor Hotel– TAG Spouse Reception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799" y="261283"/>
            <a:ext cx="68229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latin typeface="Trebuchet MS" panose="020B0603020202020204" pitchFamily="34" charset="0"/>
              </a:rPr>
              <a:t>Events – TAG &amp; Senior Leader Functions</a:t>
            </a:r>
            <a:endParaRPr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17451"/>
            <a:ext cx="3308141" cy="2221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62" y="4507538"/>
            <a:ext cx="3180738" cy="2116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43727"/>
            <a:ext cx="3280945" cy="2195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0" y="4507538"/>
            <a:ext cx="3384030" cy="21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2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050142"/>
            <a:ext cx="7239000" cy="117981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algn="ctr"/>
            <a:r>
              <a:rPr lang="en-US" sz="2400" dirty="0" smtClean="0">
                <a:latin typeface="Trebuchet MS" panose="020B0603020202020204" pitchFamily="34" charset="0"/>
              </a:rPr>
              <a:t>The Lawn on D</a:t>
            </a:r>
          </a:p>
          <a:p>
            <a:pPr algn="ctr"/>
            <a:r>
              <a:rPr lang="en-US" sz="2400" dirty="0" smtClean="0">
                <a:latin typeface="Trebuchet MS" panose="020B0603020202020204" pitchFamily="34" charset="0"/>
              </a:rPr>
              <a:t>Seaport </a:t>
            </a:r>
            <a:r>
              <a:rPr lang="en-US" sz="2400" dirty="0">
                <a:latin typeface="Trebuchet MS" panose="020B0603020202020204" pitchFamily="34" charset="0"/>
              </a:rPr>
              <a:t>District of Boston (Next to BCEC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  <a:endParaRPr lang="en-US" sz="2400" dirty="0">
              <a:latin typeface="Trebuchet MS" panose="020B0603020202020204" pitchFamily="34" charset="0"/>
            </a:endParaRPr>
          </a:p>
          <a:p>
            <a:pPr algn="ctr"/>
            <a:r>
              <a:rPr lang="en-US" sz="2400" dirty="0">
                <a:latin typeface="Trebuchet MS" panose="020B0603020202020204" pitchFamily="34" charset="0"/>
              </a:rPr>
              <a:t>Live Entertainment and with Regional Refreshments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799" y="261283"/>
            <a:ext cx="68229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latin typeface="Trebuchet MS" panose="020B0603020202020204" pitchFamily="34" charset="0"/>
              </a:rPr>
              <a:t>Events – Governor’s Reception</a:t>
            </a:r>
            <a:endParaRPr b="1" dirty="0">
              <a:latin typeface="Trebuchet MS" panose="020B0603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2283" y="7013441"/>
            <a:ext cx="2656205" cy="759460"/>
          </a:xfrm>
          <a:custGeom>
            <a:avLst/>
            <a:gdLst/>
            <a:ahLst/>
            <a:cxnLst/>
            <a:rect l="l" t="t" r="r" b="b"/>
            <a:pathLst>
              <a:path w="2656204" h="759459">
                <a:moveTo>
                  <a:pt x="2656116" y="0"/>
                </a:moveTo>
                <a:lnTo>
                  <a:pt x="2444347" y="12999"/>
                </a:lnTo>
                <a:lnTo>
                  <a:pt x="1980393" y="80150"/>
                </a:lnTo>
                <a:lnTo>
                  <a:pt x="1288174" y="231622"/>
                </a:lnTo>
                <a:lnTo>
                  <a:pt x="735505" y="374818"/>
                </a:lnTo>
                <a:lnTo>
                  <a:pt x="403264" y="488559"/>
                </a:lnTo>
                <a:lnTo>
                  <a:pt x="158233" y="632251"/>
                </a:lnTo>
                <a:lnTo>
                  <a:pt x="0" y="758958"/>
                </a:lnTo>
                <a:lnTo>
                  <a:pt x="2656116" y="758958"/>
                </a:lnTo>
                <a:lnTo>
                  <a:pt x="2656116" y="0"/>
                </a:lnTo>
                <a:close/>
              </a:path>
            </a:pathLst>
          </a:custGeom>
          <a:solidFill>
            <a:srgbClr val="D39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6120" y="6858992"/>
            <a:ext cx="2103305" cy="913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42191" y="7134336"/>
            <a:ext cx="6566534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Trebuchet MS" panose="020B0603020202020204" pitchFamily="34" charset="0"/>
              </a:rPr>
              <a:t>142ND </a:t>
            </a:r>
            <a:r>
              <a:rPr spc="60" dirty="0">
                <a:latin typeface="Trebuchet MS" panose="020B0603020202020204" pitchFamily="34" charset="0"/>
              </a:rPr>
              <a:t>GENERAL CONFERENCE </a:t>
            </a:r>
            <a:r>
              <a:rPr dirty="0">
                <a:latin typeface="Trebuchet MS" panose="020B0603020202020204" pitchFamily="34" charset="0"/>
              </a:rPr>
              <a:t>&amp; </a:t>
            </a:r>
            <a:r>
              <a:rPr spc="60" dirty="0" smtClean="0">
                <a:latin typeface="Trebuchet MS" panose="020B0603020202020204" pitchFamily="34" charset="0"/>
              </a:rPr>
              <a:t>EXHIBITION</a:t>
            </a:r>
            <a:endParaRPr spc="60" dirty="0">
              <a:latin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06564"/>
            <a:ext cx="5280274" cy="2963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71" y="2971800"/>
            <a:ext cx="481187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2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780</Words>
  <Application>Microsoft Office PowerPoint</Application>
  <PresentationFormat>Custom</PresentationFormat>
  <Paragraphs>129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Rockwell</vt:lpstr>
      <vt:lpstr>Trebuchet MS</vt:lpstr>
      <vt:lpstr>Office Theme</vt:lpstr>
      <vt:lpstr>PowerPoint Presentation</vt:lpstr>
      <vt:lpstr>About the Annual Conference</vt:lpstr>
      <vt:lpstr>Why Visit Boston?</vt:lpstr>
      <vt:lpstr>Boston is Easily Accessible!</vt:lpstr>
      <vt:lpstr>New England has a lot to offer!</vt:lpstr>
      <vt:lpstr>Timeline</vt:lpstr>
      <vt:lpstr>Events – Patriot Golf Tournaments</vt:lpstr>
      <vt:lpstr>Events – TAG &amp; Senior Leader Functions</vt:lpstr>
      <vt:lpstr>Events – Governor’s Reception</vt:lpstr>
      <vt:lpstr>Events – Spouse Luncheon</vt:lpstr>
      <vt:lpstr>Events – State’s Dinner</vt:lpstr>
      <vt:lpstr>Participating in the Exhibition</vt:lpstr>
      <vt:lpstr>Sponsorship Opportunities</vt:lpstr>
      <vt:lpstr>Boston 2020 - An Amazing Conference in A Historic city!</vt:lpstr>
      <vt:lpstr>Boston 2020 Leadership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Tefft, Amanda M CW3 USARMY NG MAARNG (US)</dc:creator>
  <cp:lastModifiedBy>Tefft, Amanda M CW3 USARMY NG MAARNG (US)</cp:lastModifiedBy>
  <cp:revision>21</cp:revision>
  <dcterms:created xsi:type="dcterms:W3CDTF">2019-12-09T18:12:27Z</dcterms:created>
  <dcterms:modified xsi:type="dcterms:W3CDTF">2019-12-10T01:55:31Z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2018-09-20T00:00:00Z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2019-12-09T00:00:00Z</vt:filetime>
  </property>
</Properties>
</file>