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379" r:id="rId2"/>
    <p:sldId id="383" r:id="rId3"/>
    <p:sldId id="382" r:id="rId4"/>
    <p:sldId id="377" r:id="rId5"/>
    <p:sldId id="359" r:id="rId6"/>
    <p:sldId id="361" r:id="rId7"/>
    <p:sldId id="380" r:id="rId8"/>
    <p:sldId id="386" r:id="rId9"/>
    <p:sldId id="384" r:id="rId10"/>
    <p:sldId id="385" r:id="rId11"/>
    <p:sldId id="381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434" autoAdjust="0"/>
  </p:normalViewPr>
  <p:slideViewPr>
    <p:cSldViewPr>
      <p:cViewPr varScale="1">
        <p:scale>
          <a:sx n="111" d="100"/>
          <a:sy n="111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B01F0859-AF83-43A9-98E3-F3415EFEED27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9C303F3-58CE-445B-B147-7314434FB9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0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01D4B2-D253-4EF0-BC63-139B6FE2EFC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8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01D4B2-D253-4EF0-BC63-139B6FE2EF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8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30657" indent="-230657">
              <a:buAutoNum type="arabicPeriod"/>
            </a:pPr>
            <a:endParaRPr lang="en-US" dirty="0" smtClean="0"/>
          </a:p>
          <a:p>
            <a:r>
              <a:rPr lang="en-US" dirty="0"/>
              <a:t> </a:t>
            </a:r>
          </a:p>
          <a:p>
            <a:pPr marL="230657" indent="-230657">
              <a:buAutoNum type="arabicPeriod"/>
            </a:pPr>
            <a:endParaRPr lang="en-US" dirty="0" smtClean="0"/>
          </a:p>
          <a:p>
            <a:pPr marL="230657" indent="-230657">
              <a:buAutoNum type="arabicPeriod"/>
            </a:pPr>
            <a:endParaRPr lang="en-US" dirty="0" smtClean="0"/>
          </a:p>
          <a:p>
            <a:pPr marL="230657" indent="-230657"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EBA939-34FA-4F29-9179-9D5C0A581205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963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1028"/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98CE9-4C67-4136-8881-6953C11AE96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6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303F3-58CE-445B-B147-7314434FB9E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9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303F3-58CE-445B-B147-7314434FB9E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97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303F3-58CE-445B-B147-7314434FB9E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27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303F3-58CE-445B-B147-7314434FB9E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9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D4AD3-5BFB-461F-BA28-D2228C31C2AF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1D-AB94-451E-BBF2-FA630C4C50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579F-D4D4-4C4F-9DCF-8E2237D39E73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1D-AB94-451E-BBF2-FA630C4C50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4CFC-160D-491A-8961-6D354B7722CD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1D-AB94-451E-BBF2-FA630C4C50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8600" y="3832225"/>
            <a:ext cx="4267200" cy="2568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495800" y="3832225"/>
            <a:ext cx="4419600" cy="2568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8600" y="1295400"/>
            <a:ext cx="42672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495800" y="1295400"/>
            <a:ext cx="44196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228600" y="1295400"/>
            <a:ext cx="2789238" cy="273051"/>
          </a:xfrm>
          <a:prstGeom prst="rect">
            <a:avLst/>
          </a:prstGeom>
          <a:solidFill>
            <a:srgbClr val="EEBA5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b="1" dirty="0" smtClean="0">
                <a:cs typeface="+mn-cs"/>
              </a:rPr>
              <a:t>Combat Platforms</a:t>
            </a:r>
            <a:endParaRPr lang="en-US" sz="1400" b="1" dirty="0">
              <a:cs typeface="+mn-cs"/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4495800" y="1295401"/>
            <a:ext cx="2941638" cy="273050"/>
          </a:xfrm>
          <a:prstGeom prst="rect">
            <a:avLst/>
          </a:prstGeom>
          <a:solidFill>
            <a:srgbClr val="EEBA5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b="1" dirty="0" smtClean="0">
                <a:cs typeface="+mn-cs"/>
              </a:rPr>
              <a:t>Aviation</a:t>
            </a:r>
            <a:r>
              <a:rPr lang="en-US" sz="1400" b="1" baseline="0" dirty="0" smtClean="0">
                <a:cs typeface="+mn-cs"/>
              </a:rPr>
              <a:t> Platforms</a:t>
            </a:r>
            <a:endParaRPr lang="en-US" sz="1400" b="1" dirty="0"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228600" y="3886199"/>
            <a:ext cx="2789238" cy="250825"/>
          </a:xfrm>
          <a:prstGeom prst="rect">
            <a:avLst/>
          </a:prstGeom>
          <a:solidFill>
            <a:srgbClr val="EEBA5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Combat Enablers </a:t>
            </a:r>
            <a:endParaRPr lang="en-US" sz="1400" b="1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4495800" y="3886200"/>
            <a:ext cx="2941638" cy="250825"/>
          </a:xfrm>
          <a:prstGeom prst="rect">
            <a:avLst/>
          </a:prstGeom>
          <a:solidFill>
            <a:srgbClr val="EEBA5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b="1" dirty="0" smtClean="0">
                <a:cs typeface="+mn-cs"/>
              </a:rPr>
              <a:t>NGREA</a:t>
            </a:r>
            <a:r>
              <a:rPr lang="en-US" sz="1400" b="1" baseline="0" dirty="0" smtClean="0">
                <a:cs typeface="+mn-cs"/>
              </a:rPr>
              <a:t> / Dual Use</a:t>
            </a:r>
            <a:endParaRPr lang="en-US" sz="1400" b="1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2800" b="1" i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4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E17D-4F21-4194-B5D9-7D186D85CE90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1D-AB94-451E-BBF2-FA630C4C50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476-90CC-4C53-AE17-1F2CA7EABB95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1D-AB94-451E-BBF2-FA630C4C50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7006-5F0F-47B2-B8FE-1132F4989893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1D-AB94-451E-BBF2-FA630C4C50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4FED-DC41-4E80-B71E-049B39C15063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1D-AB94-451E-BBF2-FA630C4C50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A53DA-AC1B-40A3-B502-30BC66093BCF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1D-AB94-451E-BBF2-FA630C4C50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A4BF-F4B1-431A-9C40-BE4D1617BB32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1D-AB94-451E-BBF2-FA630C4C50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FB8D-49DB-4C65-A469-03ECB76491A1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1D-AB94-451E-BBF2-FA630C4C50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D67B-4EF0-47F6-AC67-3F4744FB2C66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1D-AB94-451E-BBF2-FA630C4C50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E94E-59FE-4066-909A-25AD51566FB1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A0A1D-AB94-451E-BBF2-FA630C4C50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7829" y="818697"/>
            <a:ext cx="80010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87829" y="912813"/>
            <a:ext cx="7641771" cy="1420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eal NGB Color"/>
          <p:cNvPicPr/>
          <p:nvPr userDrawn="1"/>
        </p:nvPicPr>
        <p:blipFill>
          <a:blip r:embed="rId1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27748"/>
            <a:ext cx="990600" cy="1091026"/>
          </a:xfrm>
          <a:prstGeom prst="rect">
            <a:avLst/>
          </a:prstGeom>
          <a:noFill/>
        </p:spPr>
      </p:pic>
      <p:pic>
        <p:nvPicPr>
          <p:cNvPr id="10" name="Picture 10" descr="ARNG-Clr-51109-sm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5419" y="27748"/>
            <a:ext cx="1091026" cy="10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03832"/>
            <a:ext cx="86868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</a:rPr>
              <a:t>Army National Guard </a:t>
            </a:r>
            <a:r>
              <a:rPr lang="en-US" sz="3600" kern="0" dirty="0" smtClean="0">
                <a:effectLst/>
              </a:rPr>
              <a:t>NGREA Orientation </a:t>
            </a:r>
            <a:br>
              <a:rPr lang="en-US" sz="3600" kern="0" dirty="0" smtClean="0">
                <a:effectLst/>
              </a:rPr>
            </a:br>
            <a:endParaRPr lang="en-US" sz="3600" dirty="0" smtClean="0">
              <a:effectLst/>
            </a:endParaRPr>
          </a:p>
        </p:txBody>
      </p:sp>
      <p:pic>
        <p:nvPicPr>
          <p:cNvPr id="32770" name="Picture 2" descr="http://upload.wikimedia.org/wikipedia/commons/thumb/1/15/FEMA_-_41272_-_West_Virginia_National_Guard_troops_pick_up_debris_in_West_Virginia.jpg/1280px-FEMA_-_41272_-_West_Virginia_National_Guard_troops_pick_up_debris_in_West_Virginia.jpg"/>
          <p:cNvPicPr>
            <a:picLocks noChangeAspect="1" noChangeArrowheads="1"/>
          </p:cNvPicPr>
          <p:nvPr/>
        </p:nvPicPr>
        <p:blipFill>
          <a:blip r:embed="rId3" cstate="print"/>
          <a:srcRect t="24171" b="6319"/>
          <a:stretch>
            <a:fillRect/>
          </a:stretch>
        </p:blipFill>
        <p:spPr bwMode="auto">
          <a:xfrm>
            <a:off x="3352800" y="4038600"/>
            <a:ext cx="5715000" cy="22997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2772" name="Picture 4" descr="UH-60 Black Hawk helicop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038600"/>
            <a:ext cx="3352800" cy="229057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4042" y="1863006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900" b="0" i="0" dirty="0" smtClean="0">
                <a:solidFill>
                  <a:srgbClr val="002060"/>
                </a:solidFill>
              </a:rPr>
              <a:t>Colonel John Moreth</a:t>
            </a:r>
          </a:p>
          <a:p>
            <a:pPr fontAlgn="auto">
              <a:spcAft>
                <a:spcPts val="0"/>
              </a:spcAft>
            </a:pPr>
            <a:r>
              <a:rPr lang="en-US" sz="2100" b="0" i="0" dirty="0" smtClean="0">
                <a:solidFill>
                  <a:schemeClr val="bg1">
                    <a:lumMod val="65000"/>
                  </a:schemeClr>
                </a:solidFill>
              </a:rPr>
              <a:t>Chief, Force Development Division</a:t>
            </a:r>
          </a:p>
          <a:p>
            <a:pPr fontAlgn="auto">
              <a:spcAft>
                <a:spcPts val="0"/>
              </a:spcAft>
            </a:pPr>
            <a:r>
              <a:rPr lang="en-US" sz="2100" b="0" i="0" dirty="0" smtClean="0">
                <a:solidFill>
                  <a:schemeClr val="bg1">
                    <a:lumMod val="65000"/>
                  </a:schemeClr>
                </a:solidFill>
              </a:rPr>
              <a:t>NGB/G3(FD)</a:t>
            </a:r>
          </a:p>
          <a:p>
            <a:pPr fontAlgn="auto">
              <a:spcAft>
                <a:spcPts val="0"/>
              </a:spcAft>
            </a:pP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12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1447800" y="20053"/>
            <a:ext cx="6400799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altLang="en-US" sz="3600" dirty="0" smtClean="0">
                <a:effectLst/>
              </a:rPr>
              <a:t>  Backup</a:t>
            </a:r>
          </a:p>
        </p:txBody>
      </p:sp>
    </p:spTree>
    <p:extLst>
      <p:ext uri="{BB962C8B-B14F-4D97-AF65-F5344CB8AC3E}">
        <p14:creationId xmlns:p14="http://schemas.microsoft.com/office/powerpoint/2010/main" val="412248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162800" cy="838200"/>
          </a:xfrm>
        </p:spPr>
        <p:txBody>
          <a:bodyPr>
            <a:noAutofit/>
          </a:bodyPr>
          <a:lstStyle/>
          <a:p>
            <a:pPr algn="r"/>
            <a:r>
              <a:rPr lang="en-US" alt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Significant Major Item Shortfall List </a:t>
            </a:r>
            <a:br>
              <a:rPr lang="en-US" alt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alt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(NGRER 2020)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4874"/>
            <a:ext cx="8839200" cy="5229726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 Arial"/>
              </a:rPr>
              <a:t>Heavy Equipment Recovery Utility Live and Evacuation System (Hercules)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 Arial"/>
              </a:rPr>
              <a:t>Joint Effects Targeting System (JETS)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 Arial"/>
              </a:rPr>
              <a:t>Multi-Role Anti-Armor Weapons System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 Arial"/>
              </a:rPr>
              <a:t>Semi-trailer: Flatbed 34-ton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 Arial"/>
              </a:rPr>
              <a:t>Next Generation Automatic Test System (NGATS)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 Arial"/>
              </a:rPr>
              <a:t>Hydraulic Excavator  (HYEX)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 Arial"/>
              </a:rPr>
              <a:t>Distribution Systems, Fuel &amp; Water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 Arial"/>
              </a:rPr>
              <a:t>Heavy Expanded Mobility Tactical Truck (HEMTT) Wrecker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 Arial"/>
              </a:rPr>
              <a:t>Transportable Tactical Command Communication (T2C2)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 Arial"/>
              </a:rPr>
              <a:t>Calibration Sets, Secondary Transfer Standards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 Arial"/>
              </a:rPr>
              <a:t>All Terrain Crain, Type II</a:t>
            </a:r>
            <a:endParaRPr lang="en-US" sz="1600" dirty="0">
              <a:latin typeface=" 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1D-AB94-451E-BBF2-FA630C4C50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19400" y="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Overview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2333741"/>
            <a:ext cx="7772400" cy="147002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latin typeface=" Arial"/>
              </a:rPr>
              <a:t>Capabilities Overview</a:t>
            </a:r>
            <a:br>
              <a:rPr lang="en-US" sz="2400" dirty="0" smtClean="0">
                <a:latin typeface=" Arial"/>
              </a:rPr>
            </a:br>
            <a:r>
              <a:rPr lang="en-US" sz="2400" dirty="0" smtClean="0">
                <a:latin typeface=" Arial"/>
              </a:rPr>
              <a:t>Authority / Intent of NGREA</a:t>
            </a:r>
            <a:br>
              <a:rPr lang="en-US" sz="2400" dirty="0" smtClean="0">
                <a:latin typeface=" Arial"/>
              </a:rPr>
            </a:br>
            <a:r>
              <a:rPr lang="en-US" sz="2400" dirty="0" smtClean="0">
                <a:latin typeface=" Arial"/>
              </a:rPr>
              <a:t>NGREA Buy List Generation </a:t>
            </a:r>
            <a:br>
              <a:rPr lang="en-US" sz="2400" dirty="0" smtClean="0">
                <a:latin typeface=" Arial"/>
              </a:rPr>
            </a:br>
            <a:r>
              <a:rPr lang="en-US" sz="2400" dirty="0" smtClean="0">
                <a:latin typeface=" Arial"/>
              </a:rPr>
              <a:t>Modernization Equipping Requirements Conference</a:t>
            </a:r>
            <a:br>
              <a:rPr lang="en-US" sz="2400" dirty="0" smtClean="0">
                <a:latin typeface=" Arial"/>
              </a:rPr>
            </a:br>
            <a:r>
              <a:rPr lang="en-US" sz="2400" dirty="0" smtClean="0">
                <a:latin typeface=" Arial"/>
              </a:rPr>
              <a:t>NGREA FY21 Buy List Timeline</a:t>
            </a:r>
            <a:r>
              <a:rPr lang="en-US" sz="2400" dirty="0">
                <a:latin typeface=" Arial"/>
              </a:rPr>
              <a:t/>
            </a:r>
            <a:br>
              <a:rPr lang="en-US" sz="2400" dirty="0">
                <a:latin typeface=" Arial"/>
              </a:rPr>
            </a:br>
            <a:r>
              <a:rPr lang="en-US" sz="2400" dirty="0" smtClean="0">
                <a:latin typeface=" Arial"/>
              </a:rPr>
              <a:t>ARNG and Industry</a:t>
            </a:r>
            <a:br>
              <a:rPr lang="en-US" sz="2400" dirty="0" smtClean="0">
                <a:latin typeface=" Arial"/>
              </a:rPr>
            </a:br>
            <a:endParaRPr lang="en-US" sz="2400" dirty="0">
              <a:latin typeface=" 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76799"/>
            <a:ext cx="2971800" cy="1743035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729" y="4876799"/>
            <a:ext cx="2946471" cy="1743036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876800"/>
            <a:ext cx="2717074" cy="1743035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61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304800" y="-2691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0" i="0" dirty="0" smtClean="0"/>
              <a:t>Capabilities Overview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28600" y="4191000"/>
            <a:ext cx="42672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Arial" charset="0"/>
              <a:buAutoNum type="arabicPeriod"/>
              <a:defRPr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228600" indent="-228600">
              <a:spcBef>
                <a:spcPts val="600"/>
              </a:spcBef>
              <a:defRPr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228600" indent="-228600">
              <a:spcBef>
                <a:spcPts val="600"/>
              </a:spcBef>
              <a:defRPr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228600" indent="-228600">
              <a:spcBef>
                <a:spcPts val="600"/>
              </a:spcBef>
              <a:defRPr/>
            </a:pPr>
            <a:endParaRPr lang="en-US" sz="1200" dirty="0">
              <a:solidFill>
                <a:srgbClr val="FF0000"/>
              </a:solidFill>
            </a:endParaRPr>
          </a:p>
          <a:p>
            <a:pPr marL="304800" indent="-304800">
              <a:defRPr/>
            </a:pP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897" y="1581236"/>
            <a:ext cx="4276725" cy="2105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b="1" dirty="0" smtClean="0"/>
              <a:t>Current state of program: 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ARNG is modernizing according to the CSA’s “Least to Most” strategy</a:t>
            </a:r>
          </a:p>
          <a:p>
            <a:r>
              <a:rPr lang="en-US" sz="1100" b="1" dirty="0" smtClean="0"/>
              <a:t>Program needs and priorities: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Timely cascades of Abrams and Bradley systems from the Active Component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Additional resources to offset Armored Brigade and Army Prepositioned Stock growth </a:t>
            </a:r>
            <a:endParaRPr lang="en-US" sz="1100" dirty="0"/>
          </a:p>
          <a:p>
            <a:r>
              <a:rPr lang="en-US" sz="1100" b="1" dirty="0" smtClean="0"/>
              <a:t>Future outlook: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/>
              <a:t>The </a:t>
            </a:r>
            <a:r>
              <a:rPr lang="en-US" sz="1100" dirty="0" smtClean="0"/>
              <a:t>Army moves to a digital two variant fleet – modernizing the final 3 ARNG Armored Brigade formations through AC cascades, 1 per year</a:t>
            </a:r>
            <a:r>
              <a:rPr lang="en-US" sz="1100" dirty="0"/>
              <a:t> </a:t>
            </a:r>
            <a:endParaRPr lang="en-US" sz="11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38897" y="4151807"/>
            <a:ext cx="4276725" cy="2219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b="1" dirty="0" smtClean="0"/>
              <a:t>Current state of the program: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Moderate modernization shortfalls </a:t>
            </a:r>
            <a:r>
              <a:rPr lang="en-US" sz="1100" dirty="0"/>
              <a:t>in </a:t>
            </a:r>
            <a:r>
              <a:rPr lang="en-US" sz="1100" dirty="0" smtClean="0"/>
              <a:t>Engineer </a:t>
            </a:r>
            <a:r>
              <a:rPr lang="en-US" sz="1100" dirty="0"/>
              <a:t>and Mobility, Combat Service Support Sustainment and Transportation </a:t>
            </a:r>
            <a:r>
              <a:rPr lang="en-US" sz="1100" dirty="0" smtClean="0"/>
              <a:t>portfolios</a:t>
            </a:r>
          </a:p>
          <a:p>
            <a:r>
              <a:rPr lang="en-US" sz="1100" b="1" dirty="0" smtClean="0"/>
              <a:t>Program needs and priorities: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Resourcing to maintain modernization efforts for enablers – authorized substitutes driving high equipment on–hand rates and diminishing modernization levels</a:t>
            </a:r>
          </a:p>
          <a:p>
            <a:pPr indent="-228600"/>
            <a:r>
              <a:rPr lang="en-US" sz="1100" b="1" dirty="0" smtClean="0"/>
              <a:t>Future outlook: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Multiple systems across the hardware portfolios will require NGREA to fully modernize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1564655"/>
            <a:ext cx="4191000" cy="20167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b="1" dirty="0"/>
              <a:t>Current state of program: 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/>
              <a:t>ARNG </a:t>
            </a:r>
            <a:r>
              <a:rPr lang="en-US" sz="1100" dirty="0" smtClean="0"/>
              <a:t>Chinook fleet is completely modernized with F-model aircraft </a:t>
            </a:r>
          </a:p>
          <a:p>
            <a:r>
              <a:rPr lang="en-US" sz="1100" b="1" dirty="0" smtClean="0"/>
              <a:t>Program needs and priorities: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Additional resourcing to support Unmanned Aircraft Systems </a:t>
            </a:r>
          </a:p>
          <a:p>
            <a:r>
              <a:rPr lang="en-US" sz="1100" b="1" dirty="0" smtClean="0"/>
              <a:t>Future outlook: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Attack Reconnaissance Battalions (ARBs) will modernize to the same Apache model as Active Component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ARNG will modernize the  Blackhawk to an all digital fleet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145629"/>
            <a:ext cx="4419600" cy="2219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b="1" dirty="0" smtClean="0"/>
              <a:t>Current state of the program: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NGREA Conference </a:t>
            </a:r>
            <a:r>
              <a:rPr lang="en-US" sz="1100" dirty="0"/>
              <a:t> </a:t>
            </a:r>
            <a:r>
              <a:rPr lang="en-US" sz="1100" dirty="0" smtClean="0"/>
              <a:t>March 2020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Critical Dual Use Equipment on Hand Status 95%</a:t>
            </a:r>
          </a:p>
          <a:p>
            <a:r>
              <a:rPr lang="en-US" sz="1100" b="1" dirty="0" smtClean="0"/>
              <a:t>Program </a:t>
            </a:r>
            <a:r>
              <a:rPr lang="en-US" sz="1100" b="1" dirty="0"/>
              <a:t>needs and </a:t>
            </a:r>
            <a:r>
              <a:rPr lang="en-US" sz="1100" b="1" dirty="0" smtClean="0"/>
              <a:t>priorities</a:t>
            </a:r>
            <a:r>
              <a:rPr lang="en-US" sz="1100" b="1" dirty="0"/>
              <a:t>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Funding allows the ARNG to maintain current </a:t>
            </a:r>
            <a:r>
              <a:rPr lang="en-US" sz="1100" dirty="0"/>
              <a:t>modernization compatibility and interoperability with the </a:t>
            </a:r>
            <a:r>
              <a:rPr lang="en-US" sz="1100" dirty="0" smtClean="0"/>
              <a:t>AC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ARNG’s tactical and domestic operation equipment requirements continue to out-weigh NGREA funding levels and require strategic resourcing decisions</a:t>
            </a:r>
            <a:endParaRPr lang="en-US" sz="1100" dirty="0"/>
          </a:p>
          <a:p>
            <a:r>
              <a:rPr lang="en-US" sz="1100" b="1" dirty="0"/>
              <a:t>Future </a:t>
            </a:r>
            <a:r>
              <a:rPr lang="en-US" sz="1100" b="1" dirty="0" smtClean="0"/>
              <a:t>outlook:</a:t>
            </a:r>
            <a:endParaRPr lang="en-US" sz="1100" b="1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FY20 Pending Congressional Review</a:t>
            </a:r>
          </a:p>
        </p:txBody>
      </p:sp>
    </p:spTree>
    <p:extLst>
      <p:ext uri="{BB962C8B-B14F-4D97-AF65-F5344CB8AC3E}">
        <p14:creationId xmlns:p14="http://schemas.microsoft.com/office/powerpoint/2010/main" val="3347570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994" y="4021419"/>
            <a:ext cx="8452884" cy="175260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52400"/>
            <a:ext cx="6172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r" eaLnBrk="1" hangingPunct="1"/>
            <a:r>
              <a:rPr lang="en-US" altLang="en-US" sz="3600" dirty="0" smtClean="0">
                <a:effectLst/>
              </a:rPr>
              <a:t>Authority/Intent of NGREA</a:t>
            </a:r>
            <a:r>
              <a:rPr lang="en-US" altLang="en-US" sz="3600" dirty="0" smtClean="0">
                <a:effectLst/>
                <a:cs typeface="Arial" panose="020B0604020202020204" pitchFamily="34" charset="0"/>
              </a:rPr>
              <a:t> </a:t>
            </a:r>
            <a:endParaRPr lang="en-US" altLang="en-US" sz="3600" dirty="0" smtClean="0">
              <a:effectLst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208895" y="1433512"/>
            <a:ext cx="8686800" cy="5105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 Arial"/>
                <a:cs typeface="Arial" pitchFamily="34" charset="0"/>
              </a:rPr>
              <a:t>Special Defense Appropriation that complements each Reserve Component’s base procurement appropriations.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prstClr val="black"/>
              </a:solidFill>
              <a:latin typeface=" Arial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>
                <a:latin typeface=" Arial"/>
                <a:cs typeface="Arial" pitchFamily="34" charset="0"/>
              </a:rPr>
              <a:t>NGREA </a:t>
            </a:r>
            <a:r>
              <a:rPr lang="en-US" sz="1600" i="1" dirty="0">
                <a:solidFill>
                  <a:srgbClr val="FF0000"/>
                </a:solidFill>
                <a:latin typeface=" Arial"/>
                <a:cs typeface="Arial" pitchFamily="34" charset="0"/>
              </a:rPr>
              <a:t>is not </a:t>
            </a:r>
            <a:r>
              <a:rPr lang="en-US" sz="1600" i="1" dirty="0" smtClean="0">
                <a:solidFill>
                  <a:srgbClr val="FF0000"/>
                </a:solidFill>
                <a:latin typeface=" Arial"/>
                <a:cs typeface="Arial" pitchFamily="34" charset="0"/>
              </a:rPr>
              <a:t>programmed or budgeted</a:t>
            </a:r>
            <a:r>
              <a:rPr lang="en-US" sz="1600" dirty="0" smtClean="0">
                <a:latin typeface=" Arial"/>
                <a:cs typeface="Arial" pitchFamily="34" charset="0"/>
              </a:rPr>
              <a:t> as part of the Planning, Programming, Budgeting, Execution (PPBE) process…No “POM” or President’s Budget Request.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prstClr val="black"/>
              </a:solidFill>
              <a:latin typeface=" Arial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 Arial"/>
                <a:cs typeface="Arial" pitchFamily="34" charset="0"/>
              </a:rPr>
              <a:t>Intended </a:t>
            </a:r>
            <a:r>
              <a:rPr lang="en-US" sz="1600" dirty="0">
                <a:solidFill>
                  <a:prstClr val="black"/>
                </a:solidFill>
                <a:latin typeface=" Arial"/>
                <a:cs typeface="Arial" pitchFamily="34" charset="0"/>
              </a:rPr>
              <a:t>to procure </a:t>
            </a:r>
            <a:r>
              <a:rPr lang="en-US" sz="1600" dirty="0" smtClean="0">
                <a:solidFill>
                  <a:prstClr val="black"/>
                </a:solidFill>
                <a:latin typeface=" Arial"/>
                <a:cs typeface="Arial" pitchFamily="34" charset="0"/>
              </a:rPr>
              <a:t>critical shortfall and modernization items of equipment/systems </a:t>
            </a:r>
            <a:r>
              <a:rPr lang="en-US" sz="1600" dirty="0">
                <a:solidFill>
                  <a:prstClr val="black"/>
                </a:solidFill>
                <a:latin typeface=" Arial"/>
                <a:cs typeface="Arial" pitchFamily="34" charset="0"/>
              </a:rPr>
              <a:t>that the base appropriation is not able to </a:t>
            </a:r>
            <a:r>
              <a:rPr lang="en-US" sz="1600" dirty="0" smtClean="0">
                <a:solidFill>
                  <a:prstClr val="black"/>
                </a:solidFill>
                <a:latin typeface=" Arial"/>
                <a:cs typeface="Arial" pitchFamily="34" charset="0"/>
              </a:rPr>
              <a:t>fund.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 smtClean="0">
              <a:latin typeface=" Arial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>
                <a:latin typeface=" Arial"/>
                <a:cs typeface="Arial" pitchFamily="34" charset="0"/>
              </a:rPr>
              <a:t>Complies with Appropriation language and:</a:t>
            </a:r>
            <a:endParaRPr lang="en-US" sz="1600" dirty="0">
              <a:latin typeface=" Arial"/>
              <a:cs typeface="Arial" pitchFamily="34" charset="0"/>
            </a:endParaRPr>
          </a:p>
          <a:p>
            <a:pPr marL="697230"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 Arial"/>
                <a:cs typeface="Arial" pitchFamily="34" charset="0"/>
              </a:rPr>
              <a:t>Equipment/systems </a:t>
            </a:r>
            <a:r>
              <a:rPr lang="en-US" sz="1400" i="1" dirty="0" smtClean="0">
                <a:solidFill>
                  <a:srgbClr val="FF0000"/>
                </a:solidFill>
                <a:latin typeface=" Arial"/>
                <a:cs typeface="Arial" pitchFamily="34" charset="0"/>
              </a:rPr>
              <a:t>require sustainment </a:t>
            </a:r>
            <a:r>
              <a:rPr lang="en-US" sz="1400" dirty="0">
                <a:solidFill>
                  <a:prstClr val="black"/>
                </a:solidFill>
                <a:latin typeface=" Arial"/>
                <a:cs typeface="Arial" pitchFamily="34" charset="0"/>
              </a:rPr>
              <a:t>funding or sustainment </a:t>
            </a:r>
            <a:r>
              <a:rPr lang="en-US" sz="1400" dirty="0" smtClean="0">
                <a:solidFill>
                  <a:prstClr val="black"/>
                </a:solidFill>
                <a:latin typeface=" Arial"/>
                <a:cs typeface="Arial" pitchFamily="34" charset="0"/>
              </a:rPr>
              <a:t>plan;</a:t>
            </a:r>
          </a:p>
          <a:p>
            <a:pPr marL="697230"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 Arial"/>
                <a:cs typeface="Arial" pitchFamily="34" charset="0"/>
              </a:rPr>
              <a:t>Not intended for Operational Needs Statement (ONS) or JUONS;</a:t>
            </a:r>
          </a:p>
          <a:p>
            <a:pPr marL="697230"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 Arial"/>
                <a:cs typeface="Arial" pitchFamily="34" charset="0"/>
              </a:rPr>
              <a:t>A validated requirement – MTOE, TDA, or ARNG-G3 Equipment Requirements Validation (ERV) </a:t>
            </a:r>
          </a:p>
          <a:p>
            <a:pPr marL="697230"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400" dirty="0" smtClean="0">
                <a:latin typeface=" Arial"/>
                <a:cs typeface="Arial" panose="020B0604020202020204" pitchFamily="34" charset="0"/>
              </a:rPr>
              <a:t>DoD Financial Management Regulation Investment Criteria –</a:t>
            </a:r>
            <a:br>
              <a:rPr lang="en-US" sz="1400" dirty="0" smtClean="0">
                <a:latin typeface=" Arial"/>
                <a:cs typeface="Arial" panose="020B0604020202020204" pitchFamily="34" charset="0"/>
              </a:rPr>
            </a:br>
            <a:r>
              <a:rPr lang="en-US" sz="1400" i="1" dirty="0" smtClean="0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System should be managed by a PM or cost =&gt; $250,000.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3315-BAE7-4D82-B528-A5318ED8AD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96000"/>
            <a:ext cx="4346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JUONS: Joint Urgent Operational Needs Statement</a:t>
            </a:r>
          </a:p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POM: Program Objective Memoranda, the “5-year” resourcing plan</a:t>
            </a:r>
          </a:p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MTOE: Modified Table of Equipment</a:t>
            </a:r>
          </a:p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TDA: Table of Distribution and Allowances</a:t>
            </a:r>
          </a:p>
        </p:txBody>
      </p:sp>
    </p:spTree>
    <p:extLst>
      <p:ext uri="{BB962C8B-B14F-4D97-AF65-F5344CB8AC3E}">
        <p14:creationId xmlns:p14="http://schemas.microsoft.com/office/powerpoint/2010/main" val="18951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3350" y="2743201"/>
            <a:ext cx="5962650" cy="2057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591300" cy="838200"/>
          </a:xfrm>
        </p:spPr>
        <p:txBody>
          <a:bodyPr>
            <a:noAutofit/>
          </a:bodyPr>
          <a:lstStyle/>
          <a:p>
            <a:pPr algn="r"/>
            <a:r>
              <a:rPr lang="en-US" altLang="en-US" sz="36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NGREA </a:t>
            </a:r>
            <a:r>
              <a:rPr lang="en-US" altLang="en-US" sz="3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Buy </a:t>
            </a:r>
            <a:r>
              <a:rPr lang="en-US" altLang="en-US" sz="36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List</a:t>
            </a:r>
            <a:r>
              <a:rPr lang="en-US" altLang="en-US" sz="3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Generation  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328679"/>
            <a:ext cx="8839200" cy="5229726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altLang="en-US" sz="1600" u="sng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Nominations: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Originate from the “54”, ARNG G-staff, and NGB J-staff 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Adjudicated </a:t>
            </a:r>
            <a:r>
              <a:rPr lang="en-US" altLang="en-US" sz="1600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at ARNG Modernization Equipping Requirements Conference (MERC</a:t>
            </a: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); state representation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ARNG-G3 validates MERC adjudicated nominations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lang="en-US" altLang="en-US" sz="1600" u="sng" dirty="0" smtClean="0">
              <a:solidFill>
                <a:prstClr val="black"/>
              </a:solidFill>
              <a:latin typeface=" Arial"/>
              <a:cs typeface="Arial" panose="020B0604020202020204" pitchFamily="34" charset="0"/>
            </a:endParaRPr>
          </a:p>
          <a:p>
            <a:pPr lvl="0" fontAlgn="base">
              <a:spcAft>
                <a:spcPct val="0"/>
              </a:spcAft>
            </a:pPr>
            <a:r>
              <a:rPr lang="en-US" altLang="en-US" sz="1600" u="sng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Procurement Focus Areas:</a:t>
            </a:r>
            <a:endParaRPr lang="en-US" altLang="en-US" sz="1600" u="sng" dirty="0">
              <a:solidFill>
                <a:prstClr val="black"/>
              </a:solidFill>
              <a:latin typeface=" Arial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Army Modernization Priorities 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Critical </a:t>
            </a:r>
            <a:r>
              <a:rPr lang="en-US" altLang="en-US" sz="1600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Dual Use (CDU) </a:t>
            </a: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/ </a:t>
            </a:r>
            <a:r>
              <a:rPr lang="en-US" altLang="en-US" sz="1600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Homeland Defense (</a:t>
            </a: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HD) Items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Congressional Interest Items</a:t>
            </a:r>
            <a:endParaRPr lang="en-US" altLang="en-US" sz="1600" dirty="0">
              <a:solidFill>
                <a:prstClr val="black"/>
              </a:solidFill>
              <a:latin typeface=" Arial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ARNG-G3 Capability Priorities </a:t>
            </a:r>
          </a:p>
          <a:p>
            <a:pPr marL="457200" lvl="1" indent="0" fontAlgn="base">
              <a:spcAft>
                <a:spcPct val="0"/>
              </a:spcAft>
              <a:buNone/>
            </a:pPr>
            <a:endParaRPr lang="en-US" altLang="en-US" sz="1600" dirty="0" smtClean="0">
              <a:solidFill>
                <a:prstClr val="black"/>
              </a:solidFill>
              <a:latin typeface=" Arial"/>
              <a:cs typeface="Arial" panose="020B0604020202020204" pitchFamily="34" charset="0"/>
            </a:endParaRPr>
          </a:p>
          <a:p>
            <a:pPr lvl="0" fontAlgn="base">
              <a:spcAft>
                <a:spcPct val="0"/>
              </a:spcAft>
            </a:pPr>
            <a:r>
              <a:rPr lang="en-US" altLang="en-US" sz="1600" u="sng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Considerations:</a:t>
            </a:r>
            <a:endParaRPr lang="en-US" altLang="en-US" sz="1600" u="sng" dirty="0">
              <a:solidFill>
                <a:prstClr val="black"/>
              </a:solidFill>
              <a:latin typeface=" Arial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Line </a:t>
            </a:r>
            <a:r>
              <a:rPr lang="en-US" altLang="en-US" sz="1600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Item Number (LIN) (Standard or </a:t>
            </a: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Non-developmental)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Procurable in a 24 </a:t>
            </a:r>
            <a:r>
              <a:rPr lang="en-US" altLang="en-US" sz="1600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month </a:t>
            </a: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window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Authorization </a:t>
            </a:r>
            <a:r>
              <a:rPr lang="en-US" altLang="en-US" sz="1600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fill rate of 90% or less</a:t>
            </a:r>
            <a:endParaRPr lang="en-US" sz="1600" dirty="0">
              <a:latin typeface=" Arial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latin typeface=" 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1D-AB94-451E-BBF2-FA630C4C50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042" y="4343400"/>
            <a:ext cx="2567810" cy="2206145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042" y="2471858"/>
            <a:ext cx="2567810" cy="161972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27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9575"/>
            <a:ext cx="7162800" cy="842158"/>
          </a:xfrm>
        </p:spPr>
        <p:txBody>
          <a:bodyPr>
            <a:noAutofit/>
          </a:bodyPr>
          <a:lstStyle/>
          <a:p>
            <a:pPr algn="r"/>
            <a:r>
              <a:rPr lang="en-US" altLang="en-US" sz="2400" dirty="0" smtClean="0">
                <a:solidFill>
                  <a:prstClr val="black"/>
                </a:solidFill>
              </a:rPr>
              <a:t>Modernization </a:t>
            </a:r>
            <a:r>
              <a:rPr lang="en-US" altLang="en-US" sz="2400" dirty="0">
                <a:solidFill>
                  <a:prstClr val="black"/>
                </a:solidFill>
              </a:rPr>
              <a:t>Equipping Requirements </a:t>
            </a:r>
            <a:r>
              <a:rPr lang="en-US" altLang="en-US" sz="2400" dirty="0" smtClean="0">
                <a:solidFill>
                  <a:prstClr val="black"/>
                </a:solidFill>
              </a:rPr>
              <a:t>Conference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36829"/>
            <a:ext cx="8229600" cy="4525963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altLang="en-US" sz="1800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Provides </a:t>
            </a:r>
            <a:r>
              <a:rPr lang="en-US" altLang="en-US" sz="18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National Guard leaders a coordinated, vetted modernization </a:t>
            </a:r>
            <a:r>
              <a:rPr lang="en-US" altLang="en-US" sz="1800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equipping strategy utilizing NGREA resources to improve the </a:t>
            </a:r>
            <a:r>
              <a:rPr lang="en-US" altLang="en-US" sz="1800" u="sng" dirty="0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overall </a:t>
            </a:r>
            <a:r>
              <a:rPr lang="en-US" altLang="en-US" sz="1800" u="sng" dirty="0" smtClean="0">
                <a:solidFill>
                  <a:srgbClr val="FF0000"/>
                </a:solidFill>
                <a:latin typeface=" Arial"/>
                <a:cs typeface="Arial" panose="020B0604020202020204" pitchFamily="34" charset="0"/>
              </a:rPr>
              <a:t>readiness</a:t>
            </a:r>
            <a:endParaRPr lang="en-US" altLang="en-US" sz="1800" dirty="0">
              <a:solidFill>
                <a:prstClr val="black"/>
              </a:solidFill>
              <a:latin typeface=" Arial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Empowers the “54” with </a:t>
            </a:r>
            <a:r>
              <a:rPr lang="en-US" altLang="en-US" sz="1800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a direct </a:t>
            </a:r>
            <a:r>
              <a:rPr lang="en-US" altLang="en-US" sz="18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/ </a:t>
            </a:r>
            <a:r>
              <a:rPr lang="en-US" altLang="en-US" sz="1800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coordinated </a:t>
            </a:r>
            <a:r>
              <a:rPr lang="en-US" altLang="en-US" sz="18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voice</a:t>
            </a:r>
          </a:p>
          <a:p>
            <a:pPr lvl="1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Representatives in attendance to include designated MRAC co-chairs</a:t>
            </a:r>
          </a:p>
          <a:p>
            <a:pPr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altLang="en-US" sz="1800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10 Portfolio Groups: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0A1D-AB94-451E-BBF2-FA630C4C50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6419" y="5772150"/>
            <a:ext cx="8031162" cy="5842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Outcome:  Synchronized, prioritized, and staffed list of validated requirements shaped by the </a:t>
            </a:r>
            <a:r>
              <a:rPr lang="en-US" altLang="en-US" sz="1600" dirty="0" smtClean="0"/>
              <a:t>54  </a:t>
            </a:r>
            <a:endParaRPr lang="en-US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515645"/>
            <a:ext cx="41925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2925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</a:rPr>
              <a:t>Defense Support of Civil Authorities</a:t>
            </a:r>
          </a:p>
          <a:p>
            <a:pPr marL="542925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600" i="1" dirty="0">
                <a:solidFill>
                  <a:srgbClr val="002060"/>
                </a:solidFill>
              </a:rPr>
              <a:t>Fires and Maneuver</a:t>
            </a:r>
          </a:p>
          <a:p>
            <a:pPr marL="542925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600" i="1" dirty="0">
                <a:solidFill>
                  <a:srgbClr val="002060"/>
                </a:solidFill>
              </a:rPr>
              <a:t>Soldier Systems and Robotics</a:t>
            </a:r>
          </a:p>
          <a:p>
            <a:pPr marL="542925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600" i="1" dirty="0">
                <a:solidFill>
                  <a:srgbClr val="002060"/>
                </a:solidFill>
              </a:rPr>
              <a:t>Transportation and Sustainment/Logistics</a:t>
            </a:r>
          </a:p>
          <a:p>
            <a:pPr marL="542925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</a:rPr>
              <a:t>Training</a:t>
            </a:r>
          </a:p>
          <a:p>
            <a:pPr marL="542925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</a:rPr>
              <a:t>Installations</a:t>
            </a:r>
          </a:p>
          <a:p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921" y="3492899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600" i="1" dirty="0">
                <a:solidFill>
                  <a:srgbClr val="002060"/>
                </a:solidFill>
              </a:rPr>
              <a:t>Intelligence Electronic Warfare and Sensors &amp; Security</a:t>
            </a:r>
          </a:p>
          <a:p>
            <a:pPr marL="542925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</a:rPr>
              <a:t>Unified Mission Command Network</a:t>
            </a:r>
          </a:p>
          <a:p>
            <a:pPr marL="542925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600" i="1" dirty="0">
                <a:solidFill>
                  <a:srgbClr val="002060"/>
                </a:solidFill>
              </a:rPr>
              <a:t>Assured Mobility, Force Protection and Chemical, Biological, Radiation, and Nuclear</a:t>
            </a:r>
          </a:p>
          <a:p>
            <a:pPr marL="542925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1600" i="1" dirty="0">
                <a:solidFill>
                  <a:srgbClr val="002060"/>
                </a:solidFill>
              </a:rPr>
              <a:t>Aviation</a:t>
            </a:r>
          </a:p>
        </p:txBody>
      </p:sp>
    </p:spTree>
    <p:extLst>
      <p:ext uri="{BB962C8B-B14F-4D97-AF65-F5344CB8AC3E}">
        <p14:creationId xmlns:p14="http://schemas.microsoft.com/office/powerpoint/2010/main" val="37344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1004391" y="62749"/>
            <a:ext cx="6996609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en-US" sz="3600" dirty="0" smtClean="0">
                <a:effectLst/>
              </a:rPr>
              <a:t>ARNG NGREA FY21 Buy List Timeline</a:t>
            </a:r>
          </a:p>
        </p:txBody>
      </p:sp>
      <p:cxnSp>
        <p:nvCxnSpPr>
          <p:cNvPr id="7" name="Straight Arrow Connector 6"/>
          <p:cNvCxnSpPr>
            <a:stCxn id="18" idx="3"/>
          </p:cNvCxnSpPr>
          <p:nvPr/>
        </p:nvCxnSpPr>
        <p:spPr>
          <a:xfrm flipV="1">
            <a:off x="1724025" y="2041525"/>
            <a:ext cx="5308600" cy="36369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043113" y="5410200"/>
            <a:ext cx="70231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/>
              <a:t>Guidance and nomination solicitation sent to the States, Territories, District of Columbia, ARNG G-Staff, and NGB J-Staff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**October</a:t>
            </a: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2895600" y="4830763"/>
            <a:ext cx="529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Modernization Equipping Requirements Conference (MERC)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**</a:t>
            </a:r>
            <a:r>
              <a:rPr lang="en-US" altLang="en-US" sz="1400" b="1" dirty="0" smtClean="0"/>
              <a:t>March</a:t>
            </a:r>
            <a:endParaRPr lang="en-US" altLang="en-US" sz="1400" b="1" dirty="0"/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3798888" y="4221163"/>
            <a:ext cx="35591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/>
              <a:t>Nomination Validation (ARNG G-3)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**June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dirty="0"/>
          </a:p>
        </p:txBody>
      </p:sp>
      <p:sp>
        <p:nvSpPr>
          <p:cNvPr id="10247" name="TextBox 11"/>
          <p:cNvSpPr txBox="1">
            <a:spLocks noChangeArrowheads="1"/>
          </p:cNvSpPr>
          <p:nvPr/>
        </p:nvSpPr>
        <p:spPr bwMode="auto">
          <a:xfrm>
            <a:off x="4572000" y="3581400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 Resource Alignment (ARNG NGREA CoC IPT) **July/August/September</a:t>
            </a:r>
          </a:p>
        </p:txBody>
      </p: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1825625" y="2941638"/>
            <a:ext cx="330041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DARNG/CNGB NGREA List Approval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October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dirty="0"/>
              <a:t>(Pending notification of appropriation)</a:t>
            </a:r>
          </a:p>
        </p:txBody>
      </p:sp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5919788" y="2773363"/>
            <a:ext cx="27765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NGREA List Submitted to OSD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October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dirty="0"/>
              <a:t>(Pending notification of appropriation)</a:t>
            </a:r>
          </a:p>
        </p:txBody>
      </p:sp>
      <p:sp>
        <p:nvSpPr>
          <p:cNvPr id="10250" name="TextBox 14"/>
          <p:cNvSpPr txBox="1">
            <a:spLocks noChangeArrowheads="1"/>
          </p:cNvSpPr>
          <p:nvPr/>
        </p:nvSpPr>
        <p:spPr bwMode="auto">
          <a:xfrm>
            <a:off x="3240088" y="2041525"/>
            <a:ext cx="32131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NGREA List Submitted to Congress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November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dirty="0"/>
              <a:t>(Pending notification of appropriation)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6705600" y="1735138"/>
            <a:ext cx="587375" cy="600075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/>
          </a:p>
        </p:txBody>
      </p:sp>
      <p:sp>
        <p:nvSpPr>
          <p:cNvPr id="18" name="Oval 17"/>
          <p:cNvSpPr/>
          <p:nvPr/>
        </p:nvSpPr>
        <p:spPr>
          <a:xfrm>
            <a:off x="1679575" y="5465763"/>
            <a:ext cx="304800" cy="2492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590800" y="4849813"/>
            <a:ext cx="304800" cy="2492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3429000" y="4287838"/>
            <a:ext cx="304800" cy="2492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67200" y="3678238"/>
            <a:ext cx="304800" cy="2492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5029200" y="3155950"/>
            <a:ext cx="304800" cy="250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5638800" y="2763838"/>
            <a:ext cx="304800" cy="2492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6251575" y="2354263"/>
            <a:ext cx="304800" cy="2492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10259" name="TextBox 28"/>
          <p:cNvSpPr txBox="1">
            <a:spLocks noChangeArrowheads="1"/>
          </p:cNvSpPr>
          <p:nvPr/>
        </p:nvSpPr>
        <p:spPr bwMode="auto">
          <a:xfrm>
            <a:off x="7292975" y="1651000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List Approved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December</a:t>
            </a:r>
          </a:p>
        </p:txBody>
      </p:sp>
      <p:sp>
        <p:nvSpPr>
          <p:cNvPr id="10260" name="TextBox 29"/>
          <p:cNvSpPr txBox="1">
            <a:spLocks noChangeArrowheads="1"/>
          </p:cNvSpPr>
          <p:nvPr/>
        </p:nvSpPr>
        <p:spPr bwMode="auto">
          <a:xfrm>
            <a:off x="114508" y="6105906"/>
            <a:ext cx="4457492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 dirty="0"/>
              <a:t>** Modernization Requirements Advisory Council (MRAC) </a:t>
            </a:r>
            <a:r>
              <a:rPr lang="en-US" altLang="en-US" sz="1000" b="1" dirty="0" smtClean="0"/>
              <a:t>Touchpoints</a:t>
            </a:r>
            <a:endParaRPr lang="en-US" altLang="en-US" sz="1000" b="1" dirty="0"/>
          </a:p>
        </p:txBody>
      </p:sp>
      <p:sp>
        <p:nvSpPr>
          <p:cNvPr id="22" name="TextBox 29"/>
          <p:cNvSpPr txBox="1">
            <a:spLocks noChangeArrowheads="1"/>
          </p:cNvSpPr>
          <p:nvPr/>
        </p:nvSpPr>
        <p:spPr bwMode="auto">
          <a:xfrm>
            <a:off x="6405326" y="6437106"/>
            <a:ext cx="1528659" cy="24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 dirty="0" smtClean="0"/>
              <a:t>All dates are notional</a:t>
            </a:r>
            <a:endParaRPr lang="en-US" altLang="en-US" sz="1000" b="1" dirty="0"/>
          </a:p>
        </p:txBody>
      </p:sp>
      <p:sp>
        <p:nvSpPr>
          <p:cNvPr id="27" name="Oval 26"/>
          <p:cNvSpPr/>
          <p:nvPr/>
        </p:nvSpPr>
        <p:spPr>
          <a:xfrm>
            <a:off x="137561" y="1219200"/>
            <a:ext cx="304800" cy="2492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37561" y="1645030"/>
            <a:ext cx="304800" cy="250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25175" y="1187402"/>
            <a:ext cx="10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2361" y="1590663"/>
            <a:ext cx="14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1524001" y="152400"/>
            <a:ext cx="6400799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altLang="en-US" sz="3600" dirty="0" smtClean="0">
                <a:effectLst/>
              </a:rPr>
              <a:t>  ARNG and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1"/>
            <a:ext cx="4343400" cy="1066800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altLang="en-US" u="sng" dirty="0" smtClean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ARNG and Industry: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 Arial"/>
              </a:rPr>
              <a:t>Cooperation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 Arial"/>
              </a:rPr>
              <a:t>Alignment 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3200" dirty="0">
              <a:latin typeface=" 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52" y="2057400"/>
            <a:ext cx="2283048" cy="2283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058958"/>
            <a:ext cx="2438400" cy="2340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276" y="4340448"/>
            <a:ext cx="2826799" cy="2741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25178"/>
            <a:ext cx="4141058" cy="2428834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56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1447800" y="76200"/>
            <a:ext cx="6400799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altLang="en-US" sz="3600" dirty="0" smtClean="0">
                <a:effectLst/>
              </a:rPr>
              <a:t>Questions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752600"/>
            <a:ext cx="4161422" cy="40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10167</TotalTime>
  <Words>826</Words>
  <Application>Microsoft Office PowerPoint</Application>
  <PresentationFormat>On-screen Show (4:3)</PresentationFormat>
  <Paragraphs>144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맑은 고딕</vt:lpstr>
      <vt:lpstr> Arial</vt:lpstr>
      <vt:lpstr>Arial</vt:lpstr>
      <vt:lpstr>Calibri</vt:lpstr>
      <vt:lpstr>Office Theme</vt:lpstr>
      <vt:lpstr>Army National Guard NGREA Orientation  </vt:lpstr>
      <vt:lpstr>Capabilities Overview Authority / Intent of NGREA NGREA Buy List Generation  Modernization Equipping Requirements Conference NGREA FY21 Buy List Timeline ARNG and Industry </vt:lpstr>
      <vt:lpstr>Capabilities Overview</vt:lpstr>
      <vt:lpstr>Authority/Intent of NGREA </vt:lpstr>
      <vt:lpstr> NGREA Buy List Generation  </vt:lpstr>
      <vt:lpstr>Modernization Equipping Requirements Conference</vt:lpstr>
      <vt:lpstr>ARNG NGREA FY21 Buy List Timeline</vt:lpstr>
      <vt:lpstr>  ARNG and Industry</vt:lpstr>
      <vt:lpstr>Questions </vt:lpstr>
      <vt:lpstr>  Backup</vt:lpstr>
      <vt:lpstr>Significant Major Item Shortfall List  (NGRER 2020)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Brian.W.Ellis</dc:creator>
  <cp:lastModifiedBy>Mark Caruso</cp:lastModifiedBy>
  <cp:revision>386</cp:revision>
  <cp:lastPrinted>2018-05-06T02:03:09Z</cp:lastPrinted>
  <dcterms:created xsi:type="dcterms:W3CDTF">2013-09-09T13:07:19Z</dcterms:created>
  <dcterms:modified xsi:type="dcterms:W3CDTF">2019-12-09T14:01:42Z</dcterms:modified>
</cp:coreProperties>
</file>