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5"/>
    <p:sldMasterId id="2147484768" r:id="rId6"/>
  </p:sldMasterIdLst>
  <p:notesMasterIdLst>
    <p:notesMasterId r:id="rId25"/>
  </p:notesMasterIdLst>
  <p:handoutMasterIdLst>
    <p:handoutMasterId r:id="rId26"/>
  </p:handoutMasterIdLst>
  <p:sldIdLst>
    <p:sldId id="752" r:id="rId7"/>
    <p:sldId id="757" r:id="rId8"/>
    <p:sldId id="762" r:id="rId9"/>
    <p:sldId id="773" r:id="rId10"/>
    <p:sldId id="763" r:id="rId11"/>
    <p:sldId id="764" r:id="rId12"/>
    <p:sldId id="777" r:id="rId13"/>
    <p:sldId id="774" r:id="rId14"/>
    <p:sldId id="772" r:id="rId15"/>
    <p:sldId id="766" r:id="rId16"/>
    <p:sldId id="778" r:id="rId17"/>
    <p:sldId id="771" r:id="rId18"/>
    <p:sldId id="779" r:id="rId19"/>
    <p:sldId id="776" r:id="rId20"/>
    <p:sldId id="775" r:id="rId21"/>
    <p:sldId id="768" r:id="rId22"/>
    <p:sldId id="770" r:id="rId23"/>
    <p:sldId id="761" r:id="rId2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rrero, Eugene S MAJ MIL NG NGB ARNG" initials="GESMMNNA" lastIdx="3" clrIdx="0">
    <p:extLst>
      <p:ext uri="{19B8F6BF-5375-455C-9EA6-DF929625EA0E}">
        <p15:presenceInfo xmlns:p15="http://schemas.microsoft.com/office/powerpoint/2012/main" userId="Guerrero, Eugene S MAJ MIL NG NGB AR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269"/>
    <a:srgbClr val="00FFFF"/>
    <a:srgbClr val="339966"/>
    <a:srgbClr val="FF3300"/>
    <a:srgbClr val="990000"/>
    <a:srgbClr val="18187C"/>
    <a:srgbClr val="006600"/>
    <a:srgbClr val="FFD937"/>
    <a:srgbClr val="6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1" autoAdjust="0"/>
    <p:restoredTop sz="94566" autoAdjust="0"/>
  </p:normalViewPr>
  <p:slideViewPr>
    <p:cSldViewPr>
      <p:cViewPr varScale="1">
        <p:scale>
          <a:sx n="109" d="100"/>
          <a:sy n="109" d="100"/>
        </p:scale>
        <p:origin x="12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315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131" cy="466411"/>
          </a:xfrm>
          <a:prstGeom prst="rect">
            <a:avLst/>
          </a:prstGeom>
        </p:spPr>
        <p:txBody>
          <a:bodyPr vert="horz" lIns="91719" tIns="45859" rIns="91719" bIns="4585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8377" y="0"/>
            <a:ext cx="3043131" cy="466411"/>
          </a:xfrm>
          <a:prstGeom prst="rect">
            <a:avLst/>
          </a:prstGeom>
        </p:spPr>
        <p:txBody>
          <a:bodyPr vert="horz" lIns="91719" tIns="45859" rIns="91719" bIns="45859" rtlCol="0"/>
          <a:lstStyle>
            <a:lvl1pPr algn="r" fontAlgn="auto">
              <a:spcBef>
                <a:spcPts val="0"/>
              </a:spcBef>
              <a:spcAft>
                <a:spcPts val="0"/>
              </a:spcAft>
              <a:defRPr sz="1200">
                <a:latin typeface="+mn-lt"/>
                <a:cs typeface="+mn-cs"/>
              </a:defRPr>
            </a:lvl1pPr>
          </a:lstStyle>
          <a:p>
            <a:pPr>
              <a:defRPr/>
            </a:pPr>
            <a:fld id="{BE324FFE-6D79-46D2-B069-96C01D20FA3E}" type="datetime1">
              <a:rPr lang="en-US" smtClean="0"/>
              <a:t>12/10/2019</a:t>
            </a:fld>
            <a:endParaRPr lang="en-US"/>
          </a:p>
        </p:txBody>
      </p:sp>
      <p:sp>
        <p:nvSpPr>
          <p:cNvPr id="4" name="Footer Placeholder 3"/>
          <p:cNvSpPr>
            <a:spLocks noGrp="1"/>
          </p:cNvSpPr>
          <p:nvPr>
            <p:ph type="ftr" sz="quarter" idx="2"/>
          </p:nvPr>
        </p:nvSpPr>
        <p:spPr>
          <a:xfrm>
            <a:off x="0" y="8841098"/>
            <a:ext cx="3043131" cy="466411"/>
          </a:xfrm>
          <a:prstGeom prst="rect">
            <a:avLst/>
          </a:prstGeom>
        </p:spPr>
        <p:txBody>
          <a:bodyPr vert="horz" lIns="91719" tIns="45859" rIns="91719" bIns="4585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8377" y="8841098"/>
            <a:ext cx="3043131" cy="466411"/>
          </a:xfrm>
          <a:prstGeom prst="rect">
            <a:avLst/>
          </a:prstGeom>
        </p:spPr>
        <p:txBody>
          <a:bodyPr vert="horz" lIns="91719" tIns="45859" rIns="91719" bIns="45859" rtlCol="0" anchor="b"/>
          <a:lstStyle>
            <a:lvl1pPr algn="r" fontAlgn="auto">
              <a:spcBef>
                <a:spcPts val="0"/>
              </a:spcBef>
              <a:spcAft>
                <a:spcPts val="0"/>
              </a:spcAft>
              <a:defRPr sz="1200">
                <a:latin typeface="+mn-lt"/>
                <a:cs typeface="+mn-cs"/>
              </a:defRPr>
            </a:lvl1pPr>
          </a:lstStyle>
          <a:p>
            <a:pPr>
              <a:defRPr/>
            </a:pPr>
            <a:fld id="{173E1479-64BA-4608-A9CF-9262C10F50E3}" type="slidenum">
              <a:rPr lang="en-US"/>
              <a:pPr>
                <a:defRPr/>
              </a:pPr>
              <a:t>‹#›</a:t>
            </a:fld>
            <a:endParaRPr lang="en-US"/>
          </a:p>
        </p:txBody>
      </p:sp>
    </p:spTree>
    <p:extLst>
      <p:ext uri="{BB962C8B-B14F-4D97-AF65-F5344CB8AC3E}">
        <p14:creationId xmlns:p14="http://schemas.microsoft.com/office/powerpoint/2010/main" val="402566841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131" cy="464818"/>
          </a:xfrm>
          <a:prstGeom prst="rect">
            <a:avLst/>
          </a:prstGeom>
        </p:spPr>
        <p:txBody>
          <a:bodyPr vert="horz" lIns="93314" tIns="46658" rIns="93314" bIns="4665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8377" y="0"/>
            <a:ext cx="3043131" cy="464818"/>
          </a:xfrm>
          <a:prstGeom prst="rect">
            <a:avLst/>
          </a:prstGeom>
        </p:spPr>
        <p:txBody>
          <a:bodyPr vert="horz" lIns="93314" tIns="46658" rIns="93314" bIns="46658" rtlCol="0"/>
          <a:lstStyle>
            <a:lvl1pPr algn="r" fontAlgn="auto">
              <a:spcBef>
                <a:spcPts val="0"/>
              </a:spcBef>
              <a:spcAft>
                <a:spcPts val="0"/>
              </a:spcAft>
              <a:defRPr sz="1200">
                <a:latin typeface="+mn-lt"/>
                <a:cs typeface="+mn-cs"/>
              </a:defRPr>
            </a:lvl1pPr>
          </a:lstStyle>
          <a:p>
            <a:pPr>
              <a:defRPr/>
            </a:pPr>
            <a:fld id="{DA684A23-F248-41A8-87DC-7E7BE35EBCD9}" type="datetime1">
              <a:rPr lang="en-US" smtClean="0"/>
              <a:t>12/10/2019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4" tIns="46658" rIns="93314" bIns="46658" rtlCol="0" anchor="ctr"/>
          <a:lstStyle/>
          <a:p>
            <a:pPr lvl="0"/>
            <a:endParaRPr lang="en-US" noProof="0" dirty="0"/>
          </a:p>
        </p:txBody>
      </p:sp>
      <p:sp>
        <p:nvSpPr>
          <p:cNvPr id="5" name="Notes Placeholder 4"/>
          <p:cNvSpPr>
            <a:spLocks noGrp="1"/>
          </p:cNvSpPr>
          <p:nvPr>
            <p:ph type="body" sz="quarter" idx="3"/>
          </p:nvPr>
        </p:nvSpPr>
        <p:spPr>
          <a:xfrm>
            <a:off x="702631" y="4422142"/>
            <a:ext cx="5617842" cy="4188141"/>
          </a:xfrm>
          <a:prstGeom prst="rect">
            <a:avLst/>
          </a:prstGeom>
        </p:spPr>
        <p:txBody>
          <a:bodyPr vert="horz" lIns="93314" tIns="46658" rIns="93314" bIns="4665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690"/>
            <a:ext cx="3043131" cy="464818"/>
          </a:xfrm>
          <a:prstGeom prst="rect">
            <a:avLst/>
          </a:prstGeom>
        </p:spPr>
        <p:txBody>
          <a:bodyPr vert="horz" lIns="93314" tIns="46658" rIns="93314" bIns="4665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377" y="8842690"/>
            <a:ext cx="3043131" cy="464818"/>
          </a:xfrm>
          <a:prstGeom prst="rect">
            <a:avLst/>
          </a:prstGeom>
        </p:spPr>
        <p:txBody>
          <a:bodyPr vert="horz" lIns="93314" tIns="46658" rIns="93314" bIns="46658" rtlCol="0" anchor="b"/>
          <a:lstStyle>
            <a:lvl1pPr algn="r" fontAlgn="auto">
              <a:spcBef>
                <a:spcPts val="0"/>
              </a:spcBef>
              <a:spcAft>
                <a:spcPts val="0"/>
              </a:spcAft>
              <a:defRPr sz="1200">
                <a:latin typeface="+mn-lt"/>
                <a:cs typeface="+mn-cs"/>
              </a:defRPr>
            </a:lvl1pPr>
          </a:lstStyle>
          <a:p>
            <a:pPr>
              <a:defRPr/>
            </a:pPr>
            <a:fld id="{0201D4B2-D253-4EF0-BC63-139B6FE2EFC2}" type="slidenum">
              <a:rPr lang="en-US"/>
              <a:pPr>
                <a:defRPr/>
              </a:pPr>
              <a:t>‹#›</a:t>
            </a:fld>
            <a:endParaRPr lang="en-US" dirty="0"/>
          </a:p>
        </p:txBody>
      </p:sp>
    </p:spTree>
    <p:extLst>
      <p:ext uri="{BB962C8B-B14F-4D97-AF65-F5344CB8AC3E}">
        <p14:creationId xmlns:p14="http://schemas.microsoft.com/office/powerpoint/2010/main" val="334082606"/>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Recruiting &amp; Retention enterprise comprises of approximately 20% of the Total AGR force structure.</a:t>
            </a:r>
          </a:p>
          <a:p>
            <a:endParaRPr lang="en-US" b="1" baseline="0" dirty="0" smtClean="0"/>
          </a:p>
          <a:p>
            <a:r>
              <a:rPr lang="en-US" b="1" baseline="0" dirty="0" smtClean="0"/>
              <a:t>ARNG increased Recruiter manning, bonuses, incentives, and marketing to better equip Recruiting and Retention battalions.</a:t>
            </a:r>
          </a:p>
          <a:p>
            <a:endParaRPr lang="en-US" b="1" baseline="0" dirty="0" smtClean="0"/>
          </a:p>
          <a:p>
            <a:r>
              <a:rPr lang="en-US" b="1" baseline="0" dirty="0" smtClean="0"/>
              <a:t>Challenges in recruiting 17-24 year-olds (our target market) stems from potential recruits with health problems, lack of physical fitness, and poor academics.</a:t>
            </a:r>
          </a:p>
          <a:p>
            <a:endParaRPr lang="en-US" b="1" baseline="0" dirty="0" smtClean="0"/>
          </a:p>
          <a:p>
            <a:r>
              <a:rPr lang="en-US" b="1" baseline="0" dirty="0" smtClean="0"/>
              <a:t>Moral and legal issues preclude 71% of the population from eligibility to serve.</a:t>
            </a:r>
          </a:p>
          <a:p>
            <a:endParaRPr lang="en-US" b="1" baseline="0" dirty="0" smtClean="0"/>
          </a:p>
          <a:p>
            <a:r>
              <a:rPr lang="en-US" b="1" baseline="0" dirty="0" smtClean="0"/>
              <a:t>In FY19, the ARNG achieved our recruiting goal of 335,500; final end strength was 335,973.</a:t>
            </a:r>
          </a:p>
          <a:p>
            <a:endParaRPr lang="en-US" b="1" baseline="0" dirty="0" smtClean="0"/>
          </a:p>
          <a:p>
            <a:endParaRPr lang="en-US" b="1"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A684A23-F248-41A8-87DC-7E7BE35EBCD9}" type="datetime1">
              <a:rPr lang="en-US" smtClean="0"/>
              <a:t>12/10/2019</a:t>
            </a:fld>
            <a:endParaRPr lang="en-US" dirty="0"/>
          </a:p>
        </p:txBody>
      </p:sp>
      <p:sp>
        <p:nvSpPr>
          <p:cNvPr id="6" name="Slide Number Placeholder 5"/>
          <p:cNvSpPr>
            <a:spLocks noGrp="1"/>
          </p:cNvSpPr>
          <p:nvPr>
            <p:ph type="sldNum" sz="quarter" idx="12"/>
          </p:nvPr>
        </p:nvSpPr>
        <p:spPr/>
        <p:txBody>
          <a:bodyPr/>
          <a:lstStyle/>
          <a:p>
            <a:pPr>
              <a:defRPr/>
            </a:pPr>
            <a:fld id="{0201D4B2-D253-4EF0-BC63-139B6FE2EFC2}" type="slidenum">
              <a:rPr lang="en-US" smtClean="0"/>
              <a:pPr>
                <a:defRPr/>
              </a:pPr>
              <a:t>3</a:t>
            </a:fld>
            <a:endParaRPr lang="en-US" dirty="0"/>
          </a:p>
        </p:txBody>
      </p:sp>
    </p:spTree>
    <p:extLst>
      <p:ext uri="{BB962C8B-B14F-4D97-AF65-F5344CB8AC3E}">
        <p14:creationId xmlns:p14="http://schemas.microsoft.com/office/powerpoint/2010/main" val="337386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10D3952A-94B0-4495-A602-53D0CD19122E}" type="slidenum">
              <a:rPr lang="en-US">
                <a:solidFill>
                  <a:prstClr val="black"/>
                </a:solidFill>
              </a:rPr>
              <a:pPr>
                <a:defRPr/>
              </a:pPr>
              <a:t>16</a:t>
            </a:fld>
            <a:endParaRPr lang="en-US">
              <a:solidFill>
                <a:prstClr val="black"/>
              </a:solidFill>
            </a:endParaRPr>
          </a:p>
        </p:txBody>
      </p:sp>
      <p:sp>
        <p:nvSpPr>
          <p:cNvPr id="54275" name="Rectangle 2"/>
          <p:cNvSpPr>
            <a:spLocks noGrp="1" noRot="1" noChangeAspect="1" noChangeArrowheads="1" noTextEdit="1"/>
          </p:cNvSpPr>
          <p:nvPr>
            <p:ph type="sldImg"/>
          </p:nvPr>
        </p:nvSpPr>
        <p:spPr bwMode="auto">
          <a:xfrm>
            <a:off x="1177925" y="688975"/>
            <a:ext cx="4683125" cy="3511550"/>
          </a:xfrm>
          <a:noFill/>
          <a:ln>
            <a:solidFill>
              <a:srgbClr val="000000"/>
            </a:solidFill>
            <a:miter lim="800000"/>
            <a:headEnd/>
            <a:tailEnd/>
          </a:ln>
        </p:spPr>
      </p:sp>
      <p:sp>
        <p:nvSpPr>
          <p:cNvPr id="54276" name="Rectangle 3"/>
          <p:cNvSpPr>
            <a:spLocks noGrp="1" noChangeArrowheads="1"/>
          </p:cNvSpPr>
          <p:nvPr>
            <p:ph type="body" idx="1"/>
          </p:nvPr>
        </p:nvSpPr>
        <p:spPr bwMode="auto">
          <a:xfrm>
            <a:off x="919196" y="4433747"/>
            <a:ext cx="5202356" cy="4206535"/>
          </a:xfrm>
          <a:noFill/>
        </p:spPr>
        <p:txBody>
          <a:bodyPr wrap="square" numCol="1" anchor="t" anchorCtr="0" compatLnSpc="1">
            <a:prstTxWarp prst="textNoShape">
              <a:avLst/>
            </a:prstTxWarp>
          </a:bodyPr>
          <a:lstStyle/>
          <a:p>
            <a:pPr eaLnBrk="1" hangingPunct="1"/>
            <a:endParaRPr lang="en-US" sz="1800" dirty="0"/>
          </a:p>
        </p:txBody>
      </p:sp>
      <p:sp>
        <p:nvSpPr>
          <p:cNvPr id="2" name="Header Placeholder 1"/>
          <p:cNvSpPr>
            <a:spLocks noGrp="1"/>
          </p:cNvSpPr>
          <p:nvPr>
            <p:ph type="hdr" sz="quarter" idx="10"/>
          </p:nvPr>
        </p:nvSpPr>
        <p:spPr/>
        <p:txBody>
          <a:bodyPr/>
          <a:lstStyle/>
          <a:p>
            <a:pPr>
              <a:defRPr/>
            </a:pPr>
            <a:endParaRPr lang="en-US" dirty="0"/>
          </a:p>
        </p:txBody>
      </p:sp>
      <p:sp>
        <p:nvSpPr>
          <p:cNvPr id="3" name="Date Placeholder 2"/>
          <p:cNvSpPr>
            <a:spLocks noGrp="1"/>
          </p:cNvSpPr>
          <p:nvPr>
            <p:ph type="dt" idx="11"/>
          </p:nvPr>
        </p:nvSpPr>
        <p:spPr/>
        <p:txBody>
          <a:bodyPr/>
          <a:lstStyle/>
          <a:p>
            <a:pPr>
              <a:defRPr/>
            </a:pPr>
            <a:fld id="{04F18756-1B39-4C05-8574-C6EFCEAA38CA}" type="datetime1">
              <a:rPr lang="en-US" smtClean="0"/>
              <a:t>12/10/2019</a:t>
            </a:fld>
            <a:endParaRPr lang="en-US" dirty="0"/>
          </a:p>
        </p:txBody>
      </p:sp>
    </p:spTree>
    <p:extLst>
      <p:ext uri="{BB962C8B-B14F-4D97-AF65-F5344CB8AC3E}">
        <p14:creationId xmlns:p14="http://schemas.microsoft.com/office/powerpoint/2010/main" val="397573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8600" indent="-228600" defTabSz="1353255">
              <a:buAutoNum type="alphaLcPeriod"/>
              <a:defRPr/>
            </a:pPr>
            <a:r>
              <a:rPr lang="en-US" sz="1200" b="0" i="0" u="none" strike="noStrike" kern="1200" baseline="0" dirty="0" smtClean="0">
                <a:solidFill>
                  <a:schemeClr val="tx1"/>
                </a:solidFill>
                <a:latin typeface="+mn-lt"/>
                <a:ea typeface="+mn-ea"/>
                <a:cs typeface="+mn-cs"/>
              </a:rPr>
              <a:t>(U) Army Campaign Plan. The ACP is Section V of The Army Plan. It provides integration, synchronization, direction, and assessment of institutional efforts during each fiscal year of execution to operationalize the Army Strategy. It places strategic decisions in context, enabling leaders to make informed choices that balance priorities with the means available to achieve them. The ACP also informs the development of annual programmatic guidance to support the prioritization of planning tasks and the alignment of resource requirements to strategic priorities.    </a:t>
            </a:r>
          </a:p>
          <a:p>
            <a:pPr marL="0" indent="0" defTabSz="1353255">
              <a:buNone/>
              <a:defRPr/>
            </a:pPr>
            <a:endParaRPr lang="en-US" sz="1200" b="0" i="0" u="none" strike="noStrike" kern="1200" baseline="0" dirty="0" smtClean="0">
              <a:solidFill>
                <a:schemeClr val="tx1"/>
              </a:solidFill>
              <a:latin typeface="+mn-lt"/>
              <a:ea typeface="+mn-ea"/>
              <a:cs typeface="+mn-cs"/>
            </a:endParaRPr>
          </a:p>
          <a:p>
            <a:pPr marL="228600" indent="-228600" defTabSz="1353255">
              <a:buAutoNum type="arabicParenR"/>
              <a:defRPr/>
            </a:pPr>
            <a:r>
              <a:rPr lang="en-US" sz="1200" b="0" i="0" u="none" strike="noStrike" kern="1200" baseline="0" dirty="0" smtClean="0">
                <a:solidFill>
                  <a:schemeClr val="tx1"/>
                </a:solidFill>
                <a:latin typeface="+mn-lt"/>
                <a:ea typeface="+mn-ea"/>
                <a:cs typeface="+mn-cs"/>
              </a:rPr>
              <a:t>(U) Strategic Objectives. The Army will achieve the following strategic objectives derived from the Army Vision:</a:t>
            </a:r>
          </a:p>
          <a:p>
            <a:pPr marL="0" indent="0" defTabSz="1353255">
              <a:buNone/>
              <a:defRPr/>
            </a:pPr>
            <a:endParaRPr lang="en-US" sz="1200" b="0" i="0" u="none" strike="noStrike" kern="1200" baseline="0" dirty="0" smtClean="0">
              <a:solidFill>
                <a:schemeClr val="tx1"/>
              </a:solidFill>
              <a:latin typeface="+mn-lt"/>
              <a:ea typeface="+mn-ea"/>
              <a:cs typeface="+mn-cs"/>
            </a:endParaRPr>
          </a:p>
          <a:p>
            <a:pPr marL="228600" indent="-228600" defTabSz="1353255">
              <a:buAutoNum type="arabicParenR"/>
              <a:defRPr/>
            </a:pPr>
            <a:r>
              <a:rPr lang="en-US" sz="1200" b="0" i="0" u="none" strike="noStrike" kern="1200" baseline="0" dirty="0" smtClean="0">
                <a:solidFill>
                  <a:schemeClr val="tx1"/>
                </a:solidFill>
                <a:latin typeface="+mn-lt"/>
                <a:ea typeface="+mn-ea"/>
                <a:cs typeface="+mn-cs"/>
              </a:rPr>
              <a:t>ACP19+ transforms the Army through the near term along four Lines of Effort (LOEs) derived from the Army Strategy and oriented on achieving desired conditions of the Army Vision.</a:t>
            </a:r>
          </a:p>
          <a:p>
            <a:pPr marL="228600" indent="-228600" defTabSz="1353255">
              <a:buAutoNum type="arabicParenR"/>
              <a:defRPr/>
            </a:pPr>
            <a:endParaRPr lang="en-US" sz="1200" b="0" i="0" u="none" strike="noStrike" kern="1200" baseline="0" dirty="0" smtClean="0">
              <a:solidFill>
                <a:schemeClr val="tx1"/>
              </a:solidFill>
              <a:latin typeface="+mn-lt"/>
              <a:ea typeface="+mn-ea"/>
              <a:cs typeface="+mn-cs"/>
            </a:endParaRPr>
          </a:p>
          <a:p>
            <a:pPr marL="228600" indent="-228600" defTabSz="1353255">
              <a:buAutoNum type="arabicParenR"/>
              <a:defRPr/>
            </a:pPr>
            <a:r>
              <a:rPr lang="en-US" sz="1200" b="1" i="1" u="none" strike="noStrike" kern="1200" baseline="0" dirty="0" smtClean="0">
                <a:solidFill>
                  <a:schemeClr val="tx1"/>
                </a:solidFill>
                <a:latin typeface="+mn-lt"/>
                <a:ea typeface="+mn-ea"/>
                <a:cs typeface="+mn-cs"/>
              </a:rPr>
              <a:t>Build Readiness </a:t>
            </a:r>
            <a:r>
              <a:rPr lang="en-US" sz="1200" b="0" i="0" u="none" strike="noStrike" kern="1200" baseline="0" dirty="0" smtClean="0">
                <a:solidFill>
                  <a:schemeClr val="tx1"/>
                </a:solidFill>
                <a:latin typeface="+mn-lt"/>
                <a:ea typeface="+mn-ea"/>
                <a:cs typeface="+mn-cs"/>
              </a:rPr>
              <a:t>is the near-term main effort and directs how the Army will prepare forces and provide prompt sustained land power to Combatant Commanders. </a:t>
            </a:r>
          </a:p>
          <a:p>
            <a:pPr marL="228600" indent="-228600" defTabSz="1353255">
              <a:buAutoNum type="arabicParenR"/>
              <a:defRPr/>
            </a:pPr>
            <a:r>
              <a:rPr lang="en-US" sz="1200" b="1" i="1" u="none" strike="noStrike" kern="1200" baseline="0" dirty="0" smtClean="0">
                <a:solidFill>
                  <a:schemeClr val="tx1"/>
                </a:solidFill>
                <a:latin typeface="+mn-lt"/>
                <a:ea typeface="+mn-ea"/>
                <a:cs typeface="+mn-cs"/>
              </a:rPr>
              <a:t>Modernization </a:t>
            </a:r>
            <a:r>
              <a:rPr lang="en-US" sz="1200" b="0" i="0" u="none" strike="noStrike" kern="1200" baseline="0" dirty="0" smtClean="0">
                <a:solidFill>
                  <a:schemeClr val="tx1"/>
                </a:solidFill>
                <a:latin typeface="+mn-lt"/>
                <a:ea typeface="+mn-ea"/>
                <a:cs typeface="+mn-cs"/>
              </a:rPr>
              <a:t>is a supporting effort that increases lethality of a modernized fielded force in the near-term while setting mid-term conditions to develop a MDO capable force with next-generation capabilities. </a:t>
            </a:r>
          </a:p>
          <a:p>
            <a:pPr marL="228600" indent="-228600" defTabSz="1353255">
              <a:buAutoNum type="arabicParenR"/>
              <a:defRPr/>
            </a:pPr>
            <a:r>
              <a:rPr lang="en-US" sz="1200" b="1" i="1" u="none" strike="noStrike" kern="1200" baseline="0" dirty="0" smtClean="0">
                <a:solidFill>
                  <a:schemeClr val="tx1"/>
                </a:solidFill>
                <a:latin typeface="+mn-lt"/>
                <a:ea typeface="+mn-ea"/>
                <a:cs typeface="+mn-cs"/>
              </a:rPr>
              <a:t>Strengthen Alliances and Partnerships </a:t>
            </a:r>
            <a:r>
              <a:rPr lang="en-US" sz="1200" b="0" i="0" u="none" strike="noStrike" kern="1200" baseline="0" dirty="0" smtClean="0">
                <a:solidFill>
                  <a:schemeClr val="tx1"/>
                </a:solidFill>
                <a:latin typeface="+mn-lt"/>
                <a:ea typeface="+mn-ea"/>
                <a:cs typeface="+mn-cs"/>
              </a:rPr>
              <a:t>is a supporting effort that directs how the Army will strengthen its international relationships by executing security cooperation activities to achieve Total Army interoperability with allies and partners. </a:t>
            </a:r>
          </a:p>
          <a:p>
            <a:pPr marL="228600" indent="-228600" defTabSz="1353255">
              <a:buAutoNum type="arabicParenR"/>
              <a:defRPr/>
            </a:pPr>
            <a:r>
              <a:rPr lang="en-US" sz="1200" b="1" i="1" u="none" strike="noStrike" kern="1200" baseline="0" dirty="0" smtClean="0">
                <a:solidFill>
                  <a:schemeClr val="tx1"/>
                </a:solidFill>
                <a:latin typeface="+mn-lt"/>
                <a:ea typeface="+mn-ea"/>
                <a:cs typeface="+mn-cs"/>
              </a:rPr>
              <a:t>Reform </a:t>
            </a:r>
            <a:r>
              <a:rPr lang="en-US" sz="1200" b="0" i="0" u="none" strike="noStrike" kern="1200" baseline="0" dirty="0" smtClean="0">
                <a:solidFill>
                  <a:schemeClr val="tx1"/>
                </a:solidFill>
                <a:latin typeface="+mn-lt"/>
                <a:ea typeface="+mn-ea"/>
                <a:cs typeface="+mn-cs"/>
              </a:rPr>
              <a:t>is a supporting effort that directs how the Army implements continuous process improvements to maximize time, budget, and manpower resources while gaining efficiencies in achieving sustainable readiness goals and increased lethality.</a:t>
            </a:r>
          </a:p>
          <a:p>
            <a:pPr marL="228600" indent="-228600" defTabSz="1353255">
              <a:buAutoNum type="arabicParenR"/>
              <a:defRPr/>
            </a:pPr>
            <a:endParaRPr lang="en-US" sz="1200" b="0" i="0" u="none" strike="noStrike" kern="1200" baseline="0" dirty="0" smtClean="0">
              <a:solidFill>
                <a:schemeClr val="tx1"/>
              </a:solidFill>
              <a:latin typeface="+mn-lt"/>
              <a:ea typeface="+mn-ea"/>
              <a:cs typeface="+mn-cs"/>
            </a:endParaRPr>
          </a:p>
          <a:p>
            <a:pPr defTabSz="1353255">
              <a:defRPr/>
            </a:pPr>
            <a:endParaRPr lang="en-US" sz="1500" dirty="0">
              <a:latin typeface=" Arial"/>
            </a:endParaRPr>
          </a:p>
        </p:txBody>
      </p:sp>
    </p:spTree>
    <p:extLst>
      <p:ext uri="{BB962C8B-B14F-4D97-AF65-F5344CB8AC3E}">
        <p14:creationId xmlns:p14="http://schemas.microsoft.com/office/powerpoint/2010/main" val="163849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Readiness remains the Army National Guard’s (ARNG) #1 priority. Our readiness to defeat a near-peer adversary in large scale contingency operations has improved, but must continue to do so to further reduce risk to the mission and force.</a:t>
            </a:r>
          </a:p>
          <a:p>
            <a:endParaRPr lang="en-US" b="1" dirty="0" smtClean="0"/>
          </a:p>
          <a:p>
            <a:r>
              <a:rPr lang="en-US" b="1" dirty="0" smtClean="0"/>
              <a:t>The ARNG needs resources to reach current readiness targets or a strategic reduction in risk to personnel and operational tempo demands. One of the leading contributors to declining readiness is partial (non-MTOE) mobilizations. Other factors include force structure change, including MTOE conversions and equipment fielding synchronization, are impacting training readiness levels.</a:t>
            </a:r>
          </a:p>
          <a:p>
            <a:endParaRPr lang="en-US" b="1" dirty="0" smtClean="0"/>
          </a:p>
          <a:p>
            <a:r>
              <a:rPr lang="en-US" b="1" dirty="0" smtClean="0"/>
              <a:t>A reduction of funding from current levels would reverse recent readiness gains.   In FY20, the ARNG received 80% of Home Station funding (77% ground OPTEMPO and 3% Overseas Contingency Operations).  Four CTC rotations (double the historical average) are included in this funding level. The desired end state is increased training proficiency and leader development.  ARNG CTC rotations are funded only to meet T2 readiness objectives.</a:t>
            </a:r>
          </a:p>
          <a:p>
            <a:endParaRPr lang="en-US" b="1" dirty="0" smtClean="0"/>
          </a:p>
          <a:p>
            <a:r>
              <a:rPr lang="en-US" b="1" dirty="0" smtClean="0"/>
              <a:t>The ARNG has markedly increased its contribution to the overall readiness of the Army’s Total Force since FY17 (15,557 Guardsman deployed). The ARNG has sustained its operational demand in FY19 with a total of 22,033 Guardsman deployed to support 140 Title X missions globally. In FY20, the ARNG is projected to deploy 24,157 Guardsman to geographic combatant commands in EUCOM, CENTCOM, AFRICOM, SOUTHCOM and INDO-PACOM. The ARNG has continued to devote resources to Sustainable Readiness objectives. However, over the last two years, the ARNG has shown a decline in readiness level reporting. </a:t>
            </a:r>
          </a:p>
          <a:p>
            <a:endParaRPr lang="en-US" b="1" dirty="0" smtClean="0"/>
          </a:p>
          <a:p>
            <a:r>
              <a:rPr lang="en-US" b="1" dirty="0" smtClean="0"/>
              <a:t>If called to fight a near-peer today we would prevail, but it would come at high cost and require the undesirable decision of sending less-ready forces now to meet required operational timelines, or delaying their deployment at increased risk to accomplishing the mission. </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A684A23-F248-41A8-87DC-7E7BE35EBCD9}" type="datetime1">
              <a:rPr lang="en-US" smtClean="0"/>
              <a:t>12/10/2019</a:t>
            </a:fld>
            <a:endParaRPr lang="en-US" dirty="0"/>
          </a:p>
        </p:txBody>
      </p:sp>
      <p:sp>
        <p:nvSpPr>
          <p:cNvPr id="6" name="Slide Number Placeholder 5"/>
          <p:cNvSpPr>
            <a:spLocks noGrp="1"/>
          </p:cNvSpPr>
          <p:nvPr>
            <p:ph type="sldNum" sz="quarter" idx="12"/>
          </p:nvPr>
        </p:nvSpPr>
        <p:spPr/>
        <p:txBody>
          <a:bodyPr/>
          <a:lstStyle/>
          <a:p>
            <a:pPr>
              <a:defRPr/>
            </a:pPr>
            <a:fld id="{0201D4B2-D253-4EF0-BC63-139B6FE2EFC2}" type="slidenum">
              <a:rPr lang="en-US" smtClean="0"/>
              <a:pPr>
                <a:defRPr/>
              </a:pPr>
              <a:t>4</a:t>
            </a:fld>
            <a:endParaRPr lang="en-US" dirty="0"/>
          </a:p>
        </p:txBody>
      </p:sp>
    </p:spTree>
    <p:extLst>
      <p:ext uri="{BB962C8B-B14F-4D97-AF65-F5344CB8AC3E}">
        <p14:creationId xmlns:p14="http://schemas.microsoft.com/office/powerpoint/2010/main" val="68481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smtClean="0">
                <a:solidFill>
                  <a:schemeClr val="tx1"/>
                </a:solidFill>
                <a:effectLst/>
                <a:latin typeface="+mn-lt"/>
                <a:ea typeface="+mn-ea"/>
                <a:cs typeface="+mn-cs"/>
              </a:rPr>
              <a:t>The Army National Guard is currently funded at 64% of Full Time Support (FTS) requirements.  All other major readiness accounts are funded at 80% or higher.  The ARNG believes that 64% FTS cannot generate the readiness required in order to meet the current demands of the Army. To reach 80% of the FTS requirement for non-JFHQ units the ARNG would need to convert roughly 1,000 traditional Guardsmen to FTS per year for 10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FTS below 80% of the requirement has a detrimental effect on all aspects of ARNG unit readiness. Under resourced units are less effective at recruiting, maintenance, and executing training. Units resourced to less than 80% of FTS cannot meet post-mobilization timelines and readiness aim points.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The ARNG is only completing approximately 52% of the annual/bi-annual services required to maintain equipment. This is partially due to limited FTS, but it is important to note that our M-day force is not completing the preventative maintenance checks and services nor performing maintenance repairs, which contributes to the low completion rate.   </a:t>
            </a:r>
          </a:p>
          <a:p>
            <a:endParaRPr lang="en-US"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Due to current resource constraints, the ARNG has not been able to process over 11,400 equipment transfers to support filling shortages across all components because the transfers require FTS to conduct 10/20 inspections and repairs prior to transfer, but States do not have the FTS to complete this task. </a:t>
            </a:r>
          </a:p>
          <a:p>
            <a:endParaRPr lang="en-US"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ARNG has approximately $64M tied up in reparable parts credits and averages 463 days turn-around time to turn-in reparable parts due to the limited FTS in maintenance.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Units will need to consider forgoing training requirements so Commanders can ensure Soldiers are provided 25 percent of inactive duty training (IDT) to perform required operator preventive maintenance checks and services (PMCS) on individual and organizational equipment in accordance with Army Regulation 750-1, Army Materiel Maintenance Policy.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There is a direct correlation to the FTS Technician MLR rate and aircraft OR rate. Increasing Technician MLR rate will have a direct impact on aircraft operational readiness.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ARNG Aviation aircraft operational rate (OR) four year average is 60.2%. During this time, states continue to execute their flying hour programs (FHP) and fulfilling mission requirements, which include overseas contingency operations, domestic operations, aircrew readiness level training and air support missions.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FY20, Technician full time support (FTS) managed level of resources (MLR) allocation was reduced to 51.17%. This MLR change is a 5.86% reduction from previous year’s MLR rate. This FTS reduction coupled with a strong economy and low unemployment rates has increased demand for trained maintenance personnel to work in the civilian sectors. Civilian aviation agencies often provide higher compensation and increased benefit packages.</a:t>
            </a:r>
          </a:p>
          <a:p>
            <a:endParaRPr lang="en-US"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RRR Incentives: States have an option to use discretionary funding to execute a FTS recruiting, retention, relocation (RRR) incentive program to hire and stabilize designated job fields with high personnel turnover rates. ARNG-HRA is available to assist states with incentive packets and submitting unfunded requests to support incentives. RRR incentives are state level approved.</a:t>
            </a:r>
          </a:p>
          <a:p>
            <a:endParaRPr lang="en-US" b="1" dirty="0" smtClean="0"/>
          </a:p>
          <a:p>
            <a:endParaRPr lang="en-US" b="1"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A684A23-F248-41A8-87DC-7E7BE35EBCD9}" type="datetime1">
              <a:rPr lang="en-US" smtClean="0"/>
              <a:t>12/10/2019</a:t>
            </a:fld>
            <a:endParaRPr lang="en-US" dirty="0"/>
          </a:p>
        </p:txBody>
      </p:sp>
      <p:sp>
        <p:nvSpPr>
          <p:cNvPr id="6" name="Slide Number Placeholder 5"/>
          <p:cNvSpPr>
            <a:spLocks noGrp="1"/>
          </p:cNvSpPr>
          <p:nvPr>
            <p:ph type="sldNum" sz="quarter" idx="12"/>
          </p:nvPr>
        </p:nvSpPr>
        <p:spPr/>
        <p:txBody>
          <a:bodyPr/>
          <a:lstStyle/>
          <a:p>
            <a:pPr>
              <a:defRPr/>
            </a:pPr>
            <a:fld id="{0201D4B2-D253-4EF0-BC63-139B6FE2EFC2}" type="slidenum">
              <a:rPr lang="en-US" smtClean="0"/>
              <a:pPr>
                <a:defRPr/>
              </a:pPr>
              <a:t>5</a:t>
            </a:fld>
            <a:endParaRPr lang="en-US" dirty="0"/>
          </a:p>
        </p:txBody>
      </p:sp>
    </p:spTree>
    <p:extLst>
      <p:ext uri="{BB962C8B-B14F-4D97-AF65-F5344CB8AC3E}">
        <p14:creationId xmlns:p14="http://schemas.microsoft.com/office/powerpoint/2010/main" val="332791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During the fall of 2016, in order to meet defense planning guidance requirements, the army increased the readiness of selected army national Guard (ARNG) armor and STRYKER brigade combat teams (ABCT and SBCT) by accelerating their training cycle from five (5) years to four (4) years. </a:t>
            </a:r>
          </a:p>
          <a:p>
            <a:endParaRPr lang="en-US" b="1" dirty="0" smtClean="0"/>
          </a:p>
          <a:p>
            <a:r>
              <a:rPr lang="en-US" b="1" dirty="0" smtClean="0"/>
              <a:t>Since taking that action, army force readiness requirements have decreased and the number of regular army armor BCTS has increased.  As a consequence, the army no longer needs to periodically produce as many ARNG armor/Stryker BCTS at c-2 readiness to meet defense planning guidance. </a:t>
            </a:r>
          </a:p>
          <a:p>
            <a:endParaRPr lang="en-US" b="1" dirty="0" smtClean="0"/>
          </a:p>
          <a:p>
            <a:r>
              <a:rPr lang="en-US" b="1" dirty="0" smtClean="0"/>
              <a:t>Beginning September 2019, all ARNG ABCT and SBCT will build readiness using the 5-year training model with the exception of those ABCT and SBCT already scheduled for a combat training center (</a:t>
            </a:r>
            <a:r>
              <a:rPr lang="en-US" b="1" dirty="0" err="1" smtClean="0"/>
              <a:t>ctc</a:t>
            </a:r>
            <a:r>
              <a:rPr lang="en-US" b="1" dirty="0" smtClean="0"/>
              <a:t>) rotation in fiscal year (FY) 2019 and fy20, with ARNG BCTS continuing to conduct four (4) combat training center rotations per FY.</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A684A23-F248-41A8-87DC-7E7BE35EBCD9}" type="datetime1">
              <a:rPr lang="en-US" smtClean="0"/>
              <a:t>12/10/2019</a:t>
            </a:fld>
            <a:endParaRPr lang="en-US" dirty="0"/>
          </a:p>
        </p:txBody>
      </p:sp>
      <p:sp>
        <p:nvSpPr>
          <p:cNvPr id="6" name="Slide Number Placeholder 5"/>
          <p:cNvSpPr>
            <a:spLocks noGrp="1"/>
          </p:cNvSpPr>
          <p:nvPr>
            <p:ph type="sldNum" sz="quarter" idx="12"/>
          </p:nvPr>
        </p:nvSpPr>
        <p:spPr/>
        <p:txBody>
          <a:bodyPr/>
          <a:lstStyle/>
          <a:p>
            <a:pPr>
              <a:defRPr/>
            </a:pPr>
            <a:fld id="{0201D4B2-D253-4EF0-BC63-139B6FE2EFC2}" type="slidenum">
              <a:rPr lang="en-US" smtClean="0"/>
              <a:pPr>
                <a:defRPr/>
              </a:pPr>
              <a:t>6</a:t>
            </a:fld>
            <a:endParaRPr lang="en-US" dirty="0"/>
          </a:p>
        </p:txBody>
      </p:sp>
    </p:spTree>
    <p:extLst>
      <p:ext uri="{BB962C8B-B14F-4D97-AF65-F5344CB8AC3E}">
        <p14:creationId xmlns:p14="http://schemas.microsoft.com/office/powerpoint/2010/main" val="300231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sz="1200" b="1" kern="1200" dirty="0" smtClean="0">
                <a:solidFill>
                  <a:schemeClr val="tx1"/>
                </a:solidFill>
                <a:effectLst/>
                <a:latin typeface="+mn-lt"/>
                <a:ea typeface="+mn-ea"/>
                <a:cs typeface="+mn-cs"/>
              </a:rPr>
              <a:t>IPPS-A is a Web-based HR system that provides integrated personnel and pay capabilities and a comprehensive HR record for all Soldiers in each Component. Once IPPS-A is fully deployed, the system will enable HR transactions to automatically trigger Soldier pay. In addition, Soldiers will have CAC access to their own personal information 24 hours a day via the IPPS-A Self-Service Web Portal.</a:t>
            </a:r>
          </a:p>
          <a:p>
            <a:pPr marL="0" indent="0">
              <a:buFont typeface="Arial" panose="020B0604020202020204" pitchFamily="34" charset="0"/>
              <a:buNone/>
            </a:pPr>
            <a:r>
              <a:rPr lang="en-US" sz="1200" b="1" kern="1200" dirty="0" smtClean="0">
                <a:solidFill>
                  <a:schemeClr val="tx1"/>
                </a:solidFill>
                <a:effectLst/>
                <a:latin typeface="+mn-lt"/>
                <a:ea typeface="+mn-ea"/>
                <a:cs typeface="+mn-cs"/>
              </a:rPr>
              <a:t> </a:t>
            </a:r>
          </a:p>
          <a:p>
            <a:pPr marL="0" indent="0">
              <a:buFont typeface="Arial" panose="020B0604020202020204" pitchFamily="34" charset="0"/>
              <a:buNone/>
            </a:pPr>
            <a:r>
              <a:rPr lang="en-US" sz="1200" b="1" kern="1200" dirty="0" smtClean="0">
                <a:solidFill>
                  <a:schemeClr val="tx1"/>
                </a:solidFill>
                <a:effectLst/>
                <a:latin typeface="+mn-lt"/>
                <a:ea typeface="+mn-ea"/>
                <a:cs typeface="+mn-cs"/>
              </a:rPr>
              <a:t>IPPS-A's ability to combine personnel and pay functions (e.g., a promotion or call to Active Duty) will address current inefficiencies caused by complex interfaces among more than 40 "stove-piped" HR systems. As a result, IPPS-A will leave fewer opportunities for error and will become the authoritative and comprehensive source of Army personnel and pay information.</a:t>
            </a: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dirty="0" smtClean="0">
                <a:solidFill>
                  <a:schemeClr val="tx1"/>
                </a:solidFill>
                <a:effectLst/>
                <a:latin typeface="+mn-lt"/>
                <a:ea typeface="+mn-ea"/>
                <a:cs typeface="+mn-cs"/>
              </a:rPr>
              <a:t>Fielding Group FG 7 (FL, IA, IL, IN, MO, ND, and SD) is set to go live on 16 December. SIDPERS</a:t>
            </a:r>
            <a:r>
              <a:rPr lang="en-US" sz="1200" b="1" kern="1200" baseline="0" dirty="0" smtClean="0">
                <a:solidFill>
                  <a:schemeClr val="tx1"/>
                </a:solidFill>
                <a:effectLst/>
                <a:latin typeface="+mn-lt"/>
                <a:ea typeface="+mn-ea"/>
                <a:cs typeface="+mn-cs"/>
              </a:rPr>
              <a:t> for those States have been turned off and not receiving updates. </a:t>
            </a: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dirty="0" smtClean="0">
                <a:solidFill>
                  <a:schemeClr val="tx1"/>
                </a:solidFill>
                <a:effectLst/>
                <a:latin typeface="+mn-lt"/>
                <a:ea typeface="+mn-ea"/>
                <a:cs typeface="+mn-cs"/>
              </a:rPr>
              <a:t>Currently, 20 of the 54 states/territories have transitioned from SIDPERS to IPPS-A, and we are on track to have all 54 running by March 2020. </a:t>
            </a:r>
          </a:p>
          <a:p>
            <a:pPr marL="17145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dirty="0" smtClean="0">
                <a:solidFill>
                  <a:schemeClr val="tx1"/>
                </a:solidFill>
                <a:effectLst/>
                <a:latin typeface="+mn-lt"/>
                <a:ea typeface="+mn-ea"/>
                <a:cs typeface="+mn-cs"/>
              </a:rPr>
              <a:t>Successful migration lessons learned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include:</a:t>
            </a:r>
            <a:r>
              <a:rPr lang="en-US" sz="1200" b="1" kern="1200" baseline="0" dirty="0" smtClean="0">
                <a:solidFill>
                  <a:schemeClr val="tx1"/>
                </a:solidFill>
                <a:effectLst/>
                <a:latin typeface="+mn-lt"/>
                <a:ea typeface="+mn-ea"/>
                <a:cs typeface="+mn-cs"/>
              </a:rPr>
              <a:t> States </a:t>
            </a:r>
            <a:r>
              <a:rPr lang="en-US" sz="1200" b="1" kern="1200" dirty="0" smtClean="0">
                <a:solidFill>
                  <a:schemeClr val="tx1"/>
                </a:solidFill>
                <a:effectLst/>
                <a:latin typeface="+mn-lt"/>
                <a:ea typeface="+mn-ea"/>
                <a:cs typeface="+mn-cs"/>
              </a:rPr>
              <a:t>embracing the change of systems while taking ownership of the process, and full coordination between States and the LNO teams. </a:t>
            </a:r>
            <a:endParaRPr lang="en-US" b="1"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A684A23-F248-41A8-87DC-7E7BE35EBCD9}" type="datetime1">
              <a:rPr lang="en-US" smtClean="0"/>
              <a:t>12/10/2019</a:t>
            </a:fld>
            <a:endParaRPr lang="en-US" dirty="0"/>
          </a:p>
        </p:txBody>
      </p:sp>
      <p:sp>
        <p:nvSpPr>
          <p:cNvPr id="6" name="Slide Number Placeholder 5"/>
          <p:cNvSpPr>
            <a:spLocks noGrp="1"/>
          </p:cNvSpPr>
          <p:nvPr>
            <p:ph type="sldNum" sz="quarter" idx="12"/>
          </p:nvPr>
        </p:nvSpPr>
        <p:spPr/>
        <p:txBody>
          <a:bodyPr/>
          <a:lstStyle/>
          <a:p>
            <a:pPr>
              <a:defRPr/>
            </a:pPr>
            <a:fld id="{0201D4B2-D253-4EF0-BC63-139B6FE2EFC2}" type="slidenum">
              <a:rPr lang="en-US" smtClean="0"/>
              <a:pPr>
                <a:defRPr/>
              </a:pPr>
              <a:t>7</a:t>
            </a:fld>
            <a:endParaRPr lang="en-US" dirty="0"/>
          </a:p>
        </p:txBody>
      </p:sp>
    </p:spTree>
    <p:extLst>
      <p:ext uri="{BB962C8B-B14F-4D97-AF65-F5344CB8AC3E}">
        <p14:creationId xmlns:p14="http://schemas.microsoft.com/office/powerpoint/2010/main" val="266402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deliberate on matters affecting the ARNG, such as prioritizing resources, shaping force structure, and ensuring the ARNG meets Department of Defense and Army expectations in support of the National Defense Strategy and National Military Strategy, I really heavily on our Readiness Advisory Councils, or RACs.</a:t>
            </a:r>
          </a:p>
          <a:p>
            <a:endParaRPr lang="en-US" b="1" baseline="0" dirty="0" smtClean="0"/>
          </a:p>
          <a:p>
            <a:r>
              <a:rPr lang="en-US" b="1" baseline="0" dirty="0" smtClean="0"/>
              <a:t>All of our RACs are organized along 3 strategic lines of effort, Lethality &amp; Readiness, Human Capital (our People), and the Homeland &amp; Partnerships.</a:t>
            </a:r>
          </a:p>
          <a:p>
            <a:endParaRPr lang="en-US" b="1" baseline="0" dirty="0" smtClean="0"/>
          </a:p>
          <a:p>
            <a:r>
              <a:rPr lang="en-US" b="1" baseline="0" dirty="0" smtClean="0"/>
              <a:t>The RACs advocate and sensitize the most critical issues through these 3 strategic lines of effort.  The chairs of each RAC also serves as voting members for our General Officer Advisory Council. </a:t>
            </a:r>
          </a:p>
          <a:p>
            <a:endParaRPr lang="en-US" b="1" dirty="0"/>
          </a:p>
        </p:txBody>
      </p:sp>
      <p:sp>
        <p:nvSpPr>
          <p:cNvPr id="4" name="Slide Number Placeholder 3"/>
          <p:cNvSpPr>
            <a:spLocks noGrp="1"/>
          </p:cNvSpPr>
          <p:nvPr>
            <p:ph type="sldNum" sz="quarter" idx="10"/>
          </p:nvPr>
        </p:nvSpPr>
        <p:spPr/>
        <p:txBody>
          <a:bodyPr/>
          <a:lstStyle/>
          <a:p>
            <a:pPr>
              <a:defRPr/>
            </a:pPr>
            <a:fld id="{B04A2899-3A60-4121-83B3-C2C6917982E6}" type="slidenum">
              <a:rPr lang="en-US" smtClean="0"/>
              <a:pPr>
                <a:defRPr/>
              </a:pPr>
              <a:t>9</a:t>
            </a:fld>
            <a:endParaRPr lang="en-US"/>
          </a:p>
        </p:txBody>
      </p:sp>
    </p:spTree>
    <p:extLst>
      <p:ext uri="{BB962C8B-B14F-4D97-AF65-F5344CB8AC3E}">
        <p14:creationId xmlns:p14="http://schemas.microsoft.com/office/powerpoint/2010/main" val="173816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In World</a:t>
            </a:r>
            <a:r>
              <a:rPr lang="en-US" b="1" baseline="0" dirty="0" smtClean="0"/>
              <a:t> War I, some National Guard units were already mobilized for the border crisis with Mexico in 1916.  Units were mobilized into 16 division-level organizations, and had their own temporary training camps in states across the Southern and Southwest US.</a:t>
            </a:r>
          </a:p>
          <a:p>
            <a:endParaRPr lang="en-US" b="1" baseline="0" dirty="0" smtClean="0"/>
          </a:p>
          <a:p>
            <a:r>
              <a:rPr lang="en-US" b="1" baseline="0" dirty="0" smtClean="0"/>
              <a:t>In World War II, National Guard units began to mobilize in September of 1940, after President Roosevelt declared a National Emergency following Germany’s success in Poland and France.  National Guard divisions were sent to “unready” and new mobilization sites built by the Army Corps of Engineers.</a:t>
            </a:r>
          </a:p>
          <a:p>
            <a:endParaRPr lang="en-US" b="1" baseline="0" dirty="0" smtClean="0"/>
          </a:p>
          <a:p>
            <a:r>
              <a:rPr lang="en-US" b="1" baseline="0" dirty="0" smtClean="0"/>
              <a:t>During the Gulf War (Operation Desert Shield/Storm), the m</a:t>
            </a:r>
            <a:r>
              <a:rPr lang="en-US" b="1" dirty="0" smtClean="0"/>
              <a:t>ajority of mobilized ARNG units were combat support. </a:t>
            </a:r>
          </a:p>
          <a:p>
            <a:endParaRPr lang="en-US" b="1" dirty="0" smtClean="0"/>
          </a:p>
          <a:p>
            <a:r>
              <a:rPr lang="en-US" b="1" dirty="0" smtClean="0"/>
              <a:t>No initial ARNG combat units mobilized.  </a:t>
            </a:r>
          </a:p>
          <a:p>
            <a:endParaRPr lang="en-US" b="1" dirty="0" smtClean="0"/>
          </a:p>
          <a:p>
            <a:r>
              <a:rPr lang="en-US" b="1" dirty="0" smtClean="0"/>
              <a:t>Combat brigades later mobilized as “round out brigades,” but never deployed (training issues).  </a:t>
            </a:r>
          </a:p>
          <a:p>
            <a:endParaRPr lang="en-US" b="1" dirty="0" smtClean="0"/>
          </a:p>
          <a:p>
            <a:r>
              <a:rPr lang="en-US" b="1" dirty="0" smtClean="0"/>
              <a:t>ARNG Artillery brigades deployed and successfully conducted ground combat operations. </a:t>
            </a:r>
          </a:p>
          <a:p>
            <a:endParaRPr lang="en-US" b="1" dirty="0" smtClean="0"/>
          </a:p>
          <a:p>
            <a:r>
              <a:rPr lang="en-US" b="1" dirty="0" smtClean="0"/>
              <a:t>_______________________________________________________________________________________________________________________________________________________________</a:t>
            </a:r>
          </a:p>
          <a:p>
            <a:endParaRPr lang="en-US" b="1" dirty="0" smtClean="0"/>
          </a:p>
          <a:p>
            <a:r>
              <a:rPr lang="en-US" b="1" dirty="0" smtClean="0"/>
              <a:t>There</a:t>
            </a:r>
            <a:r>
              <a:rPr lang="en-US" b="1" baseline="0" dirty="0" smtClean="0"/>
              <a:t> are currently 7 inactive Mobilization Force Generation Installations (MFGIs) poised ready to handle ARNG large scale mobilizations.</a:t>
            </a:r>
          </a:p>
          <a:p>
            <a:endParaRPr lang="en-US" b="1" baseline="0" dirty="0" smtClean="0"/>
          </a:p>
          <a:p>
            <a:r>
              <a:rPr lang="en-US" b="1" baseline="0" dirty="0" smtClean="0"/>
              <a:t>4 MFGIs are ARNG lead, 3 are USAR lead, all 7 are designated as mobilization platforms for ARNG units.</a:t>
            </a:r>
          </a:p>
          <a:p>
            <a:endParaRPr lang="en-US" b="1" baseline="0" dirty="0" smtClean="0"/>
          </a:p>
          <a:p>
            <a:r>
              <a:rPr lang="en-US" b="1" baseline="0" dirty="0" smtClean="0"/>
              <a:t>The ARNG also maintains an additional 9 major training centers, with ARNG training center and installation capacity in nearly every State and Territory.  </a:t>
            </a:r>
          </a:p>
          <a:p>
            <a:endParaRPr lang="en-US" b="1"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A684A23-F248-41A8-87DC-7E7BE35EBCD9}" type="datetime1">
              <a:rPr lang="en-US" smtClean="0"/>
              <a:t>12/10/2019</a:t>
            </a:fld>
            <a:endParaRPr lang="en-US" dirty="0"/>
          </a:p>
        </p:txBody>
      </p:sp>
      <p:sp>
        <p:nvSpPr>
          <p:cNvPr id="6" name="Slide Number Placeholder 5"/>
          <p:cNvSpPr>
            <a:spLocks noGrp="1"/>
          </p:cNvSpPr>
          <p:nvPr>
            <p:ph type="sldNum" sz="quarter" idx="12"/>
          </p:nvPr>
        </p:nvSpPr>
        <p:spPr/>
        <p:txBody>
          <a:bodyPr/>
          <a:lstStyle/>
          <a:p>
            <a:pPr>
              <a:defRPr/>
            </a:pPr>
            <a:fld id="{0201D4B2-D253-4EF0-BC63-139B6FE2EFC2}" type="slidenum">
              <a:rPr lang="en-US" smtClean="0"/>
              <a:pPr>
                <a:defRPr/>
              </a:pPr>
              <a:t>10</a:t>
            </a:fld>
            <a:endParaRPr lang="en-US" dirty="0"/>
          </a:p>
        </p:txBody>
      </p:sp>
    </p:spTree>
    <p:extLst>
      <p:ext uri="{BB962C8B-B14F-4D97-AF65-F5344CB8AC3E}">
        <p14:creationId xmlns:p14="http://schemas.microsoft.com/office/powerpoint/2010/main" val="420082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America’s adversaries</a:t>
            </a:r>
            <a:r>
              <a:rPr lang="en-US" b="1" baseline="0" dirty="0" smtClean="0"/>
              <a:t> have studied US operations since the Gulf War to now.  </a:t>
            </a:r>
          </a:p>
          <a:p>
            <a:endParaRPr lang="en-US" b="1" baseline="0" dirty="0" smtClean="0"/>
          </a:p>
          <a:p>
            <a:r>
              <a:rPr lang="en-US" b="1" baseline="0" dirty="0" smtClean="0"/>
              <a:t>Our strategic competitors are synthesizing emerging technologies with their analysis of military doctrine and operations, and are deploying capabilities to fight the US through multiple layers of stand-off in all domains – Space, Cyber, Air, Sea, and Land.</a:t>
            </a:r>
          </a:p>
          <a:p>
            <a:endParaRPr lang="en-US" b="1" baseline="0" dirty="0" smtClean="0"/>
          </a:p>
          <a:p>
            <a:r>
              <a:rPr lang="en-US" b="1" baseline="0" dirty="0" smtClean="0"/>
              <a:t>Therefore, the American way of war must evolve and adapt by integrating all domain operations for the future as an vital part of the Joint Force.</a:t>
            </a:r>
          </a:p>
          <a:p>
            <a:endParaRPr lang="en-US" b="1" baseline="0" dirty="0" smtClean="0"/>
          </a:p>
          <a:p>
            <a:r>
              <a:rPr lang="en-US" b="1" baseline="0" dirty="0" smtClean="0"/>
              <a:t>As the ARNG prepares for Large-Scale Ground Combat Operations within a multi-domain contested environment, we are ensuring that ARNG formations, as Expeditionary Forces, are ready and equipped to maneuver from the US across strategic distances while in contact with our adversary’s reconnaissance, long-range fires, space, and cyberspace capabilities.</a:t>
            </a:r>
          </a:p>
          <a:p>
            <a:endParaRPr lang="en-US" b="1" baseline="0" dirty="0" smtClean="0"/>
          </a:p>
          <a:p>
            <a:r>
              <a:rPr lang="en-US" b="1" baseline="0" dirty="0" smtClean="0"/>
              <a:t>To ensure dominance over our adversaries in all domains, the ARNG underwrites technological advancements visualized through the Army’s Modernization Priorities.</a:t>
            </a:r>
          </a:p>
          <a:p>
            <a:r>
              <a:rPr lang="en-US" b="1" baseline="0" dirty="0" smtClean="0"/>
              <a:t>  </a:t>
            </a:r>
          </a:p>
          <a:p>
            <a:endParaRPr lang="en-US" b="1"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A684A23-F248-41A8-87DC-7E7BE35EBCD9}" type="datetime1">
              <a:rPr lang="en-US" smtClean="0"/>
              <a:t>12/10/2019</a:t>
            </a:fld>
            <a:endParaRPr lang="en-US" dirty="0"/>
          </a:p>
        </p:txBody>
      </p:sp>
      <p:sp>
        <p:nvSpPr>
          <p:cNvPr id="6" name="Slide Number Placeholder 5"/>
          <p:cNvSpPr>
            <a:spLocks noGrp="1"/>
          </p:cNvSpPr>
          <p:nvPr>
            <p:ph type="sldNum" sz="quarter" idx="12"/>
          </p:nvPr>
        </p:nvSpPr>
        <p:spPr/>
        <p:txBody>
          <a:bodyPr/>
          <a:lstStyle/>
          <a:p>
            <a:pPr>
              <a:defRPr/>
            </a:pPr>
            <a:fld id="{0201D4B2-D253-4EF0-BC63-139B6FE2EFC2}" type="slidenum">
              <a:rPr lang="en-US" smtClean="0"/>
              <a:pPr>
                <a:defRPr/>
              </a:pPr>
              <a:t>11</a:t>
            </a:fld>
            <a:endParaRPr lang="en-US" dirty="0"/>
          </a:p>
        </p:txBody>
      </p:sp>
    </p:spTree>
    <p:extLst>
      <p:ext uri="{BB962C8B-B14F-4D97-AF65-F5344CB8AC3E}">
        <p14:creationId xmlns:p14="http://schemas.microsoft.com/office/powerpoint/2010/main" val="104997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The Army’s Modernization</a:t>
            </a:r>
            <a:r>
              <a:rPr lang="en-US" b="1" baseline="0" dirty="0" smtClean="0"/>
              <a:t> Strategy has one focus:  Make Soldiers and units more lethal to win the nation’s wars, then come home safely.</a:t>
            </a:r>
          </a:p>
          <a:p>
            <a:endParaRPr lang="en-US" b="1" baseline="0" dirty="0" smtClean="0"/>
          </a:p>
          <a:p>
            <a:r>
              <a:rPr lang="en-US" b="1" baseline="0" dirty="0" smtClean="0"/>
              <a:t>The modernization process will leverage commercial innovation, cutting-edge science and technology, prototyping and warfighter feedback.</a:t>
            </a:r>
          </a:p>
          <a:p>
            <a:endParaRPr lang="en-US" b="1" baseline="0" dirty="0" smtClean="0"/>
          </a:p>
          <a:p>
            <a:r>
              <a:rPr lang="en-US" b="1" baseline="0" dirty="0" smtClean="0"/>
              <a:t>Unity of command and unity of effort for the Army’s modernization effort ensures accountability, transparency and responsible stewardship of the nation’s resources.</a:t>
            </a:r>
          </a:p>
          <a:p>
            <a:endParaRPr lang="en-US" b="1" baseline="0" dirty="0" smtClean="0"/>
          </a:p>
          <a:p>
            <a:r>
              <a:rPr lang="en-US" b="1" baseline="0" dirty="0" smtClean="0"/>
              <a:t>In support of the overall National Defense and Military Strategies, the Army’s SIX modernization priorities include:</a:t>
            </a:r>
          </a:p>
          <a:p>
            <a:endParaRPr lang="en-US" b="1" baseline="0" dirty="0" smtClean="0"/>
          </a:p>
          <a:p>
            <a:r>
              <a:rPr lang="en-US" b="1" baseline="0" dirty="0" smtClean="0"/>
              <a:t>1. Long Range Precision Fires</a:t>
            </a:r>
          </a:p>
          <a:p>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2. Future Vertical Lift  (Imperial Storm Trooper Troop Carrier)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3. Air &amp; Missile Defense</a:t>
            </a:r>
          </a:p>
          <a:p>
            <a:endParaRPr lang="en-US" b="1" baseline="0" dirty="0" smtClean="0"/>
          </a:p>
          <a:p>
            <a:r>
              <a:rPr lang="en-US" b="1" baseline="0" dirty="0" smtClean="0"/>
              <a:t>4. Soldier Lethality  (Darth Vader w/ Light Saber)</a:t>
            </a:r>
          </a:p>
          <a:p>
            <a:endParaRPr lang="en-US" b="1" baseline="0" dirty="0" smtClean="0"/>
          </a:p>
          <a:p>
            <a:r>
              <a:rPr lang="en-US" b="1" baseline="0" dirty="0" smtClean="0"/>
              <a:t>5. Army Network  </a:t>
            </a:r>
          </a:p>
          <a:p>
            <a:endParaRPr lang="en-US" b="1" baseline="0" dirty="0" smtClean="0"/>
          </a:p>
          <a:p>
            <a:r>
              <a:rPr lang="en-US" b="1" baseline="0" dirty="0" smtClean="0"/>
              <a:t>6. Next Generation Combat Vehicle  (Imperial Armored Walker)</a:t>
            </a:r>
          </a:p>
          <a:p>
            <a:endParaRPr lang="en-US" b="1"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A684A23-F248-41A8-87DC-7E7BE35EBCD9}" type="datetime1">
              <a:rPr lang="en-US" smtClean="0"/>
              <a:t>12/10/2019</a:t>
            </a:fld>
            <a:endParaRPr lang="en-US" dirty="0"/>
          </a:p>
        </p:txBody>
      </p:sp>
      <p:sp>
        <p:nvSpPr>
          <p:cNvPr id="6" name="Slide Number Placeholder 5"/>
          <p:cNvSpPr>
            <a:spLocks noGrp="1"/>
          </p:cNvSpPr>
          <p:nvPr>
            <p:ph type="sldNum" sz="quarter" idx="12"/>
          </p:nvPr>
        </p:nvSpPr>
        <p:spPr/>
        <p:txBody>
          <a:bodyPr/>
          <a:lstStyle/>
          <a:p>
            <a:pPr>
              <a:defRPr/>
            </a:pPr>
            <a:fld id="{0201D4B2-D253-4EF0-BC63-139B6FE2EFC2}" type="slidenum">
              <a:rPr lang="en-US" smtClean="0"/>
              <a:pPr>
                <a:defRPr/>
              </a:pPr>
              <a:t>12</a:t>
            </a:fld>
            <a:endParaRPr lang="en-US" dirty="0"/>
          </a:p>
        </p:txBody>
      </p:sp>
    </p:spTree>
    <p:extLst>
      <p:ext uri="{BB962C8B-B14F-4D97-AF65-F5344CB8AC3E}">
        <p14:creationId xmlns:p14="http://schemas.microsoft.com/office/powerpoint/2010/main" val="247691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8839200" y="6553200"/>
            <a:ext cx="304800" cy="276895"/>
          </a:xfrm>
          <a:prstGeom prst="rect">
            <a:avLst/>
          </a:prstGeom>
        </p:spPr>
        <p:txBody>
          <a:bodyPr vert="horz" lIns="91440" tIns="45720" rIns="91440" bIns="45720" rtlCol="0" anchor="ctr"/>
          <a:lstStyle>
            <a:lvl1pPr algn="r">
              <a:defRPr sz="1200">
                <a:solidFill>
                  <a:schemeClr val="tx1">
                    <a:lumMod val="50000"/>
                    <a:lumOff val="50000"/>
                  </a:schemeClr>
                </a:solidFill>
                <a:latin typeface="Arial" charset="0"/>
                <a:cs typeface="+mn-cs"/>
              </a:defRPr>
            </a:lvl1pPr>
          </a:lstStyle>
          <a:p>
            <a:pPr>
              <a:defRPr/>
            </a:pPr>
            <a:fld id="{6CAFBB32-F449-46B1-BFB7-2C972C762A90}" type="slidenum">
              <a:rPr lang="en-US" smtClean="0"/>
              <a:pPr>
                <a:defRPr/>
              </a:pPr>
              <a:t>‹#›</a:t>
            </a:fld>
            <a:endParaRPr lang="en-US" dirty="0"/>
          </a:p>
        </p:txBody>
      </p:sp>
    </p:spTree>
    <p:extLst>
      <p:ext uri="{BB962C8B-B14F-4D97-AF65-F5344CB8AC3E}">
        <p14:creationId xmlns:p14="http://schemas.microsoft.com/office/powerpoint/2010/main" val="620700219"/>
      </p:ext>
    </p:extLst>
  </p:cSld>
  <p:clrMapOvr>
    <a:masterClrMapping/>
  </p:clrMapOvr>
  <p:transition advClick="0">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r">
              <a:defRPr>
                <a:effectLst>
                  <a:outerShdw blurRad="38100" dist="38100" dir="2700000" algn="tl">
                    <a:srgbClr val="000000">
                      <a:alpha val="43137"/>
                    </a:srgbClr>
                  </a:outerShdw>
                </a:effectLst>
              </a:defRPr>
            </a:lvl1pPr>
          </a:lstStyle>
          <a:p>
            <a:r>
              <a:rPr lang="en-US" dirty="0"/>
              <a:t>Click to edit Master title style</a:t>
            </a:r>
          </a:p>
        </p:txBody>
      </p:sp>
      <p:sp>
        <p:nvSpPr>
          <p:cNvPr id="5" name="Slide Number Placeholder 5"/>
          <p:cNvSpPr>
            <a:spLocks noGrp="1"/>
          </p:cNvSpPr>
          <p:nvPr>
            <p:ph type="sldNum" sz="quarter" idx="4"/>
          </p:nvPr>
        </p:nvSpPr>
        <p:spPr>
          <a:xfrm>
            <a:off x="8839200" y="6553200"/>
            <a:ext cx="304800" cy="276895"/>
          </a:xfrm>
          <a:prstGeom prst="rect">
            <a:avLst/>
          </a:prstGeom>
        </p:spPr>
        <p:txBody>
          <a:bodyPr vert="horz" lIns="91440" tIns="45720" rIns="91440" bIns="45720" rtlCol="0" anchor="ctr"/>
          <a:lstStyle>
            <a:lvl1pPr algn="r">
              <a:defRPr sz="1200">
                <a:solidFill>
                  <a:schemeClr val="tx1">
                    <a:lumMod val="50000"/>
                    <a:lumOff val="50000"/>
                  </a:schemeClr>
                </a:solidFill>
                <a:latin typeface="Arial" charset="0"/>
                <a:cs typeface="+mn-cs"/>
              </a:defRPr>
            </a:lvl1pPr>
          </a:lstStyle>
          <a:p>
            <a:pPr>
              <a:defRPr/>
            </a:pPr>
            <a:fld id="{6CAFBB32-F449-46B1-BFB7-2C972C762A90}" type="slidenum">
              <a:rPr lang="en-US" smtClean="0"/>
              <a:pPr>
                <a:defRPr/>
              </a:pPr>
              <a:t>‹#›</a:t>
            </a:fld>
            <a:endParaRPr lang="en-US" dirty="0"/>
          </a:p>
        </p:txBody>
      </p:sp>
    </p:spTree>
    <p:extLst>
      <p:ext uri="{BB962C8B-B14F-4D97-AF65-F5344CB8AC3E}">
        <p14:creationId xmlns:p14="http://schemas.microsoft.com/office/powerpoint/2010/main" val="3800313420"/>
      </p:ext>
    </p:extLst>
  </p:cSld>
  <p:clrMapOvr>
    <a:masterClrMapping/>
  </p:clrMapOvr>
  <p:transition advClick="0">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8839200" y="6553200"/>
            <a:ext cx="304800" cy="276895"/>
          </a:xfrm>
          <a:prstGeom prst="rect">
            <a:avLst/>
          </a:prstGeom>
        </p:spPr>
        <p:txBody>
          <a:bodyPr vert="horz" lIns="91440" tIns="45720" rIns="91440" bIns="45720" rtlCol="0" anchor="ctr"/>
          <a:lstStyle>
            <a:lvl1pPr algn="r">
              <a:defRPr sz="1200">
                <a:solidFill>
                  <a:schemeClr val="tx1">
                    <a:lumMod val="50000"/>
                    <a:lumOff val="50000"/>
                  </a:schemeClr>
                </a:solidFill>
                <a:latin typeface="Arial" charset="0"/>
                <a:cs typeface="+mn-cs"/>
              </a:defRPr>
            </a:lvl1pPr>
          </a:lstStyle>
          <a:p>
            <a:pPr>
              <a:defRPr/>
            </a:pPr>
            <a:fld id="{6CAFBB32-F449-46B1-BFB7-2C972C762A90}" type="slidenum">
              <a:rPr lang="en-US" smtClean="0"/>
              <a:pPr>
                <a:defRPr/>
              </a:pPr>
              <a:t>‹#›</a:t>
            </a:fld>
            <a:endParaRPr lang="en-US" dirty="0"/>
          </a:p>
        </p:txBody>
      </p:sp>
    </p:spTree>
    <p:extLst>
      <p:ext uri="{BB962C8B-B14F-4D97-AF65-F5344CB8AC3E}">
        <p14:creationId xmlns:p14="http://schemas.microsoft.com/office/powerpoint/2010/main" val="575483756"/>
      </p:ext>
    </p:extLst>
  </p:cSld>
  <p:clrMapOvr>
    <a:masterClrMapping/>
  </p:clrMapOvr>
  <p:transition advClick="0">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13869417"/>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492877"/>
            <a:ext cx="2133600" cy="365125"/>
          </a:xfrm>
        </p:spPr>
        <p:txBody>
          <a:bodyPr/>
          <a:lstStyle>
            <a:lvl1pPr>
              <a:defRPr/>
            </a:lvl1pPr>
          </a:lstStyle>
          <a:p>
            <a:pPr>
              <a:defRPr/>
            </a:pPr>
            <a:fld id="{2F73C8F7-2C81-4998-A141-7A862B1A079F}" type="slidenum">
              <a:rPr lang="en-US"/>
              <a:pPr>
                <a:defRPr/>
              </a:pPr>
              <a:t>‹#›</a:t>
            </a:fld>
            <a:endParaRPr lang="en-US" dirty="0"/>
          </a:p>
        </p:txBody>
      </p:sp>
    </p:spTree>
    <p:extLst>
      <p:ext uri="{BB962C8B-B14F-4D97-AF65-F5344CB8AC3E}">
        <p14:creationId xmlns:p14="http://schemas.microsoft.com/office/powerpoint/2010/main" val="209966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67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8794868" y="6616933"/>
            <a:ext cx="338051" cy="216131"/>
          </a:xfrm>
          <a:prstGeom prst="rect">
            <a:avLst/>
          </a:prstGeom>
        </p:spPr>
        <p:txBody>
          <a:bodyPr/>
          <a:lstStyle>
            <a:lvl1pPr>
              <a:defRPr sz="800"/>
            </a:lvl1pPr>
          </a:lstStyle>
          <a:p>
            <a:pPr>
              <a:defRPr/>
            </a:pPr>
            <a:fld id="{D14CC487-2D3D-4860-82EE-85129181215A}" type="slidenum">
              <a:rPr lang="en-US" smtClean="0"/>
              <a:pPr>
                <a:defRPr/>
              </a:pPr>
              <a:t>‹#›</a:t>
            </a:fld>
            <a:endParaRPr lang="en-US" dirty="0"/>
          </a:p>
        </p:txBody>
      </p:sp>
    </p:spTree>
    <p:extLst>
      <p:ext uri="{BB962C8B-B14F-4D97-AF65-F5344CB8AC3E}">
        <p14:creationId xmlns:p14="http://schemas.microsoft.com/office/powerpoint/2010/main" val="25332362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8229600" cy="838200"/>
          </a:xfrm>
          <a:prstGeom prst="rect">
            <a:avLst/>
          </a:prstGeom>
        </p:spPr>
        <p:txBody>
          <a:bodyPr vert="horz" lIns="91440" tIns="45720" rIns="91440" bIns="45720" rtlCol="0" anchor="ctr">
            <a:normAutofit/>
          </a:bodyPr>
          <a:lstStyle/>
          <a:p>
            <a:r>
              <a:rPr lang="en-US" dirty="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p:nvCxnSpPr>
        <p:spPr>
          <a:xfrm>
            <a:off x="914400" y="762000"/>
            <a:ext cx="8229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838200"/>
            <a:ext cx="8229600" cy="1587"/>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081" name="Picture 10" descr="ARNG-Clr-51109-sm.gif"/>
          <p:cNvPicPr>
            <a:picLocks noChangeAspect="1"/>
          </p:cNvPicPr>
          <p:nvPr/>
        </p:nvPicPr>
        <p:blipFill>
          <a:blip r:embed="rId9" cstate="print"/>
          <a:srcRect/>
          <a:stretch>
            <a:fillRect/>
          </a:stretch>
        </p:blipFill>
        <p:spPr bwMode="auto">
          <a:xfrm>
            <a:off x="76200" y="76200"/>
            <a:ext cx="798576" cy="798576"/>
          </a:xfrm>
          <a:prstGeom prst="rect">
            <a:avLst/>
          </a:prstGeom>
          <a:noFill/>
          <a:ln w="9525">
            <a:noFill/>
            <a:miter lim="800000"/>
            <a:headEnd/>
            <a:tailEnd/>
          </a:ln>
        </p:spPr>
      </p:pic>
      <p:sp>
        <p:nvSpPr>
          <p:cNvPr id="10" name="Rectangle 9"/>
          <p:cNvSpPr/>
          <p:nvPr userDrawn="1"/>
        </p:nvSpPr>
        <p:spPr>
          <a:xfrm>
            <a:off x="3654119" y="6522318"/>
            <a:ext cx="1835760" cy="276999"/>
          </a:xfrm>
          <a:prstGeom prst="rect">
            <a:avLst/>
          </a:prstGeom>
        </p:spPr>
        <p:txBody>
          <a:bodyPr wrap="none">
            <a:spAutoFit/>
          </a:bodyPr>
          <a:lstStyle/>
          <a:p>
            <a:pPr algn="ctr"/>
            <a:r>
              <a:rPr lang="en-US" sz="1200" dirty="0">
                <a:solidFill>
                  <a:srgbClr val="006600"/>
                </a:solidFill>
              </a:rPr>
              <a:t>UNCLASSIFIED//FOUO</a:t>
            </a:r>
          </a:p>
        </p:txBody>
      </p:sp>
      <p:sp>
        <p:nvSpPr>
          <p:cNvPr id="11" name="Slide Number Placeholder 5"/>
          <p:cNvSpPr>
            <a:spLocks noGrp="1"/>
          </p:cNvSpPr>
          <p:nvPr>
            <p:ph type="sldNum" sz="quarter" idx="4"/>
          </p:nvPr>
        </p:nvSpPr>
        <p:spPr>
          <a:xfrm>
            <a:off x="8686800" y="6553200"/>
            <a:ext cx="457200" cy="276895"/>
          </a:xfrm>
          <a:prstGeom prst="rect">
            <a:avLst/>
          </a:prstGeom>
        </p:spPr>
        <p:txBody>
          <a:bodyPr vert="horz" lIns="91440" tIns="45720" rIns="91440" bIns="45720" rtlCol="0" anchor="ctr"/>
          <a:lstStyle>
            <a:lvl1pPr algn="r">
              <a:defRPr sz="1200">
                <a:solidFill>
                  <a:schemeClr val="tx1">
                    <a:lumMod val="50000"/>
                    <a:lumOff val="50000"/>
                  </a:schemeClr>
                </a:solidFill>
                <a:latin typeface="Arial" charset="0"/>
                <a:cs typeface="+mn-cs"/>
              </a:defRPr>
            </a:lvl1pPr>
          </a:lstStyle>
          <a:p>
            <a:pPr>
              <a:defRPr/>
            </a:pPr>
            <a:fld id="{6CAFBB32-F449-46B1-BFB7-2C972C762A90}" type="slidenum">
              <a:rPr lang="en-US" smtClean="0"/>
              <a:pPr>
                <a:defRPr/>
              </a:pPr>
              <a:t>‹#›</a:t>
            </a:fld>
            <a:endParaRPr lang="en-US" dirty="0"/>
          </a:p>
        </p:txBody>
      </p:sp>
    </p:spTree>
    <p:extLst>
      <p:ext uri="{BB962C8B-B14F-4D97-AF65-F5344CB8AC3E}">
        <p14:creationId xmlns:p14="http://schemas.microsoft.com/office/powerpoint/2010/main" val="948786638"/>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9" r:id="rId7"/>
  </p:sldLayoutIdLst>
  <p:transition advClick="0">
    <p:fade thruBlk="1"/>
  </p:transition>
  <p:timing>
    <p:tnLst>
      <p:par>
        <p:cTn id="1" dur="indefinite" restart="never" nodeType="tmRoot"/>
      </p:par>
    </p:tnLst>
  </p:timing>
  <p:hf hdr="0" ftr="0" dt="0"/>
  <p:txStyles>
    <p:title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63E1F-C05F-4559-A199-A787BA3A3282}" type="datetimeFigureOut">
              <a:rPr lang="en-US" smtClean="0"/>
              <a:t>12/10/2019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78469-DC65-499B-AE62-4E5304F48E6B}" type="slidenum">
              <a:rPr lang="en-US" smtClean="0"/>
              <a:t>‹#›</a:t>
            </a:fld>
            <a:endParaRPr lang="en-US"/>
          </a:p>
        </p:txBody>
      </p:sp>
    </p:spTree>
    <p:extLst>
      <p:ext uri="{BB962C8B-B14F-4D97-AF65-F5344CB8AC3E}">
        <p14:creationId xmlns:p14="http://schemas.microsoft.com/office/powerpoint/2010/main" val="328945783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27.jp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6" Type="http://schemas.openxmlformats.org/officeDocument/2006/relationships/image" Target="../media/image48.gif"/><Relationship Id="rId21" Type="http://schemas.openxmlformats.org/officeDocument/2006/relationships/image" Target="../media/image45.png"/><Relationship Id="rId34" Type="http://schemas.openxmlformats.org/officeDocument/2006/relationships/image" Target="../media/image53.png"/><Relationship Id="rId42" Type="http://schemas.openxmlformats.org/officeDocument/2006/relationships/image" Target="../media/image60.jpeg"/><Relationship Id="rId47" Type="http://schemas.openxmlformats.org/officeDocument/2006/relationships/image" Target="../media/image64.png"/><Relationship Id="rId50" Type="http://schemas.openxmlformats.org/officeDocument/2006/relationships/image" Target="../media/image67.png"/><Relationship Id="rId55" Type="http://schemas.openxmlformats.org/officeDocument/2006/relationships/image" Target="../media/image72.jpeg"/><Relationship Id="rId63" Type="http://schemas.openxmlformats.org/officeDocument/2006/relationships/image" Target="../media/image80.png"/><Relationship Id="rId68" Type="http://schemas.openxmlformats.org/officeDocument/2006/relationships/image" Target="../media/image85.png"/><Relationship Id="rId76" Type="http://schemas.openxmlformats.org/officeDocument/2006/relationships/image" Target="../media/image93.png"/><Relationship Id="rId84" Type="http://schemas.openxmlformats.org/officeDocument/2006/relationships/image" Target="../media/image101.png"/><Relationship Id="rId89" Type="http://schemas.microsoft.com/office/2007/relationships/hdphoto" Target="../media/hdphoto3.wdp"/><Relationship Id="rId97" Type="http://schemas.openxmlformats.org/officeDocument/2006/relationships/image" Target="../media/image113.png"/><Relationship Id="rId7" Type="http://schemas.openxmlformats.org/officeDocument/2006/relationships/hyperlink" Target="//upload.wikimedia.org/wikipedia/commons/1/1f/29th_ID_SSI.svg" TargetMode="External"/><Relationship Id="rId71" Type="http://schemas.openxmlformats.org/officeDocument/2006/relationships/image" Target="../media/image88.png"/><Relationship Id="rId92" Type="http://schemas.openxmlformats.org/officeDocument/2006/relationships/image" Target="../media/image108.jpeg"/><Relationship Id="rId2" Type="http://schemas.openxmlformats.org/officeDocument/2006/relationships/notesSlide" Target="../notesSlides/notesSlide10.xml"/><Relationship Id="rId16" Type="http://schemas.openxmlformats.org/officeDocument/2006/relationships/image" Target="../media/image41.png"/><Relationship Id="rId29" Type="http://schemas.openxmlformats.org/officeDocument/2006/relationships/hyperlink" Target="http://en.wikipedia.org/wiki/File:US278ACRSSI.PNG" TargetMode="External"/><Relationship Id="rId11" Type="http://schemas.openxmlformats.org/officeDocument/2006/relationships/image" Target="../media/image37.png"/><Relationship Id="rId24" Type="http://schemas.openxmlformats.org/officeDocument/2006/relationships/image" Target="../media/image47.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hyperlink" Target="http://en.wikipedia.org/wiki/File:37th_Infantry_Division_SSI.svg" TargetMode="External"/><Relationship Id="rId45" Type="http://schemas.openxmlformats.org/officeDocument/2006/relationships/hyperlink" Target="//upload.wikimedia.org/wikipedia/en/1/19/27th_Infantry_Division_SSI.svg" TargetMode="External"/><Relationship Id="rId53" Type="http://schemas.openxmlformats.org/officeDocument/2006/relationships/image" Target="../media/image70.jpeg"/><Relationship Id="rId58" Type="http://schemas.openxmlformats.org/officeDocument/2006/relationships/image" Target="../media/image75.png"/><Relationship Id="rId66" Type="http://schemas.openxmlformats.org/officeDocument/2006/relationships/image" Target="../media/image83.jpeg"/><Relationship Id="rId74" Type="http://schemas.openxmlformats.org/officeDocument/2006/relationships/image" Target="../media/image91.png"/><Relationship Id="rId79" Type="http://schemas.openxmlformats.org/officeDocument/2006/relationships/image" Target="../media/image96.png"/><Relationship Id="rId87" Type="http://schemas.openxmlformats.org/officeDocument/2006/relationships/image" Target="../media/image104.png"/><Relationship Id="rId5" Type="http://schemas.openxmlformats.org/officeDocument/2006/relationships/image" Target="../media/image32.png"/><Relationship Id="rId61" Type="http://schemas.openxmlformats.org/officeDocument/2006/relationships/image" Target="../media/image78.png"/><Relationship Id="rId82" Type="http://schemas.openxmlformats.org/officeDocument/2006/relationships/image" Target="../media/image99.png"/><Relationship Id="rId90" Type="http://schemas.openxmlformats.org/officeDocument/2006/relationships/image" Target="../media/image106.png"/><Relationship Id="rId95" Type="http://schemas.openxmlformats.org/officeDocument/2006/relationships/image" Target="../media/image111.jpeg"/><Relationship Id="rId19" Type="http://schemas.openxmlformats.org/officeDocument/2006/relationships/image" Target="../media/image43.png"/><Relationship Id="rId14" Type="http://schemas.openxmlformats.org/officeDocument/2006/relationships/image" Target="../media/image39.png"/><Relationship Id="rId22" Type="http://schemas.microsoft.com/office/2007/relationships/hdphoto" Target="../media/hdphoto1.wdp"/><Relationship Id="rId27" Type="http://schemas.openxmlformats.org/officeDocument/2006/relationships/image" Target="../media/image49.png"/><Relationship Id="rId30" Type="http://schemas.openxmlformats.org/officeDocument/2006/relationships/image" Target="../media/image50.png"/><Relationship Id="rId35" Type="http://schemas.openxmlformats.org/officeDocument/2006/relationships/image" Target="../media/image54.jpeg"/><Relationship Id="rId43" Type="http://schemas.openxmlformats.org/officeDocument/2006/relationships/image" Target="../media/image61.png"/><Relationship Id="rId48" Type="http://schemas.openxmlformats.org/officeDocument/2006/relationships/image" Target="../media/image65.jpeg"/><Relationship Id="rId56" Type="http://schemas.openxmlformats.org/officeDocument/2006/relationships/image" Target="../media/image73.jpeg"/><Relationship Id="rId64" Type="http://schemas.openxmlformats.org/officeDocument/2006/relationships/image" Target="../media/image81.jpeg"/><Relationship Id="rId69" Type="http://schemas.openxmlformats.org/officeDocument/2006/relationships/image" Target="../media/image86.png"/><Relationship Id="rId77" Type="http://schemas.openxmlformats.org/officeDocument/2006/relationships/image" Target="../media/image94.jpeg"/><Relationship Id="rId100" Type="http://schemas.openxmlformats.org/officeDocument/2006/relationships/image" Target="../media/image116.png"/><Relationship Id="rId8" Type="http://schemas.openxmlformats.org/officeDocument/2006/relationships/image" Target="../media/image34.png"/><Relationship Id="rId51" Type="http://schemas.openxmlformats.org/officeDocument/2006/relationships/image" Target="../media/image68.png"/><Relationship Id="rId72" Type="http://schemas.openxmlformats.org/officeDocument/2006/relationships/image" Target="../media/image89.png"/><Relationship Id="rId80" Type="http://schemas.openxmlformats.org/officeDocument/2006/relationships/image" Target="../media/image97.png"/><Relationship Id="rId85" Type="http://schemas.openxmlformats.org/officeDocument/2006/relationships/image" Target="../media/image102.png"/><Relationship Id="rId93" Type="http://schemas.openxmlformats.org/officeDocument/2006/relationships/image" Target="../media/image109.png"/><Relationship Id="rId98" Type="http://schemas.openxmlformats.org/officeDocument/2006/relationships/image" Target="../media/image114.jpeg"/><Relationship Id="rId3" Type="http://schemas.openxmlformats.org/officeDocument/2006/relationships/image" Target="../media/image30.png"/><Relationship Id="rId12" Type="http://schemas.openxmlformats.org/officeDocument/2006/relationships/image" Target="../media/image38.png"/><Relationship Id="rId17" Type="http://schemas.openxmlformats.org/officeDocument/2006/relationships/hyperlink" Target="//upload.wikimedia.org/wikipedia/commons/2/2e/29th_Infantry_Brigade_SSI.svg" TargetMode="External"/><Relationship Id="rId25" Type="http://schemas.openxmlformats.org/officeDocument/2006/relationships/hyperlink" Target="http://en.wikipedia.org/wiki/File:76th_Infantry_Brigade.gif" TargetMode="External"/><Relationship Id="rId33" Type="http://schemas.openxmlformats.org/officeDocument/2006/relationships/image" Target="../media/image52.png"/><Relationship Id="rId38" Type="http://schemas.openxmlformats.org/officeDocument/2006/relationships/image" Target="../media/image57.jpeg"/><Relationship Id="rId46" Type="http://schemas.openxmlformats.org/officeDocument/2006/relationships/image" Target="../media/image63.png"/><Relationship Id="rId59" Type="http://schemas.openxmlformats.org/officeDocument/2006/relationships/image" Target="../media/image76.png"/><Relationship Id="rId67" Type="http://schemas.openxmlformats.org/officeDocument/2006/relationships/image" Target="../media/image84.png"/><Relationship Id="rId20" Type="http://schemas.openxmlformats.org/officeDocument/2006/relationships/image" Target="../media/image44.jpeg"/><Relationship Id="rId41" Type="http://schemas.openxmlformats.org/officeDocument/2006/relationships/image" Target="../media/image59.png"/><Relationship Id="rId54" Type="http://schemas.openxmlformats.org/officeDocument/2006/relationships/image" Target="../media/image71.jpeg"/><Relationship Id="rId62" Type="http://schemas.openxmlformats.org/officeDocument/2006/relationships/image" Target="../media/image79.png"/><Relationship Id="rId70" Type="http://schemas.openxmlformats.org/officeDocument/2006/relationships/image" Target="../media/image87.png"/><Relationship Id="rId75" Type="http://schemas.openxmlformats.org/officeDocument/2006/relationships/image" Target="../media/image92.jpeg"/><Relationship Id="rId83" Type="http://schemas.openxmlformats.org/officeDocument/2006/relationships/image" Target="../media/image100.png"/><Relationship Id="rId88" Type="http://schemas.openxmlformats.org/officeDocument/2006/relationships/image" Target="../media/image105.png"/><Relationship Id="rId91" Type="http://schemas.openxmlformats.org/officeDocument/2006/relationships/image" Target="../media/image107.png"/><Relationship Id="rId96" Type="http://schemas.openxmlformats.org/officeDocument/2006/relationships/image" Target="../media/image112.jpeg"/><Relationship Id="rId1" Type="http://schemas.openxmlformats.org/officeDocument/2006/relationships/slideLayout" Target="../slideLayouts/slideLayout5.xml"/><Relationship Id="rId6" Type="http://schemas.openxmlformats.org/officeDocument/2006/relationships/image" Target="../media/image33.png"/><Relationship Id="rId15" Type="http://schemas.openxmlformats.org/officeDocument/2006/relationships/image" Target="../media/image40.png"/><Relationship Id="rId23" Type="http://schemas.openxmlformats.org/officeDocument/2006/relationships/image" Target="../media/image46.png"/><Relationship Id="rId28" Type="http://schemas.microsoft.com/office/2007/relationships/hdphoto" Target="../media/hdphoto2.wdp"/><Relationship Id="rId36" Type="http://schemas.openxmlformats.org/officeDocument/2006/relationships/image" Target="../media/image55.png"/><Relationship Id="rId49" Type="http://schemas.openxmlformats.org/officeDocument/2006/relationships/image" Target="../media/image66.jpeg"/><Relationship Id="rId57" Type="http://schemas.openxmlformats.org/officeDocument/2006/relationships/image" Target="../media/image74.jpeg"/><Relationship Id="rId10" Type="http://schemas.openxmlformats.org/officeDocument/2006/relationships/image" Target="../media/image36.png"/><Relationship Id="rId31" Type="http://schemas.openxmlformats.org/officeDocument/2006/relationships/hyperlink" Target="//upload.wikimedia.org/wikipedia/en/2/21/33rd_Infantry_Division_SSI.svg" TargetMode="External"/><Relationship Id="rId44" Type="http://schemas.openxmlformats.org/officeDocument/2006/relationships/image" Target="../media/image62.png"/><Relationship Id="rId52" Type="http://schemas.openxmlformats.org/officeDocument/2006/relationships/image" Target="../media/image69.jpeg"/><Relationship Id="rId60" Type="http://schemas.openxmlformats.org/officeDocument/2006/relationships/image" Target="../media/image77.jpeg"/><Relationship Id="rId65" Type="http://schemas.openxmlformats.org/officeDocument/2006/relationships/image" Target="../media/image82.png"/><Relationship Id="rId73" Type="http://schemas.openxmlformats.org/officeDocument/2006/relationships/image" Target="../media/image90.png"/><Relationship Id="rId78" Type="http://schemas.openxmlformats.org/officeDocument/2006/relationships/image" Target="../media/image95.jpeg"/><Relationship Id="rId81" Type="http://schemas.openxmlformats.org/officeDocument/2006/relationships/image" Target="../media/image98.jpeg"/><Relationship Id="rId86" Type="http://schemas.openxmlformats.org/officeDocument/2006/relationships/image" Target="../media/image103.png"/><Relationship Id="rId94" Type="http://schemas.openxmlformats.org/officeDocument/2006/relationships/image" Target="../media/image110.png"/><Relationship Id="rId99" Type="http://schemas.openxmlformats.org/officeDocument/2006/relationships/image" Target="../media/image115.png"/><Relationship Id="rId4" Type="http://schemas.openxmlformats.org/officeDocument/2006/relationships/image" Target="../media/image31.png"/><Relationship Id="rId9" Type="http://schemas.openxmlformats.org/officeDocument/2006/relationships/image" Target="../media/image35.png"/><Relationship Id="rId13" Type="http://schemas.openxmlformats.org/officeDocument/2006/relationships/hyperlink" Target="//upload.wikimedia.org/wikipedia/commons/d/d0/32nd_infantry_division_shoulder_patch.svg" TargetMode="External"/><Relationship Id="rId18" Type="http://schemas.openxmlformats.org/officeDocument/2006/relationships/image" Target="../media/image42.png"/><Relationship Id="rId39" Type="http://schemas.openxmlformats.org/officeDocument/2006/relationships/image" Target="../media/image5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bwMode="auto">
          <a:xfrm>
            <a:off x="1371600" y="4191000"/>
            <a:ext cx="64008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3200" dirty="0">
                <a:solidFill>
                  <a:schemeClr val="tx1"/>
                </a:solidFill>
              </a:rPr>
              <a:t>LTG Dan Hokanson</a:t>
            </a:r>
          </a:p>
          <a:p>
            <a:pPr eaLnBrk="1" hangingPunct="1">
              <a:lnSpc>
                <a:spcPct val="80000"/>
              </a:lnSpc>
            </a:pPr>
            <a:r>
              <a:rPr lang="en-US" sz="3200" dirty="0">
                <a:solidFill>
                  <a:schemeClr val="tx1"/>
                </a:solidFill>
              </a:rPr>
              <a:t>Director, Army National Guard</a:t>
            </a:r>
          </a:p>
        </p:txBody>
      </p:sp>
      <p:sp>
        <p:nvSpPr>
          <p:cNvPr id="3" name="Slide Number Placeholder 2"/>
          <p:cNvSpPr>
            <a:spLocks noGrp="1"/>
          </p:cNvSpPr>
          <p:nvPr>
            <p:ph type="sldNum" sz="quarter" idx="4"/>
          </p:nvPr>
        </p:nvSpPr>
        <p:spPr/>
        <p:txBody>
          <a:bodyPr/>
          <a:lstStyle/>
          <a:p>
            <a:pPr>
              <a:defRPr/>
            </a:pPr>
            <a:fld id="{6CAFBB32-F449-46B1-BFB7-2C972C762A90}" type="slidenum">
              <a:rPr lang="en-US" smtClean="0"/>
              <a:pPr>
                <a:defRPr/>
              </a:pPr>
              <a:t>1</a:t>
            </a:fld>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5100" y="1295402"/>
            <a:ext cx="3733800" cy="2330741"/>
          </a:xfrm>
          <a:prstGeom prst="rect">
            <a:avLst/>
          </a:prstGeom>
        </p:spPr>
      </p:pic>
    </p:spTree>
    <p:extLst>
      <p:ext uri="{BB962C8B-B14F-4D97-AF65-F5344CB8AC3E}">
        <p14:creationId xmlns:p14="http://schemas.microsoft.com/office/powerpoint/2010/main" val="2891370980"/>
      </p:ext>
    </p:extLst>
  </p:cSld>
  <p:clrMapOvr>
    <a:masterClrMapping/>
  </p:clrMapOvr>
  <p:transition advClick="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val 94"/>
          <p:cNvSpPr/>
          <p:nvPr/>
        </p:nvSpPr>
        <p:spPr>
          <a:xfrm>
            <a:off x="7013422" y="2044998"/>
            <a:ext cx="271162" cy="277200"/>
          </a:xfrm>
          <a:prstGeom prst="ellipse">
            <a:avLst/>
          </a:prstGeom>
          <a:solidFill>
            <a:schemeClr val="bg1"/>
          </a:solidFill>
          <a:ln w="158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sz="3600" dirty="0" smtClean="0"/>
              <a:t>Mobilization Exercises</a:t>
            </a:r>
            <a:endParaRPr lang="en-US" sz="3600" dirty="0"/>
          </a:p>
        </p:txBody>
      </p:sp>
      <p:grpSp>
        <p:nvGrpSpPr>
          <p:cNvPr id="8" name="Group 7"/>
          <p:cNvGrpSpPr/>
          <p:nvPr/>
        </p:nvGrpSpPr>
        <p:grpSpPr>
          <a:xfrm>
            <a:off x="1066800" y="1371600"/>
            <a:ext cx="7177647" cy="5181600"/>
            <a:chOff x="4126376" y="1430973"/>
            <a:chExt cx="4785301" cy="3145265"/>
          </a:xfrm>
        </p:grpSpPr>
        <p:grpSp>
          <p:nvGrpSpPr>
            <p:cNvPr id="4" name="Group 3"/>
            <p:cNvGrpSpPr/>
            <p:nvPr/>
          </p:nvGrpSpPr>
          <p:grpSpPr>
            <a:xfrm>
              <a:off x="4126376" y="1430973"/>
              <a:ext cx="4785301" cy="3145265"/>
              <a:chOff x="4126376" y="1430973"/>
              <a:chExt cx="4785301" cy="3145265"/>
            </a:xfrm>
          </p:grpSpPr>
          <p:grpSp>
            <p:nvGrpSpPr>
              <p:cNvPr id="6" name="Group 124"/>
              <p:cNvGrpSpPr>
                <a:grpSpLocks noChangeAspect="1"/>
              </p:cNvGrpSpPr>
              <p:nvPr/>
            </p:nvGrpSpPr>
            <p:grpSpPr>
              <a:xfrm>
                <a:off x="4126376" y="1430973"/>
                <a:ext cx="4785301" cy="3145265"/>
                <a:chOff x="2301994" y="1792203"/>
                <a:chExt cx="4859338" cy="3181350"/>
              </a:xfrm>
              <a:solidFill>
                <a:schemeClr val="bg1">
                  <a:lumMod val="95000"/>
                </a:schemeClr>
              </a:solidFill>
              <a:effectLst>
                <a:innerShdw blurRad="114300">
                  <a:prstClr val="black"/>
                </a:innerShdw>
              </a:effectLst>
            </p:grpSpPr>
            <p:grpSp>
              <p:nvGrpSpPr>
                <p:cNvPr id="34" name="Group 191"/>
                <p:cNvGrpSpPr/>
                <p:nvPr/>
              </p:nvGrpSpPr>
              <p:grpSpPr>
                <a:xfrm>
                  <a:off x="2301994" y="1792203"/>
                  <a:ext cx="4859338" cy="3181350"/>
                  <a:chOff x="2133600" y="1822450"/>
                  <a:chExt cx="4859338" cy="3181350"/>
                </a:xfrm>
                <a:grpFill/>
              </p:grpSpPr>
              <p:sp>
                <p:nvSpPr>
                  <p:cNvPr id="36" name="Freeform 62"/>
                  <p:cNvSpPr>
                    <a:spLocks/>
                  </p:cNvSpPr>
                  <p:nvPr/>
                </p:nvSpPr>
                <p:spPr bwMode="auto">
                  <a:xfrm>
                    <a:off x="6450013" y="2981325"/>
                    <a:ext cx="117475" cy="149225"/>
                  </a:xfrm>
                  <a:custGeom>
                    <a:avLst/>
                    <a:gdLst>
                      <a:gd name="T0" fmla="*/ 0 w 77"/>
                      <a:gd name="T1" fmla="*/ 2147483647 h 94"/>
                      <a:gd name="T2" fmla="*/ 2147483647 w 77"/>
                      <a:gd name="T3" fmla="*/ 0 h 94"/>
                      <a:gd name="T4" fmla="*/ 2147483647 w 77"/>
                      <a:gd name="T5" fmla="*/ 2147483647 h 94"/>
                      <a:gd name="T6" fmla="*/ 2147483647 w 77"/>
                      <a:gd name="T7" fmla="*/ 2147483647 h 94"/>
                      <a:gd name="T8" fmla="*/ 2147483647 w 77"/>
                      <a:gd name="T9" fmla="*/ 2147483647 h 94"/>
                      <a:gd name="T10" fmla="*/ 2147483647 w 77"/>
                      <a:gd name="T11" fmla="*/ 2147483647 h 94"/>
                      <a:gd name="T12" fmla="*/ 2147483647 w 77"/>
                      <a:gd name="T13" fmla="*/ 2147483647 h 94"/>
                      <a:gd name="T14" fmla="*/ 0 w 77"/>
                      <a:gd name="T15" fmla="*/ 2147483647 h 94"/>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94"/>
                      <a:gd name="T26" fmla="*/ 77 w 7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94">
                        <a:moveTo>
                          <a:pt x="0" y="6"/>
                        </a:moveTo>
                        <a:lnTo>
                          <a:pt x="16" y="0"/>
                        </a:lnTo>
                        <a:lnTo>
                          <a:pt x="50" y="20"/>
                        </a:lnTo>
                        <a:lnTo>
                          <a:pt x="50" y="41"/>
                        </a:lnTo>
                        <a:lnTo>
                          <a:pt x="74" y="56"/>
                        </a:lnTo>
                        <a:lnTo>
                          <a:pt x="76" y="83"/>
                        </a:lnTo>
                        <a:lnTo>
                          <a:pt x="37" y="93"/>
                        </a:lnTo>
                        <a:lnTo>
                          <a:pt x="0" y="6"/>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37" name="Freeform 63"/>
                  <p:cNvSpPr>
                    <a:spLocks/>
                  </p:cNvSpPr>
                  <p:nvPr/>
                </p:nvSpPr>
                <p:spPr bwMode="auto">
                  <a:xfrm>
                    <a:off x="6638925" y="1822450"/>
                    <a:ext cx="354013" cy="593725"/>
                  </a:xfrm>
                  <a:custGeom>
                    <a:avLst/>
                    <a:gdLst>
                      <a:gd name="T0" fmla="*/ 2147483647 w 234"/>
                      <a:gd name="T1" fmla="*/ 2147483647 h 374"/>
                      <a:gd name="T2" fmla="*/ 2147483647 w 234"/>
                      <a:gd name="T3" fmla="*/ 2147483647 h 374"/>
                      <a:gd name="T4" fmla="*/ 2147483647 w 234"/>
                      <a:gd name="T5" fmla="*/ 2147483647 h 374"/>
                      <a:gd name="T6" fmla="*/ 2147483647 w 234"/>
                      <a:gd name="T7" fmla="*/ 2147483647 h 374"/>
                      <a:gd name="T8" fmla="*/ 2147483647 w 234"/>
                      <a:gd name="T9" fmla="*/ 2147483647 h 374"/>
                      <a:gd name="T10" fmla="*/ 2147483647 w 234"/>
                      <a:gd name="T11" fmla="*/ 2147483647 h 374"/>
                      <a:gd name="T12" fmla="*/ 2147483647 w 234"/>
                      <a:gd name="T13" fmla="*/ 2147483647 h 374"/>
                      <a:gd name="T14" fmla="*/ 0 w 234"/>
                      <a:gd name="T15" fmla="*/ 2147483647 h 374"/>
                      <a:gd name="T16" fmla="*/ 2147483647 w 234"/>
                      <a:gd name="T17" fmla="*/ 2147483647 h 374"/>
                      <a:gd name="T18" fmla="*/ 2147483647 w 234"/>
                      <a:gd name="T19" fmla="*/ 2147483647 h 374"/>
                      <a:gd name="T20" fmla="*/ 2147483647 w 234"/>
                      <a:gd name="T21" fmla="*/ 2147483647 h 374"/>
                      <a:gd name="T22" fmla="*/ 2147483647 w 234"/>
                      <a:gd name="T23" fmla="*/ 2147483647 h 374"/>
                      <a:gd name="T24" fmla="*/ 2147483647 w 234"/>
                      <a:gd name="T25" fmla="*/ 2147483647 h 374"/>
                      <a:gd name="T26" fmla="*/ 2147483647 w 234"/>
                      <a:gd name="T27" fmla="*/ 2147483647 h 374"/>
                      <a:gd name="T28" fmla="*/ 2147483647 w 234"/>
                      <a:gd name="T29" fmla="*/ 2147483647 h 374"/>
                      <a:gd name="T30" fmla="*/ 2147483647 w 234"/>
                      <a:gd name="T31" fmla="*/ 2147483647 h 374"/>
                      <a:gd name="T32" fmla="*/ 2147483647 w 234"/>
                      <a:gd name="T33" fmla="*/ 2147483647 h 374"/>
                      <a:gd name="T34" fmla="*/ 2147483647 w 234"/>
                      <a:gd name="T35" fmla="*/ 2147483647 h 374"/>
                      <a:gd name="T36" fmla="*/ 2147483647 w 234"/>
                      <a:gd name="T37" fmla="*/ 2147483647 h 374"/>
                      <a:gd name="T38" fmla="*/ 2147483647 w 234"/>
                      <a:gd name="T39" fmla="*/ 2147483647 h 374"/>
                      <a:gd name="T40" fmla="*/ 2147483647 w 234"/>
                      <a:gd name="T41" fmla="*/ 2147483647 h 374"/>
                      <a:gd name="T42" fmla="*/ 2147483647 w 234"/>
                      <a:gd name="T43" fmla="*/ 2147483647 h 374"/>
                      <a:gd name="T44" fmla="*/ 2147483647 w 234"/>
                      <a:gd name="T45" fmla="*/ 2147483647 h 374"/>
                      <a:gd name="T46" fmla="*/ 2147483647 w 234"/>
                      <a:gd name="T47" fmla="*/ 2147483647 h 374"/>
                      <a:gd name="T48" fmla="*/ 2147483647 w 234"/>
                      <a:gd name="T49" fmla="*/ 0 h 374"/>
                      <a:gd name="T50" fmla="*/ 2147483647 w 234"/>
                      <a:gd name="T51" fmla="*/ 2147483647 h 374"/>
                      <a:gd name="T52" fmla="*/ 2147483647 w 234"/>
                      <a:gd name="T53" fmla="*/ 2147483647 h 374"/>
                      <a:gd name="T54" fmla="*/ 2147483647 w 234"/>
                      <a:gd name="T55" fmla="*/ 2147483647 h 3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4"/>
                      <a:gd name="T85" fmla="*/ 0 h 374"/>
                      <a:gd name="T86" fmla="*/ 234 w 234"/>
                      <a:gd name="T87" fmla="*/ 374 h 37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4" h="374">
                        <a:moveTo>
                          <a:pt x="55" y="12"/>
                        </a:moveTo>
                        <a:lnTo>
                          <a:pt x="20" y="80"/>
                        </a:lnTo>
                        <a:lnTo>
                          <a:pt x="36" y="106"/>
                        </a:lnTo>
                        <a:lnTo>
                          <a:pt x="20" y="137"/>
                        </a:lnTo>
                        <a:lnTo>
                          <a:pt x="30" y="147"/>
                        </a:lnTo>
                        <a:lnTo>
                          <a:pt x="23" y="168"/>
                        </a:lnTo>
                        <a:lnTo>
                          <a:pt x="23" y="203"/>
                        </a:lnTo>
                        <a:lnTo>
                          <a:pt x="0" y="216"/>
                        </a:lnTo>
                        <a:lnTo>
                          <a:pt x="8" y="227"/>
                        </a:lnTo>
                        <a:lnTo>
                          <a:pt x="58" y="356"/>
                        </a:lnTo>
                        <a:lnTo>
                          <a:pt x="97" y="373"/>
                        </a:lnTo>
                        <a:lnTo>
                          <a:pt x="94" y="346"/>
                        </a:lnTo>
                        <a:lnTo>
                          <a:pt x="113" y="325"/>
                        </a:lnTo>
                        <a:lnTo>
                          <a:pt x="107" y="303"/>
                        </a:lnTo>
                        <a:lnTo>
                          <a:pt x="155" y="276"/>
                        </a:lnTo>
                        <a:lnTo>
                          <a:pt x="156" y="240"/>
                        </a:lnTo>
                        <a:lnTo>
                          <a:pt x="184" y="238"/>
                        </a:lnTo>
                        <a:lnTo>
                          <a:pt x="207" y="211"/>
                        </a:lnTo>
                        <a:lnTo>
                          <a:pt x="233" y="191"/>
                        </a:lnTo>
                        <a:lnTo>
                          <a:pt x="233" y="168"/>
                        </a:lnTo>
                        <a:lnTo>
                          <a:pt x="197" y="162"/>
                        </a:lnTo>
                        <a:lnTo>
                          <a:pt x="190" y="136"/>
                        </a:lnTo>
                        <a:lnTo>
                          <a:pt x="153" y="132"/>
                        </a:lnTo>
                        <a:lnTo>
                          <a:pt x="123" y="22"/>
                        </a:lnTo>
                        <a:lnTo>
                          <a:pt x="110" y="0"/>
                        </a:lnTo>
                        <a:lnTo>
                          <a:pt x="73" y="10"/>
                        </a:lnTo>
                        <a:lnTo>
                          <a:pt x="66" y="20"/>
                        </a:lnTo>
                        <a:lnTo>
                          <a:pt x="55" y="12"/>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38" name="Freeform 64"/>
                  <p:cNvSpPr>
                    <a:spLocks/>
                  </p:cNvSpPr>
                  <p:nvPr/>
                </p:nvSpPr>
                <p:spPr bwMode="auto">
                  <a:xfrm>
                    <a:off x="6102349" y="2989263"/>
                    <a:ext cx="463603" cy="256588"/>
                  </a:xfrm>
                  <a:custGeom>
                    <a:avLst/>
                    <a:gdLst>
                      <a:gd name="T0" fmla="*/ 0 w 307"/>
                      <a:gd name="T1" fmla="*/ 2147483647 h 129"/>
                      <a:gd name="T2" fmla="*/ 2147483647 w 307"/>
                      <a:gd name="T3" fmla="*/ 0 h 129"/>
                      <a:gd name="T4" fmla="*/ 2147483647 w 307"/>
                      <a:gd name="T5" fmla="*/ 2147483647 h 129"/>
                      <a:gd name="T6" fmla="*/ 2147483647 w 307"/>
                      <a:gd name="T7" fmla="*/ 2147483647 h 129"/>
                      <a:gd name="T8" fmla="*/ 2147483647 w 307"/>
                      <a:gd name="T9" fmla="*/ 2147483647 h 129"/>
                      <a:gd name="T10" fmla="*/ 2147483647 w 307"/>
                      <a:gd name="T11" fmla="*/ 2147483647 h 129"/>
                      <a:gd name="T12" fmla="*/ 2147483647 w 307"/>
                      <a:gd name="T13" fmla="*/ 2147483647 h 129"/>
                      <a:gd name="T14" fmla="*/ 2147483647 w 307"/>
                      <a:gd name="T15" fmla="*/ 2147483647 h 129"/>
                      <a:gd name="T16" fmla="*/ 2147483647 w 307"/>
                      <a:gd name="T17" fmla="*/ 2147483647 h 129"/>
                      <a:gd name="T18" fmla="*/ 2147483647 w 307"/>
                      <a:gd name="T19" fmla="*/ 2147483647 h 129"/>
                      <a:gd name="T20" fmla="*/ 2147483647 w 307"/>
                      <a:gd name="T21" fmla="*/ 2147483647 h 129"/>
                      <a:gd name="T22" fmla="*/ 2147483647 w 307"/>
                      <a:gd name="T23" fmla="*/ 2147483647 h 129"/>
                      <a:gd name="T24" fmla="*/ 2147483647 w 307"/>
                      <a:gd name="T25" fmla="*/ 2147483647 h 129"/>
                      <a:gd name="T26" fmla="*/ 2147483647 w 307"/>
                      <a:gd name="T27" fmla="*/ 2147483647 h 129"/>
                      <a:gd name="T28" fmla="*/ 2147483647 w 307"/>
                      <a:gd name="T29" fmla="*/ 2147483647 h 129"/>
                      <a:gd name="T30" fmla="*/ 2147483647 w 307"/>
                      <a:gd name="T31" fmla="*/ 2147483647 h 129"/>
                      <a:gd name="T32" fmla="*/ 0 w 307"/>
                      <a:gd name="T33" fmla="*/ 2147483647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129"/>
                      <a:gd name="T53" fmla="*/ 307 w 307"/>
                      <a:gd name="T54" fmla="*/ 129 h 129"/>
                      <a:gd name="connsiteX0" fmla="*/ 0 w 9967"/>
                      <a:gd name="connsiteY0" fmla="*/ 3411 h 9922"/>
                      <a:gd name="connsiteX1" fmla="*/ 7427 w 9967"/>
                      <a:gd name="connsiteY1" fmla="*/ 0 h 9922"/>
                      <a:gd name="connsiteX2" fmla="*/ 8664 w 9967"/>
                      <a:gd name="connsiteY2" fmla="*/ 6744 h 9922"/>
                      <a:gd name="connsiteX3" fmla="*/ 9935 w 9967"/>
                      <a:gd name="connsiteY3" fmla="*/ 6047 h 9922"/>
                      <a:gd name="connsiteX4" fmla="*/ 9967 w 9967"/>
                      <a:gd name="connsiteY4" fmla="*/ 9457 h 9922"/>
                      <a:gd name="connsiteX5" fmla="*/ 9434 w 9967"/>
                      <a:gd name="connsiteY5" fmla="*/ 9618 h 9922"/>
                      <a:gd name="connsiteX6" fmla="*/ 8925 w 9967"/>
                      <a:gd name="connsiteY6" fmla="*/ 9922 h 9922"/>
                      <a:gd name="connsiteX7" fmla="*/ 8013 w 9967"/>
                      <a:gd name="connsiteY7" fmla="*/ 7674 h 9922"/>
                      <a:gd name="connsiteX8" fmla="*/ 7427 w 9967"/>
                      <a:gd name="connsiteY8" fmla="*/ 4961 h 9922"/>
                      <a:gd name="connsiteX9" fmla="*/ 7296 w 9967"/>
                      <a:gd name="connsiteY9" fmla="*/ 1240 h 9922"/>
                      <a:gd name="connsiteX10" fmla="*/ 6873 w 9967"/>
                      <a:gd name="connsiteY10" fmla="*/ 3178 h 9922"/>
                      <a:gd name="connsiteX11" fmla="*/ 7394 w 9967"/>
                      <a:gd name="connsiteY11" fmla="*/ 8760 h 9922"/>
                      <a:gd name="connsiteX12" fmla="*/ 5212 w 9967"/>
                      <a:gd name="connsiteY12" fmla="*/ 9535 h 9922"/>
                      <a:gd name="connsiteX13" fmla="*/ 5147 w 9967"/>
                      <a:gd name="connsiteY13" fmla="*/ 5426 h 9922"/>
                      <a:gd name="connsiteX14" fmla="*/ 3811 w 9967"/>
                      <a:gd name="connsiteY14" fmla="*/ 3643 h 9922"/>
                      <a:gd name="connsiteX15" fmla="*/ 2671 w 9967"/>
                      <a:gd name="connsiteY15" fmla="*/ 3178 h 9922"/>
                      <a:gd name="connsiteX16" fmla="*/ 293 w 9967"/>
                      <a:gd name="connsiteY16" fmla="*/ 6047 h 9922"/>
                      <a:gd name="connsiteX17" fmla="*/ 0 w 9967"/>
                      <a:gd name="connsiteY17" fmla="*/ 3411 h 9922"/>
                      <a:gd name="connsiteX0" fmla="*/ 0 w 10000"/>
                      <a:gd name="connsiteY0" fmla="*/ 3438 h 12628"/>
                      <a:gd name="connsiteX1" fmla="*/ 7452 w 10000"/>
                      <a:gd name="connsiteY1" fmla="*/ 0 h 12628"/>
                      <a:gd name="connsiteX2" fmla="*/ 8693 w 10000"/>
                      <a:gd name="connsiteY2" fmla="*/ 6797 h 12628"/>
                      <a:gd name="connsiteX3" fmla="*/ 9968 w 10000"/>
                      <a:gd name="connsiteY3" fmla="*/ 6095 h 12628"/>
                      <a:gd name="connsiteX4" fmla="*/ 10000 w 10000"/>
                      <a:gd name="connsiteY4" fmla="*/ 9531 h 12628"/>
                      <a:gd name="connsiteX5" fmla="*/ 9290 w 10000"/>
                      <a:gd name="connsiteY5" fmla="*/ 12628 h 12628"/>
                      <a:gd name="connsiteX6" fmla="*/ 8955 w 10000"/>
                      <a:gd name="connsiteY6" fmla="*/ 10000 h 12628"/>
                      <a:gd name="connsiteX7" fmla="*/ 8040 w 10000"/>
                      <a:gd name="connsiteY7" fmla="*/ 7734 h 12628"/>
                      <a:gd name="connsiteX8" fmla="*/ 7452 w 10000"/>
                      <a:gd name="connsiteY8" fmla="*/ 5000 h 12628"/>
                      <a:gd name="connsiteX9" fmla="*/ 7320 w 10000"/>
                      <a:gd name="connsiteY9" fmla="*/ 1250 h 12628"/>
                      <a:gd name="connsiteX10" fmla="*/ 6896 w 10000"/>
                      <a:gd name="connsiteY10" fmla="*/ 3203 h 12628"/>
                      <a:gd name="connsiteX11" fmla="*/ 7418 w 10000"/>
                      <a:gd name="connsiteY11" fmla="*/ 8829 h 12628"/>
                      <a:gd name="connsiteX12" fmla="*/ 5229 w 10000"/>
                      <a:gd name="connsiteY12" fmla="*/ 9610 h 12628"/>
                      <a:gd name="connsiteX13" fmla="*/ 5164 w 10000"/>
                      <a:gd name="connsiteY13" fmla="*/ 5469 h 12628"/>
                      <a:gd name="connsiteX14" fmla="*/ 3824 w 10000"/>
                      <a:gd name="connsiteY14" fmla="*/ 3672 h 12628"/>
                      <a:gd name="connsiteX15" fmla="*/ 2680 w 10000"/>
                      <a:gd name="connsiteY15" fmla="*/ 3203 h 12628"/>
                      <a:gd name="connsiteX16" fmla="*/ 294 w 10000"/>
                      <a:gd name="connsiteY16" fmla="*/ 6095 h 12628"/>
                      <a:gd name="connsiteX17" fmla="*/ 0 w 10000"/>
                      <a:gd name="connsiteY17" fmla="*/ 3438 h 12628"/>
                      <a:gd name="connsiteX0" fmla="*/ 0 w 10000"/>
                      <a:gd name="connsiteY0" fmla="*/ 3438 h 12628"/>
                      <a:gd name="connsiteX1" fmla="*/ 7452 w 10000"/>
                      <a:gd name="connsiteY1" fmla="*/ 0 h 12628"/>
                      <a:gd name="connsiteX2" fmla="*/ 8693 w 10000"/>
                      <a:gd name="connsiteY2" fmla="*/ 6797 h 12628"/>
                      <a:gd name="connsiteX3" fmla="*/ 9968 w 10000"/>
                      <a:gd name="connsiteY3" fmla="*/ 6095 h 12628"/>
                      <a:gd name="connsiteX4" fmla="*/ 10000 w 10000"/>
                      <a:gd name="connsiteY4" fmla="*/ 9531 h 12628"/>
                      <a:gd name="connsiteX5" fmla="*/ 9699 w 10000"/>
                      <a:gd name="connsiteY5" fmla="*/ 10627 h 12628"/>
                      <a:gd name="connsiteX6" fmla="*/ 9290 w 10000"/>
                      <a:gd name="connsiteY6" fmla="*/ 12628 h 12628"/>
                      <a:gd name="connsiteX7" fmla="*/ 8955 w 10000"/>
                      <a:gd name="connsiteY7" fmla="*/ 10000 h 12628"/>
                      <a:gd name="connsiteX8" fmla="*/ 8040 w 10000"/>
                      <a:gd name="connsiteY8" fmla="*/ 7734 h 12628"/>
                      <a:gd name="connsiteX9" fmla="*/ 7452 w 10000"/>
                      <a:gd name="connsiteY9" fmla="*/ 5000 h 12628"/>
                      <a:gd name="connsiteX10" fmla="*/ 7320 w 10000"/>
                      <a:gd name="connsiteY10" fmla="*/ 1250 h 12628"/>
                      <a:gd name="connsiteX11" fmla="*/ 6896 w 10000"/>
                      <a:gd name="connsiteY11" fmla="*/ 3203 h 12628"/>
                      <a:gd name="connsiteX12" fmla="*/ 7418 w 10000"/>
                      <a:gd name="connsiteY12" fmla="*/ 8829 h 12628"/>
                      <a:gd name="connsiteX13" fmla="*/ 5229 w 10000"/>
                      <a:gd name="connsiteY13" fmla="*/ 9610 h 12628"/>
                      <a:gd name="connsiteX14" fmla="*/ 5164 w 10000"/>
                      <a:gd name="connsiteY14" fmla="*/ 5469 h 12628"/>
                      <a:gd name="connsiteX15" fmla="*/ 3824 w 10000"/>
                      <a:gd name="connsiteY15" fmla="*/ 3672 h 12628"/>
                      <a:gd name="connsiteX16" fmla="*/ 2680 w 10000"/>
                      <a:gd name="connsiteY16" fmla="*/ 3203 h 12628"/>
                      <a:gd name="connsiteX17" fmla="*/ 294 w 10000"/>
                      <a:gd name="connsiteY17" fmla="*/ 6095 h 12628"/>
                      <a:gd name="connsiteX18" fmla="*/ 0 w 10000"/>
                      <a:gd name="connsiteY18" fmla="*/ 3438 h 12628"/>
                      <a:gd name="connsiteX0" fmla="*/ 0 w 10000"/>
                      <a:gd name="connsiteY0" fmla="*/ 3438 h 12628"/>
                      <a:gd name="connsiteX1" fmla="*/ 7452 w 10000"/>
                      <a:gd name="connsiteY1" fmla="*/ 0 h 12628"/>
                      <a:gd name="connsiteX2" fmla="*/ 8693 w 10000"/>
                      <a:gd name="connsiteY2" fmla="*/ 6797 h 12628"/>
                      <a:gd name="connsiteX3" fmla="*/ 9968 w 10000"/>
                      <a:gd name="connsiteY3" fmla="*/ 6095 h 12628"/>
                      <a:gd name="connsiteX4" fmla="*/ 10000 w 10000"/>
                      <a:gd name="connsiteY4" fmla="*/ 9531 h 12628"/>
                      <a:gd name="connsiteX5" fmla="*/ 9933 w 10000"/>
                      <a:gd name="connsiteY5" fmla="*/ 12360 h 12628"/>
                      <a:gd name="connsiteX6" fmla="*/ 9290 w 10000"/>
                      <a:gd name="connsiteY6" fmla="*/ 12628 h 12628"/>
                      <a:gd name="connsiteX7" fmla="*/ 8955 w 10000"/>
                      <a:gd name="connsiteY7" fmla="*/ 10000 h 12628"/>
                      <a:gd name="connsiteX8" fmla="*/ 8040 w 10000"/>
                      <a:gd name="connsiteY8" fmla="*/ 7734 h 12628"/>
                      <a:gd name="connsiteX9" fmla="*/ 7452 w 10000"/>
                      <a:gd name="connsiteY9" fmla="*/ 5000 h 12628"/>
                      <a:gd name="connsiteX10" fmla="*/ 7320 w 10000"/>
                      <a:gd name="connsiteY10" fmla="*/ 1250 h 12628"/>
                      <a:gd name="connsiteX11" fmla="*/ 6896 w 10000"/>
                      <a:gd name="connsiteY11" fmla="*/ 3203 h 12628"/>
                      <a:gd name="connsiteX12" fmla="*/ 7418 w 10000"/>
                      <a:gd name="connsiteY12" fmla="*/ 8829 h 12628"/>
                      <a:gd name="connsiteX13" fmla="*/ 5229 w 10000"/>
                      <a:gd name="connsiteY13" fmla="*/ 9610 h 12628"/>
                      <a:gd name="connsiteX14" fmla="*/ 5164 w 10000"/>
                      <a:gd name="connsiteY14" fmla="*/ 5469 h 12628"/>
                      <a:gd name="connsiteX15" fmla="*/ 3824 w 10000"/>
                      <a:gd name="connsiteY15" fmla="*/ 3672 h 12628"/>
                      <a:gd name="connsiteX16" fmla="*/ 2680 w 10000"/>
                      <a:gd name="connsiteY16" fmla="*/ 3203 h 12628"/>
                      <a:gd name="connsiteX17" fmla="*/ 294 w 10000"/>
                      <a:gd name="connsiteY17" fmla="*/ 6095 h 12628"/>
                      <a:gd name="connsiteX18" fmla="*/ 0 w 10000"/>
                      <a:gd name="connsiteY18" fmla="*/ 3438 h 12628"/>
                      <a:gd name="connsiteX0" fmla="*/ 0 w 10000"/>
                      <a:gd name="connsiteY0" fmla="*/ 3438 h 12628"/>
                      <a:gd name="connsiteX1" fmla="*/ 7452 w 10000"/>
                      <a:gd name="connsiteY1" fmla="*/ 0 h 12628"/>
                      <a:gd name="connsiteX2" fmla="*/ 8693 w 10000"/>
                      <a:gd name="connsiteY2" fmla="*/ 6797 h 12628"/>
                      <a:gd name="connsiteX3" fmla="*/ 9968 w 10000"/>
                      <a:gd name="connsiteY3" fmla="*/ 6095 h 12628"/>
                      <a:gd name="connsiteX4" fmla="*/ 10000 w 10000"/>
                      <a:gd name="connsiteY4" fmla="*/ 9531 h 12628"/>
                      <a:gd name="connsiteX5" fmla="*/ 9933 w 10000"/>
                      <a:gd name="connsiteY5" fmla="*/ 12360 h 12628"/>
                      <a:gd name="connsiteX6" fmla="*/ 9290 w 10000"/>
                      <a:gd name="connsiteY6" fmla="*/ 12628 h 12628"/>
                      <a:gd name="connsiteX7" fmla="*/ 8955 w 10000"/>
                      <a:gd name="connsiteY7" fmla="*/ 10000 h 12628"/>
                      <a:gd name="connsiteX8" fmla="*/ 8040 w 10000"/>
                      <a:gd name="connsiteY8" fmla="*/ 7734 h 12628"/>
                      <a:gd name="connsiteX9" fmla="*/ 7452 w 10000"/>
                      <a:gd name="connsiteY9" fmla="*/ 5000 h 12628"/>
                      <a:gd name="connsiteX10" fmla="*/ 7320 w 10000"/>
                      <a:gd name="connsiteY10" fmla="*/ 1250 h 12628"/>
                      <a:gd name="connsiteX11" fmla="*/ 6896 w 10000"/>
                      <a:gd name="connsiteY11" fmla="*/ 3203 h 12628"/>
                      <a:gd name="connsiteX12" fmla="*/ 7418 w 10000"/>
                      <a:gd name="connsiteY12" fmla="*/ 8829 h 12628"/>
                      <a:gd name="connsiteX13" fmla="*/ 5229 w 10000"/>
                      <a:gd name="connsiteY13" fmla="*/ 9610 h 12628"/>
                      <a:gd name="connsiteX14" fmla="*/ 5164 w 10000"/>
                      <a:gd name="connsiteY14" fmla="*/ 5469 h 12628"/>
                      <a:gd name="connsiteX15" fmla="*/ 3824 w 10000"/>
                      <a:gd name="connsiteY15" fmla="*/ 3672 h 12628"/>
                      <a:gd name="connsiteX16" fmla="*/ 2680 w 10000"/>
                      <a:gd name="connsiteY16" fmla="*/ 3203 h 12628"/>
                      <a:gd name="connsiteX17" fmla="*/ 294 w 10000"/>
                      <a:gd name="connsiteY17" fmla="*/ 6095 h 12628"/>
                      <a:gd name="connsiteX18" fmla="*/ 0 w 10000"/>
                      <a:gd name="connsiteY18" fmla="*/ 3438 h 12628"/>
                      <a:gd name="connsiteX0" fmla="*/ 0 w 10000"/>
                      <a:gd name="connsiteY0" fmla="*/ 3438 h 12628"/>
                      <a:gd name="connsiteX1" fmla="*/ 7452 w 10000"/>
                      <a:gd name="connsiteY1" fmla="*/ 0 h 12628"/>
                      <a:gd name="connsiteX2" fmla="*/ 8693 w 10000"/>
                      <a:gd name="connsiteY2" fmla="*/ 6797 h 12628"/>
                      <a:gd name="connsiteX3" fmla="*/ 9968 w 10000"/>
                      <a:gd name="connsiteY3" fmla="*/ 6095 h 12628"/>
                      <a:gd name="connsiteX4" fmla="*/ 10000 w 10000"/>
                      <a:gd name="connsiteY4" fmla="*/ 9531 h 12628"/>
                      <a:gd name="connsiteX5" fmla="*/ 9805 w 10000"/>
                      <a:gd name="connsiteY5" fmla="*/ 12360 h 12628"/>
                      <a:gd name="connsiteX6" fmla="*/ 9290 w 10000"/>
                      <a:gd name="connsiteY6" fmla="*/ 12628 h 12628"/>
                      <a:gd name="connsiteX7" fmla="*/ 8955 w 10000"/>
                      <a:gd name="connsiteY7" fmla="*/ 10000 h 12628"/>
                      <a:gd name="connsiteX8" fmla="*/ 8040 w 10000"/>
                      <a:gd name="connsiteY8" fmla="*/ 7734 h 12628"/>
                      <a:gd name="connsiteX9" fmla="*/ 7452 w 10000"/>
                      <a:gd name="connsiteY9" fmla="*/ 5000 h 12628"/>
                      <a:gd name="connsiteX10" fmla="*/ 7320 w 10000"/>
                      <a:gd name="connsiteY10" fmla="*/ 1250 h 12628"/>
                      <a:gd name="connsiteX11" fmla="*/ 6896 w 10000"/>
                      <a:gd name="connsiteY11" fmla="*/ 3203 h 12628"/>
                      <a:gd name="connsiteX12" fmla="*/ 7418 w 10000"/>
                      <a:gd name="connsiteY12" fmla="*/ 8829 h 12628"/>
                      <a:gd name="connsiteX13" fmla="*/ 5229 w 10000"/>
                      <a:gd name="connsiteY13" fmla="*/ 9610 h 12628"/>
                      <a:gd name="connsiteX14" fmla="*/ 5164 w 10000"/>
                      <a:gd name="connsiteY14" fmla="*/ 5469 h 12628"/>
                      <a:gd name="connsiteX15" fmla="*/ 3824 w 10000"/>
                      <a:gd name="connsiteY15" fmla="*/ 3672 h 12628"/>
                      <a:gd name="connsiteX16" fmla="*/ 2680 w 10000"/>
                      <a:gd name="connsiteY16" fmla="*/ 3203 h 12628"/>
                      <a:gd name="connsiteX17" fmla="*/ 294 w 10000"/>
                      <a:gd name="connsiteY17" fmla="*/ 6095 h 12628"/>
                      <a:gd name="connsiteX18" fmla="*/ 0 w 10000"/>
                      <a:gd name="connsiteY18" fmla="*/ 3438 h 1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2628">
                        <a:moveTo>
                          <a:pt x="0" y="3438"/>
                        </a:moveTo>
                        <a:lnTo>
                          <a:pt x="7452" y="0"/>
                        </a:lnTo>
                        <a:lnTo>
                          <a:pt x="8693" y="6797"/>
                        </a:lnTo>
                        <a:lnTo>
                          <a:pt x="9968" y="6095"/>
                        </a:lnTo>
                        <a:cubicBezTo>
                          <a:pt x="9979" y="7240"/>
                          <a:pt x="9989" y="8385"/>
                          <a:pt x="10000" y="9531"/>
                        </a:cubicBezTo>
                        <a:cubicBezTo>
                          <a:pt x="9978" y="10474"/>
                          <a:pt x="9827" y="11417"/>
                          <a:pt x="9805" y="12360"/>
                        </a:cubicBezTo>
                        <a:lnTo>
                          <a:pt x="9290" y="12628"/>
                        </a:lnTo>
                        <a:cubicBezTo>
                          <a:pt x="9178" y="11752"/>
                          <a:pt x="9067" y="10876"/>
                          <a:pt x="8955" y="10000"/>
                        </a:cubicBezTo>
                        <a:lnTo>
                          <a:pt x="8040" y="7734"/>
                        </a:lnTo>
                        <a:lnTo>
                          <a:pt x="7452" y="5000"/>
                        </a:lnTo>
                        <a:cubicBezTo>
                          <a:pt x="7407" y="3750"/>
                          <a:pt x="7364" y="2499"/>
                          <a:pt x="7320" y="1250"/>
                        </a:cubicBezTo>
                        <a:cubicBezTo>
                          <a:pt x="7179" y="1901"/>
                          <a:pt x="7037" y="2552"/>
                          <a:pt x="6896" y="3203"/>
                        </a:cubicBezTo>
                        <a:lnTo>
                          <a:pt x="7418" y="8829"/>
                        </a:lnTo>
                        <a:lnTo>
                          <a:pt x="5229" y="9610"/>
                        </a:lnTo>
                        <a:cubicBezTo>
                          <a:pt x="5207" y="8229"/>
                          <a:pt x="5186" y="6849"/>
                          <a:pt x="5164" y="5469"/>
                        </a:cubicBezTo>
                        <a:lnTo>
                          <a:pt x="3824" y="3672"/>
                        </a:lnTo>
                        <a:lnTo>
                          <a:pt x="2680" y="3203"/>
                        </a:lnTo>
                        <a:lnTo>
                          <a:pt x="294" y="6095"/>
                        </a:lnTo>
                        <a:lnTo>
                          <a:pt x="0" y="3438"/>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39" name="Freeform 65"/>
                  <p:cNvSpPr>
                    <a:spLocks/>
                  </p:cNvSpPr>
                  <p:nvPr/>
                </p:nvSpPr>
                <p:spPr bwMode="auto">
                  <a:xfrm>
                    <a:off x="2349740" y="1866900"/>
                    <a:ext cx="604837" cy="482600"/>
                  </a:xfrm>
                  <a:custGeom>
                    <a:avLst/>
                    <a:gdLst>
                      <a:gd name="T0" fmla="*/ 2147483647 w 401"/>
                      <a:gd name="T1" fmla="*/ 0 h 304"/>
                      <a:gd name="T2" fmla="*/ 2147483647 w 401"/>
                      <a:gd name="T3" fmla="*/ 2147483647 h 304"/>
                      <a:gd name="T4" fmla="*/ 2147483647 w 401"/>
                      <a:gd name="T5" fmla="*/ 2147483647 h 304"/>
                      <a:gd name="T6" fmla="*/ 2147483647 w 401"/>
                      <a:gd name="T7" fmla="*/ 2147483647 h 304"/>
                      <a:gd name="T8" fmla="*/ 2147483647 w 401"/>
                      <a:gd name="T9" fmla="*/ 2147483647 h 304"/>
                      <a:gd name="T10" fmla="*/ 2147483647 w 401"/>
                      <a:gd name="T11" fmla="*/ 2147483647 h 304"/>
                      <a:gd name="T12" fmla="*/ 2147483647 w 401"/>
                      <a:gd name="T13" fmla="*/ 2147483647 h 304"/>
                      <a:gd name="T14" fmla="*/ 2147483647 w 401"/>
                      <a:gd name="T15" fmla="*/ 2147483647 h 304"/>
                      <a:gd name="T16" fmla="*/ 2147483647 w 401"/>
                      <a:gd name="T17" fmla="*/ 2147483647 h 304"/>
                      <a:gd name="T18" fmla="*/ 2147483647 w 401"/>
                      <a:gd name="T19" fmla="*/ 2147483647 h 304"/>
                      <a:gd name="T20" fmla="*/ 2147483647 w 401"/>
                      <a:gd name="T21" fmla="*/ 2147483647 h 304"/>
                      <a:gd name="T22" fmla="*/ 2147483647 w 401"/>
                      <a:gd name="T23" fmla="*/ 2147483647 h 304"/>
                      <a:gd name="T24" fmla="*/ 2147483647 w 401"/>
                      <a:gd name="T25" fmla="*/ 2147483647 h 304"/>
                      <a:gd name="T26" fmla="*/ 2147483647 w 401"/>
                      <a:gd name="T27" fmla="*/ 2147483647 h 304"/>
                      <a:gd name="T28" fmla="*/ 2147483647 w 401"/>
                      <a:gd name="T29" fmla="*/ 2147483647 h 304"/>
                      <a:gd name="T30" fmla="*/ 2147483647 w 401"/>
                      <a:gd name="T31" fmla="*/ 2147483647 h 304"/>
                      <a:gd name="T32" fmla="*/ 2147483647 w 401"/>
                      <a:gd name="T33" fmla="*/ 2147483647 h 304"/>
                      <a:gd name="T34" fmla="*/ 2147483647 w 401"/>
                      <a:gd name="T35" fmla="*/ 2147483647 h 304"/>
                      <a:gd name="T36" fmla="*/ 2147483647 w 401"/>
                      <a:gd name="T37" fmla="*/ 2147483647 h 304"/>
                      <a:gd name="T38" fmla="*/ 2147483647 w 401"/>
                      <a:gd name="T39" fmla="*/ 2147483647 h 304"/>
                      <a:gd name="T40" fmla="*/ 0 w 401"/>
                      <a:gd name="T41" fmla="*/ 2147483647 h 304"/>
                      <a:gd name="T42" fmla="*/ 2147483647 w 401"/>
                      <a:gd name="T43" fmla="*/ 2147483647 h 304"/>
                      <a:gd name="T44" fmla="*/ 2147483647 w 401"/>
                      <a:gd name="T45" fmla="*/ 2147483647 h 304"/>
                      <a:gd name="T46" fmla="*/ 2147483647 w 401"/>
                      <a:gd name="T47" fmla="*/ 2147483647 h 304"/>
                      <a:gd name="T48" fmla="*/ 2147483647 w 401"/>
                      <a:gd name="T49" fmla="*/ 2147483647 h 304"/>
                      <a:gd name="T50" fmla="*/ 2147483647 w 401"/>
                      <a:gd name="T51" fmla="*/ 2147483647 h 304"/>
                      <a:gd name="T52" fmla="*/ 2147483647 w 401"/>
                      <a:gd name="T53" fmla="*/ 2147483647 h 304"/>
                      <a:gd name="T54" fmla="*/ 2147483647 w 401"/>
                      <a:gd name="T55" fmla="*/ 2147483647 h 304"/>
                      <a:gd name="T56" fmla="*/ 2147483647 w 401"/>
                      <a:gd name="T57" fmla="*/ 2147483647 h 304"/>
                      <a:gd name="T58" fmla="*/ 2147483647 w 401"/>
                      <a:gd name="T59" fmla="*/ 2147483647 h 304"/>
                      <a:gd name="T60" fmla="*/ 2147483647 w 401"/>
                      <a:gd name="T61" fmla="*/ 2147483647 h 304"/>
                      <a:gd name="T62" fmla="*/ 2147483647 w 401"/>
                      <a:gd name="T63" fmla="*/ 2147483647 h 304"/>
                      <a:gd name="T64" fmla="*/ 2147483647 w 401"/>
                      <a:gd name="T65" fmla="*/ 2147483647 h 304"/>
                      <a:gd name="T66" fmla="*/ 2147483647 w 401"/>
                      <a:gd name="T67" fmla="*/ 2147483647 h 304"/>
                      <a:gd name="T68" fmla="*/ 2147483647 w 401"/>
                      <a:gd name="T69" fmla="*/ 2147483647 h 304"/>
                      <a:gd name="T70" fmla="*/ 2147483647 w 401"/>
                      <a:gd name="T71" fmla="*/ 2147483647 h 304"/>
                      <a:gd name="T72" fmla="*/ 2147483647 w 401"/>
                      <a:gd name="T73" fmla="*/ 2147483647 h 304"/>
                      <a:gd name="T74" fmla="*/ 2147483647 w 401"/>
                      <a:gd name="T75" fmla="*/ 0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1"/>
                      <a:gd name="T115" fmla="*/ 0 h 304"/>
                      <a:gd name="T116" fmla="*/ 401 w 401"/>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1" h="304">
                        <a:moveTo>
                          <a:pt x="101" y="0"/>
                        </a:moveTo>
                        <a:lnTo>
                          <a:pt x="183" y="23"/>
                        </a:lnTo>
                        <a:lnTo>
                          <a:pt x="246" y="38"/>
                        </a:lnTo>
                        <a:lnTo>
                          <a:pt x="276" y="45"/>
                        </a:lnTo>
                        <a:lnTo>
                          <a:pt x="308" y="50"/>
                        </a:lnTo>
                        <a:lnTo>
                          <a:pt x="350" y="58"/>
                        </a:lnTo>
                        <a:lnTo>
                          <a:pt x="400" y="67"/>
                        </a:lnTo>
                        <a:lnTo>
                          <a:pt x="367" y="303"/>
                        </a:lnTo>
                        <a:lnTo>
                          <a:pt x="213" y="269"/>
                        </a:lnTo>
                        <a:lnTo>
                          <a:pt x="191" y="285"/>
                        </a:lnTo>
                        <a:lnTo>
                          <a:pt x="162" y="261"/>
                        </a:lnTo>
                        <a:lnTo>
                          <a:pt x="138" y="285"/>
                        </a:lnTo>
                        <a:lnTo>
                          <a:pt x="115" y="265"/>
                        </a:lnTo>
                        <a:lnTo>
                          <a:pt x="51" y="261"/>
                        </a:lnTo>
                        <a:lnTo>
                          <a:pt x="60" y="223"/>
                        </a:lnTo>
                        <a:lnTo>
                          <a:pt x="14" y="220"/>
                        </a:lnTo>
                        <a:lnTo>
                          <a:pt x="10" y="197"/>
                        </a:lnTo>
                        <a:lnTo>
                          <a:pt x="18" y="174"/>
                        </a:lnTo>
                        <a:lnTo>
                          <a:pt x="8" y="153"/>
                        </a:lnTo>
                        <a:lnTo>
                          <a:pt x="8" y="94"/>
                        </a:lnTo>
                        <a:lnTo>
                          <a:pt x="0" y="49"/>
                        </a:lnTo>
                        <a:lnTo>
                          <a:pt x="5" y="31"/>
                        </a:lnTo>
                        <a:lnTo>
                          <a:pt x="26" y="38"/>
                        </a:lnTo>
                        <a:lnTo>
                          <a:pt x="47" y="65"/>
                        </a:lnTo>
                        <a:lnTo>
                          <a:pt x="86" y="71"/>
                        </a:lnTo>
                        <a:lnTo>
                          <a:pt x="96" y="93"/>
                        </a:lnTo>
                        <a:lnTo>
                          <a:pt x="77" y="93"/>
                        </a:lnTo>
                        <a:lnTo>
                          <a:pt x="75" y="111"/>
                        </a:lnTo>
                        <a:lnTo>
                          <a:pt x="86" y="114"/>
                        </a:lnTo>
                        <a:lnTo>
                          <a:pt x="90" y="132"/>
                        </a:lnTo>
                        <a:lnTo>
                          <a:pt x="67" y="147"/>
                        </a:lnTo>
                        <a:lnTo>
                          <a:pt x="67" y="160"/>
                        </a:lnTo>
                        <a:lnTo>
                          <a:pt x="95" y="160"/>
                        </a:lnTo>
                        <a:lnTo>
                          <a:pt x="101" y="127"/>
                        </a:lnTo>
                        <a:lnTo>
                          <a:pt x="121" y="107"/>
                        </a:lnTo>
                        <a:lnTo>
                          <a:pt x="96" y="56"/>
                        </a:lnTo>
                        <a:lnTo>
                          <a:pt x="112" y="39"/>
                        </a:lnTo>
                        <a:lnTo>
                          <a:pt x="101"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40" name="Freeform 66"/>
                  <p:cNvSpPr>
                    <a:spLocks/>
                  </p:cNvSpPr>
                  <p:nvPr/>
                </p:nvSpPr>
                <p:spPr bwMode="auto">
                  <a:xfrm>
                    <a:off x="2197100" y="2216150"/>
                    <a:ext cx="762000" cy="623888"/>
                  </a:xfrm>
                  <a:custGeom>
                    <a:avLst/>
                    <a:gdLst>
                      <a:gd name="T0" fmla="*/ 2147483647 w 504"/>
                      <a:gd name="T1" fmla="*/ 0 h 393"/>
                      <a:gd name="T2" fmla="*/ 2147483647 w 504"/>
                      <a:gd name="T3" fmla="*/ 2147483647 h 393"/>
                      <a:gd name="T4" fmla="*/ 2147483647 w 504"/>
                      <a:gd name="T5" fmla="*/ 2147483647 h 393"/>
                      <a:gd name="T6" fmla="*/ 2147483647 w 504"/>
                      <a:gd name="T7" fmla="*/ 2147483647 h 393"/>
                      <a:gd name="T8" fmla="*/ 2147483647 w 504"/>
                      <a:gd name="T9" fmla="*/ 2147483647 h 393"/>
                      <a:gd name="T10" fmla="*/ 2147483647 w 504"/>
                      <a:gd name="T11" fmla="*/ 2147483647 h 393"/>
                      <a:gd name="T12" fmla="*/ 2147483647 w 504"/>
                      <a:gd name="T13" fmla="*/ 2147483647 h 393"/>
                      <a:gd name="T14" fmla="*/ 2147483647 w 504"/>
                      <a:gd name="T15" fmla="*/ 2147483647 h 393"/>
                      <a:gd name="T16" fmla="*/ 2147483647 w 504"/>
                      <a:gd name="T17" fmla="*/ 2147483647 h 393"/>
                      <a:gd name="T18" fmla="*/ 0 w 504"/>
                      <a:gd name="T19" fmla="*/ 2147483647 h 393"/>
                      <a:gd name="T20" fmla="*/ 0 w 504"/>
                      <a:gd name="T21" fmla="*/ 2147483647 h 393"/>
                      <a:gd name="T22" fmla="*/ 2147483647 w 504"/>
                      <a:gd name="T23" fmla="*/ 2147483647 h 393"/>
                      <a:gd name="T24" fmla="*/ 2147483647 w 504"/>
                      <a:gd name="T25" fmla="*/ 2147483647 h 393"/>
                      <a:gd name="T26" fmla="*/ 2147483647 w 504"/>
                      <a:gd name="T27" fmla="*/ 2147483647 h 393"/>
                      <a:gd name="T28" fmla="*/ 2147483647 w 504"/>
                      <a:gd name="T29" fmla="*/ 2147483647 h 393"/>
                      <a:gd name="T30" fmla="*/ 2147483647 w 504"/>
                      <a:gd name="T31" fmla="*/ 2147483647 h 393"/>
                      <a:gd name="T32" fmla="*/ 2147483647 w 504"/>
                      <a:gd name="T33" fmla="*/ 2147483647 h 393"/>
                      <a:gd name="T34" fmla="*/ 2147483647 w 504"/>
                      <a:gd name="T35" fmla="*/ 2147483647 h 393"/>
                      <a:gd name="T36" fmla="*/ 2147483647 w 504"/>
                      <a:gd name="T37" fmla="*/ 2147483647 h 393"/>
                      <a:gd name="T38" fmla="*/ 2147483647 w 504"/>
                      <a:gd name="T39" fmla="*/ 2147483647 h 393"/>
                      <a:gd name="T40" fmla="*/ 2147483647 w 504"/>
                      <a:gd name="T41" fmla="*/ 2147483647 h 393"/>
                      <a:gd name="T42" fmla="*/ 2147483647 w 504"/>
                      <a:gd name="T43" fmla="*/ 2147483647 h 393"/>
                      <a:gd name="T44" fmla="*/ 2147483647 w 504"/>
                      <a:gd name="T45" fmla="*/ 2147483647 h 393"/>
                      <a:gd name="T46" fmla="*/ 2147483647 w 504"/>
                      <a:gd name="T47" fmla="*/ 2147483647 h 393"/>
                      <a:gd name="T48" fmla="*/ 2147483647 w 504"/>
                      <a:gd name="T49" fmla="*/ 2147483647 h 393"/>
                      <a:gd name="T50" fmla="*/ 2147483647 w 504"/>
                      <a:gd name="T51" fmla="*/ 2147483647 h 393"/>
                      <a:gd name="T52" fmla="*/ 2147483647 w 504"/>
                      <a:gd name="T53" fmla="*/ 0 h 3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4"/>
                      <a:gd name="T82" fmla="*/ 0 h 393"/>
                      <a:gd name="T83" fmla="*/ 504 w 504"/>
                      <a:gd name="T84" fmla="*/ 393 h 3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4" h="393">
                        <a:moveTo>
                          <a:pt x="110" y="0"/>
                        </a:moveTo>
                        <a:lnTo>
                          <a:pt x="95" y="8"/>
                        </a:lnTo>
                        <a:lnTo>
                          <a:pt x="86" y="43"/>
                        </a:lnTo>
                        <a:lnTo>
                          <a:pt x="77" y="72"/>
                        </a:lnTo>
                        <a:lnTo>
                          <a:pt x="70" y="95"/>
                        </a:lnTo>
                        <a:lnTo>
                          <a:pt x="61" y="121"/>
                        </a:lnTo>
                        <a:lnTo>
                          <a:pt x="51" y="146"/>
                        </a:lnTo>
                        <a:lnTo>
                          <a:pt x="37" y="173"/>
                        </a:lnTo>
                        <a:lnTo>
                          <a:pt x="19" y="206"/>
                        </a:lnTo>
                        <a:lnTo>
                          <a:pt x="0" y="237"/>
                        </a:lnTo>
                        <a:lnTo>
                          <a:pt x="0" y="306"/>
                        </a:lnTo>
                        <a:lnTo>
                          <a:pt x="282" y="365"/>
                        </a:lnTo>
                        <a:lnTo>
                          <a:pt x="413" y="392"/>
                        </a:lnTo>
                        <a:lnTo>
                          <a:pt x="440" y="255"/>
                        </a:lnTo>
                        <a:lnTo>
                          <a:pt x="457" y="244"/>
                        </a:lnTo>
                        <a:lnTo>
                          <a:pt x="441" y="214"/>
                        </a:lnTo>
                        <a:lnTo>
                          <a:pt x="449" y="183"/>
                        </a:lnTo>
                        <a:lnTo>
                          <a:pt x="503" y="131"/>
                        </a:lnTo>
                        <a:lnTo>
                          <a:pt x="466" y="83"/>
                        </a:lnTo>
                        <a:lnTo>
                          <a:pt x="310" y="49"/>
                        </a:lnTo>
                        <a:lnTo>
                          <a:pt x="288" y="64"/>
                        </a:lnTo>
                        <a:lnTo>
                          <a:pt x="259" y="41"/>
                        </a:lnTo>
                        <a:lnTo>
                          <a:pt x="235" y="65"/>
                        </a:lnTo>
                        <a:lnTo>
                          <a:pt x="211" y="41"/>
                        </a:lnTo>
                        <a:lnTo>
                          <a:pt x="149" y="42"/>
                        </a:lnTo>
                        <a:lnTo>
                          <a:pt x="156" y="3"/>
                        </a:lnTo>
                        <a:lnTo>
                          <a:pt x="110"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41" name="Freeform 67"/>
                  <p:cNvSpPr>
                    <a:spLocks/>
                  </p:cNvSpPr>
                  <p:nvPr/>
                </p:nvSpPr>
                <p:spPr bwMode="auto">
                  <a:xfrm>
                    <a:off x="2133600" y="2698750"/>
                    <a:ext cx="803275" cy="1328738"/>
                  </a:xfrm>
                  <a:custGeom>
                    <a:avLst/>
                    <a:gdLst>
                      <a:gd name="T0" fmla="*/ 2147483647 w 532"/>
                      <a:gd name="T1" fmla="*/ 0 h 837"/>
                      <a:gd name="T2" fmla="*/ 2147483647 w 532"/>
                      <a:gd name="T3" fmla="*/ 2147483647 h 837"/>
                      <a:gd name="T4" fmla="*/ 2147483647 w 532"/>
                      <a:gd name="T5" fmla="*/ 2147483647 h 837"/>
                      <a:gd name="T6" fmla="*/ 2147483647 w 532"/>
                      <a:gd name="T7" fmla="*/ 2147483647 h 837"/>
                      <a:gd name="T8" fmla="*/ 2147483647 w 532"/>
                      <a:gd name="T9" fmla="*/ 2147483647 h 837"/>
                      <a:gd name="T10" fmla="*/ 2147483647 w 532"/>
                      <a:gd name="T11" fmla="*/ 2147483647 h 837"/>
                      <a:gd name="T12" fmla="*/ 2147483647 w 532"/>
                      <a:gd name="T13" fmla="*/ 2147483647 h 837"/>
                      <a:gd name="T14" fmla="*/ 2147483647 w 532"/>
                      <a:gd name="T15" fmla="*/ 2147483647 h 837"/>
                      <a:gd name="T16" fmla="*/ 2147483647 w 532"/>
                      <a:gd name="T17" fmla="*/ 2147483647 h 837"/>
                      <a:gd name="T18" fmla="*/ 2147483647 w 532"/>
                      <a:gd name="T19" fmla="*/ 2147483647 h 837"/>
                      <a:gd name="T20" fmla="*/ 2147483647 w 532"/>
                      <a:gd name="T21" fmla="*/ 2147483647 h 837"/>
                      <a:gd name="T22" fmla="*/ 2147483647 w 532"/>
                      <a:gd name="T23" fmla="*/ 2147483647 h 837"/>
                      <a:gd name="T24" fmla="*/ 2147483647 w 532"/>
                      <a:gd name="T25" fmla="*/ 2147483647 h 837"/>
                      <a:gd name="T26" fmla="*/ 2147483647 w 532"/>
                      <a:gd name="T27" fmla="*/ 2147483647 h 837"/>
                      <a:gd name="T28" fmla="*/ 2147483647 w 532"/>
                      <a:gd name="T29" fmla="*/ 2147483647 h 837"/>
                      <a:gd name="T30" fmla="*/ 2147483647 w 532"/>
                      <a:gd name="T31" fmla="*/ 2147483647 h 837"/>
                      <a:gd name="T32" fmla="*/ 2147483647 w 532"/>
                      <a:gd name="T33" fmla="*/ 2147483647 h 837"/>
                      <a:gd name="T34" fmla="*/ 2147483647 w 532"/>
                      <a:gd name="T35" fmla="*/ 2147483647 h 837"/>
                      <a:gd name="T36" fmla="*/ 2147483647 w 532"/>
                      <a:gd name="T37" fmla="*/ 2147483647 h 837"/>
                      <a:gd name="T38" fmla="*/ 2147483647 w 532"/>
                      <a:gd name="T39" fmla="*/ 2147483647 h 837"/>
                      <a:gd name="T40" fmla="*/ 2147483647 w 532"/>
                      <a:gd name="T41" fmla="*/ 2147483647 h 837"/>
                      <a:gd name="T42" fmla="*/ 2147483647 w 532"/>
                      <a:gd name="T43" fmla="*/ 2147483647 h 837"/>
                      <a:gd name="T44" fmla="*/ 2147483647 w 532"/>
                      <a:gd name="T45" fmla="*/ 2147483647 h 837"/>
                      <a:gd name="T46" fmla="*/ 2147483647 w 532"/>
                      <a:gd name="T47" fmla="*/ 2147483647 h 837"/>
                      <a:gd name="T48" fmla="*/ 2147483647 w 532"/>
                      <a:gd name="T49" fmla="*/ 2147483647 h 837"/>
                      <a:gd name="T50" fmla="*/ 2147483647 w 532"/>
                      <a:gd name="T51" fmla="*/ 2147483647 h 837"/>
                      <a:gd name="T52" fmla="*/ 2147483647 w 532"/>
                      <a:gd name="T53" fmla="*/ 2147483647 h 837"/>
                      <a:gd name="T54" fmla="*/ 2147483647 w 532"/>
                      <a:gd name="T55" fmla="*/ 2147483647 h 837"/>
                      <a:gd name="T56" fmla="*/ 2147483647 w 532"/>
                      <a:gd name="T57" fmla="*/ 2147483647 h 837"/>
                      <a:gd name="T58" fmla="*/ 2147483647 w 532"/>
                      <a:gd name="T59" fmla="*/ 2147483647 h 837"/>
                      <a:gd name="T60" fmla="*/ 2147483647 w 532"/>
                      <a:gd name="T61" fmla="*/ 2147483647 h 837"/>
                      <a:gd name="T62" fmla="*/ 2147483647 w 532"/>
                      <a:gd name="T63" fmla="*/ 2147483647 h 837"/>
                      <a:gd name="T64" fmla="*/ 2147483647 w 532"/>
                      <a:gd name="T65" fmla="*/ 2147483647 h 837"/>
                      <a:gd name="T66" fmla="*/ 2147483647 w 532"/>
                      <a:gd name="T67" fmla="*/ 2147483647 h 837"/>
                      <a:gd name="T68" fmla="*/ 2147483647 w 532"/>
                      <a:gd name="T69" fmla="*/ 2147483647 h 837"/>
                      <a:gd name="T70" fmla="*/ 2147483647 w 532"/>
                      <a:gd name="T71" fmla="*/ 2147483647 h 837"/>
                      <a:gd name="T72" fmla="*/ 2147483647 w 532"/>
                      <a:gd name="T73" fmla="*/ 2147483647 h 837"/>
                      <a:gd name="T74" fmla="*/ 2147483647 w 532"/>
                      <a:gd name="T75" fmla="*/ 2147483647 h 837"/>
                      <a:gd name="T76" fmla="*/ 2147483647 w 532"/>
                      <a:gd name="T77" fmla="*/ 2147483647 h 837"/>
                      <a:gd name="T78" fmla="*/ 2147483647 w 532"/>
                      <a:gd name="T79" fmla="*/ 2147483647 h 837"/>
                      <a:gd name="T80" fmla="*/ 2147483647 w 532"/>
                      <a:gd name="T81" fmla="*/ 2147483647 h 837"/>
                      <a:gd name="T82" fmla="*/ 2147483647 w 532"/>
                      <a:gd name="T83" fmla="*/ 2147483647 h 837"/>
                      <a:gd name="T84" fmla="*/ 2147483647 w 532"/>
                      <a:gd name="T85" fmla="*/ 2147483647 h 837"/>
                      <a:gd name="T86" fmla="*/ 0 w 532"/>
                      <a:gd name="T87" fmla="*/ 2147483647 h 837"/>
                      <a:gd name="T88" fmla="*/ 2147483647 w 532"/>
                      <a:gd name="T89" fmla="*/ 2147483647 h 837"/>
                      <a:gd name="T90" fmla="*/ 2147483647 w 532"/>
                      <a:gd name="T91" fmla="*/ 2147483647 h 837"/>
                      <a:gd name="T92" fmla="*/ 2147483647 w 532"/>
                      <a:gd name="T93" fmla="*/ 2147483647 h 837"/>
                      <a:gd name="T94" fmla="*/ 2147483647 w 532"/>
                      <a:gd name="T95" fmla="*/ 0 h 8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2"/>
                      <a:gd name="T145" fmla="*/ 0 h 837"/>
                      <a:gd name="T146" fmla="*/ 532 w 532"/>
                      <a:gd name="T147" fmla="*/ 837 h 8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2" h="837">
                        <a:moveTo>
                          <a:pt x="41" y="0"/>
                        </a:moveTo>
                        <a:lnTo>
                          <a:pt x="285" y="50"/>
                        </a:lnTo>
                        <a:lnTo>
                          <a:pt x="232" y="295"/>
                        </a:lnTo>
                        <a:lnTo>
                          <a:pt x="507" y="671"/>
                        </a:lnTo>
                        <a:lnTo>
                          <a:pt x="531" y="719"/>
                        </a:lnTo>
                        <a:lnTo>
                          <a:pt x="505" y="742"/>
                        </a:lnTo>
                        <a:lnTo>
                          <a:pt x="488" y="783"/>
                        </a:lnTo>
                        <a:lnTo>
                          <a:pt x="472" y="807"/>
                        </a:lnTo>
                        <a:lnTo>
                          <a:pt x="490" y="830"/>
                        </a:lnTo>
                        <a:lnTo>
                          <a:pt x="461" y="836"/>
                        </a:lnTo>
                        <a:lnTo>
                          <a:pt x="300" y="830"/>
                        </a:lnTo>
                        <a:lnTo>
                          <a:pt x="290" y="782"/>
                        </a:lnTo>
                        <a:lnTo>
                          <a:pt x="261" y="746"/>
                        </a:lnTo>
                        <a:lnTo>
                          <a:pt x="241" y="733"/>
                        </a:lnTo>
                        <a:lnTo>
                          <a:pt x="236" y="708"/>
                        </a:lnTo>
                        <a:lnTo>
                          <a:pt x="218" y="694"/>
                        </a:lnTo>
                        <a:lnTo>
                          <a:pt x="201" y="676"/>
                        </a:lnTo>
                        <a:lnTo>
                          <a:pt x="196" y="657"/>
                        </a:lnTo>
                        <a:lnTo>
                          <a:pt x="180" y="644"/>
                        </a:lnTo>
                        <a:lnTo>
                          <a:pt x="154" y="651"/>
                        </a:lnTo>
                        <a:lnTo>
                          <a:pt x="127" y="640"/>
                        </a:lnTo>
                        <a:lnTo>
                          <a:pt x="127" y="630"/>
                        </a:lnTo>
                        <a:lnTo>
                          <a:pt x="125" y="607"/>
                        </a:lnTo>
                        <a:lnTo>
                          <a:pt x="114" y="582"/>
                        </a:lnTo>
                        <a:lnTo>
                          <a:pt x="112" y="560"/>
                        </a:lnTo>
                        <a:lnTo>
                          <a:pt x="100" y="542"/>
                        </a:lnTo>
                        <a:lnTo>
                          <a:pt x="104" y="525"/>
                        </a:lnTo>
                        <a:lnTo>
                          <a:pt x="68" y="482"/>
                        </a:lnTo>
                        <a:lnTo>
                          <a:pt x="68" y="457"/>
                        </a:lnTo>
                        <a:lnTo>
                          <a:pt x="87" y="448"/>
                        </a:lnTo>
                        <a:lnTo>
                          <a:pt x="87" y="433"/>
                        </a:lnTo>
                        <a:lnTo>
                          <a:pt x="68" y="428"/>
                        </a:lnTo>
                        <a:lnTo>
                          <a:pt x="61" y="405"/>
                        </a:lnTo>
                        <a:lnTo>
                          <a:pt x="51" y="364"/>
                        </a:lnTo>
                        <a:lnTo>
                          <a:pt x="78" y="387"/>
                        </a:lnTo>
                        <a:lnTo>
                          <a:pt x="68" y="358"/>
                        </a:lnTo>
                        <a:lnTo>
                          <a:pt x="87" y="358"/>
                        </a:lnTo>
                        <a:lnTo>
                          <a:pt x="87" y="337"/>
                        </a:lnTo>
                        <a:lnTo>
                          <a:pt x="68" y="323"/>
                        </a:lnTo>
                        <a:lnTo>
                          <a:pt x="58" y="343"/>
                        </a:lnTo>
                        <a:lnTo>
                          <a:pt x="41" y="336"/>
                        </a:lnTo>
                        <a:lnTo>
                          <a:pt x="7" y="242"/>
                        </a:lnTo>
                        <a:lnTo>
                          <a:pt x="16" y="175"/>
                        </a:lnTo>
                        <a:lnTo>
                          <a:pt x="0" y="137"/>
                        </a:lnTo>
                        <a:lnTo>
                          <a:pt x="8" y="108"/>
                        </a:lnTo>
                        <a:lnTo>
                          <a:pt x="25" y="102"/>
                        </a:lnTo>
                        <a:lnTo>
                          <a:pt x="41" y="57"/>
                        </a:lnTo>
                        <a:lnTo>
                          <a:pt x="41"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42" name="Freeform 68"/>
                  <p:cNvSpPr>
                    <a:spLocks noChangeAspect="1"/>
                  </p:cNvSpPr>
                  <p:nvPr/>
                </p:nvSpPr>
                <p:spPr bwMode="auto">
                  <a:xfrm>
                    <a:off x="2482850" y="2779713"/>
                    <a:ext cx="604838" cy="984250"/>
                  </a:xfrm>
                  <a:custGeom>
                    <a:avLst/>
                    <a:gdLst>
                      <a:gd name="T0" fmla="*/ 2147483647 w 400"/>
                      <a:gd name="T1" fmla="*/ 0 h 620"/>
                      <a:gd name="T2" fmla="*/ 0 w 400"/>
                      <a:gd name="T3" fmla="*/ 2147483647 h 620"/>
                      <a:gd name="T4" fmla="*/ 2147483647 w 400"/>
                      <a:gd name="T5" fmla="*/ 2147483647 h 620"/>
                      <a:gd name="T6" fmla="*/ 2147483647 w 400"/>
                      <a:gd name="T7" fmla="*/ 2147483647 h 620"/>
                      <a:gd name="T8" fmla="*/ 2147483647 w 400"/>
                      <a:gd name="T9" fmla="*/ 2147483647 h 620"/>
                      <a:gd name="T10" fmla="*/ 2147483647 w 400"/>
                      <a:gd name="T11" fmla="*/ 2147483647 h 620"/>
                      <a:gd name="T12" fmla="*/ 2147483647 w 400"/>
                      <a:gd name="T13" fmla="*/ 2147483647 h 620"/>
                      <a:gd name="T14" fmla="*/ 2147483647 w 400"/>
                      <a:gd name="T15" fmla="*/ 2147483647 h 620"/>
                      <a:gd name="T16" fmla="*/ 2147483647 w 400"/>
                      <a:gd name="T17" fmla="*/ 2147483647 h 620"/>
                      <a:gd name="T18" fmla="*/ 2147483647 w 400"/>
                      <a:gd name="T19" fmla="*/ 2147483647 h 620"/>
                      <a:gd name="T20" fmla="*/ 2147483647 w 400"/>
                      <a:gd name="T21" fmla="*/ 2147483647 h 620"/>
                      <a:gd name="T22" fmla="*/ 2147483647 w 400"/>
                      <a:gd name="T23" fmla="*/ 0 h 6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0"/>
                      <a:gd name="T37" fmla="*/ 0 h 620"/>
                      <a:gd name="T38" fmla="*/ 400 w 400"/>
                      <a:gd name="T39" fmla="*/ 620 h 6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0" h="620">
                        <a:moveTo>
                          <a:pt x="50" y="0"/>
                        </a:moveTo>
                        <a:lnTo>
                          <a:pt x="0" y="245"/>
                        </a:lnTo>
                        <a:lnTo>
                          <a:pt x="271" y="619"/>
                        </a:lnTo>
                        <a:lnTo>
                          <a:pt x="288" y="603"/>
                        </a:lnTo>
                        <a:lnTo>
                          <a:pt x="287" y="529"/>
                        </a:lnTo>
                        <a:lnTo>
                          <a:pt x="321" y="534"/>
                        </a:lnTo>
                        <a:lnTo>
                          <a:pt x="356" y="307"/>
                        </a:lnTo>
                        <a:lnTo>
                          <a:pt x="380" y="153"/>
                        </a:lnTo>
                        <a:lnTo>
                          <a:pt x="386" y="106"/>
                        </a:lnTo>
                        <a:lnTo>
                          <a:pt x="399" y="65"/>
                        </a:lnTo>
                        <a:lnTo>
                          <a:pt x="220" y="37"/>
                        </a:lnTo>
                        <a:lnTo>
                          <a:pt x="50"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43" name="Freeform 69"/>
                  <p:cNvSpPr>
                    <a:spLocks/>
                  </p:cNvSpPr>
                  <p:nvPr/>
                </p:nvSpPr>
                <p:spPr bwMode="auto">
                  <a:xfrm>
                    <a:off x="2820988" y="1973263"/>
                    <a:ext cx="541337" cy="952500"/>
                  </a:xfrm>
                  <a:custGeom>
                    <a:avLst/>
                    <a:gdLst>
                      <a:gd name="T0" fmla="*/ 2147483647 w 359"/>
                      <a:gd name="T1" fmla="*/ 0 h 600"/>
                      <a:gd name="T2" fmla="*/ 2147483647 w 359"/>
                      <a:gd name="T3" fmla="*/ 2147483647 h 600"/>
                      <a:gd name="T4" fmla="*/ 2147483647 w 359"/>
                      <a:gd name="T5" fmla="*/ 2147483647 h 600"/>
                      <a:gd name="T6" fmla="*/ 2147483647 w 359"/>
                      <a:gd name="T7" fmla="*/ 2147483647 h 600"/>
                      <a:gd name="T8" fmla="*/ 2147483647 w 359"/>
                      <a:gd name="T9" fmla="*/ 2147483647 h 600"/>
                      <a:gd name="T10" fmla="*/ 2147483647 w 359"/>
                      <a:gd name="T11" fmla="*/ 2147483647 h 600"/>
                      <a:gd name="T12" fmla="*/ 2147483647 w 359"/>
                      <a:gd name="T13" fmla="*/ 2147483647 h 600"/>
                      <a:gd name="T14" fmla="*/ 0 w 359"/>
                      <a:gd name="T15" fmla="*/ 2147483647 h 600"/>
                      <a:gd name="T16" fmla="*/ 2147483647 w 359"/>
                      <a:gd name="T17" fmla="*/ 2147483647 h 600"/>
                      <a:gd name="T18" fmla="*/ 2147483647 w 359"/>
                      <a:gd name="T19" fmla="*/ 2147483647 h 600"/>
                      <a:gd name="T20" fmla="*/ 2147483647 w 359"/>
                      <a:gd name="T21" fmla="*/ 2147483647 h 600"/>
                      <a:gd name="T22" fmla="*/ 2147483647 w 359"/>
                      <a:gd name="T23" fmla="*/ 2147483647 h 600"/>
                      <a:gd name="T24" fmla="*/ 2147483647 w 359"/>
                      <a:gd name="T25" fmla="*/ 2147483647 h 600"/>
                      <a:gd name="T26" fmla="*/ 2147483647 w 359"/>
                      <a:gd name="T27" fmla="*/ 2147483647 h 600"/>
                      <a:gd name="T28" fmla="*/ 2147483647 w 359"/>
                      <a:gd name="T29" fmla="*/ 2147483647 h 600"/>
                      <a:gd name="T30" fmla="*/ 2147483647 w 359"/>
                      <a:gd name="T31" fmla="*/ 2147483647 h 600"/>
                      <a:gd name="T32" fmla="*/ 2147483647 w 359"/>
                      <a:gd name="T33" fmla="*/ 2147483647 h 600"/>
                      <a:gd name="T34" fmla="*/ 2147483647 w 359"/>
                      <a:gd name="T35" fmla="*/ 2147483647 h 600"/>
                      <a:gd name="T36" fmla="*/ 2147483647 w 359"/>
                      <a:gd name="T37" fmla="*/ 2147483647 h 600"/>
                      <a:gd name="T38" fmla="*/ 2147483647 w 359"/>
                      <a:gd name="T39" fmla="*/ 2147483647 h 600"/>
                      <a:gd name="T40" fmla="*/ 2147483647 w 359"/>
                      <a:gd name="T41" fmla="*/ 2147483647 h 600"/>
                      <a:gd name="T42" fmla="*/ 2147483647 w 359"/>
                      <a:gd name="T43" fmla="*/ 0 h 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9"/>
                      <a:gd name="T67" fmla="*/ 0 h 600"/>
                      <a:gd name="T68" fmla="*/ 359 w 359"/>
                      <a:gd name="T69" fmla="*/ 600 h 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9" h="600">
                        <a:moveTo>
                          <a:pt x="86" y="0"/>
                        </a:moveTo>
                        <a:lnTo>
                          <a:pt x="54" y="234"/>
                        </a:lnTo>
                        <a:lnTo>
                          <a:pt x="87" y="284"/>
                        </a:lnTo>
                        <a:lnTo>
                          <a:pt x="34" y="336"/>
                        </a:lnTo>
                        <a:lnTo>
                          <a:pt x="28" y="372"/>
                        </a:lnTo>
                        <a:lnTo>
                          <a:pt x="43" y="398"/>
                        </a:lnTo>
                        <a:lnTo>
                          <a:pt x="28" y="411"/>
                        </a:lnTo>
                        <a:lnTo>
                          <a:pt x="0" y="546"/>
                        </a:lnTo>
                        <a:lnTo>
                          <a:pt x="171" y="577"/>
                        </a:lnTo>
                        <a:lnTo>
                          <a:pt x="332" y="599"/>
                        </a:lnTo>
                        <a:lnTo>
                          <a:pt x="349" y="476"/>
                        </a:lnTo>
                        <a:lnTo>
                          <a:pt x="358" y="407"/>
                        </a:lnTo>
                        <a:lnTo>
                          <a:pt x="342" y="383"/>
                        </a:lnTo>
                        <a:lnTo>
                          <a:pt x="305" y="390"/>
                        </a:lnTo>
                        <a:lnTo>
                          <a:pt x="257" y="396"/>
                        </a:lnTo>
                        <a:lnTo>
                          <a:pt x="248" y="340"/>
                        </a:lnTo>
                        <a:lnTo>
                          <a:pt x="190" y="295"/>
                        </a:lnTo>
                        <a:lnTo>
                          <a:pt x="197" y="266"/>
                        </a:lnTo>
                        <a:lnTo>
                          <a:pt x="203" y="215"/>
                        </a:lnTo>
                        <a:lnTo>
                          <a:pt x="128" y="104"/>
                        </a:lnTo>
                        <a:lnTo>
                          <a:pt x="138" y="6"/>
                        </a:lnTo>
                        <a:lnTo>
                          <a:pt x="86"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44" name="Freeform 70"/>
                  <p:cNvSpPr>
                    <a:spLocks/>
                  </p:cNvSpPr>
                  <p:nvPr/>
                </p:nvSpPr>
                <p:spPr bwMode="auto">
                  <a:xfrm>
                    <a:off x="2987675" y="2886075"/>
                    <a:ext cx="501650" cy="704850"/>
                  </a:xfrm>
                  <a:custGeom>
                    <a:avLst/>
                    <a:gdLst>
                      <a:gd name="T0" fmla="*/ 2147483647 w 332"/>
                      <a:gd name="T1" fmla="*/ 0 h 444"/>
                      <a:gd name="T2" fmla="*/ 2147483647 w 332"/>
                      <a:gd name="T3" fmla="*/ 2147483647 h 444"/>
                      <a:gd name="T4" fmla="*/ 2147483647 w 332"/>
                      <a:gd name="T5" fmla="*/ 2147483647 h 444"/>
                      <a:gd name="T6" fmla="*/ 2147483647 w 332"/>
                      <a:gd name="T7" fmla="*/ 2147483647 h 444"/>
                      <a:gd name="T8" fmla="*/ 2147483647 w 332"/>
                      <a:gd name="T9" fmla="*/ 2147483647 h 444"/>
                      <a:gd name="T10" fmla="*/ 0 w 332"/>
                      <a:gd name="T11" fmla="*/ 2147483647 h 444"/>
                      <a:gd name="T12" fmla="*/ 2147483647 w 332"/>
                      <a:gd name="T13" fmla="*/ 2147483647 h 444"/>
                      <a:gd name="T14" fmla="*/ 2147483647 w 332"/>
                      <a:gd name="T15" fmla="*/ 0 h 444"/>
                      <a:gd name="T16" fmla="*/ 0 60000 65536"/>
                      <a:gd name="T17" fmla="*/ 0 60000 65536"/>
                      <a:gd name="T18" fmla="*/ 0 60000 65536"/>
                      <a:gd name="T19" fmla="*/ 0 60000 65536"/>
                      <a:gd name="T20" fmla="*/ 0 60000 65536"/>
                      <a:gd name="T21" fmla="*/ 0 60000 65536"/>
                      <a:gd name="T22" fmla="*/ 0 60000 65536"/>
                      <a:gd name="T23" fmla="*/ 0 60000 65536"/>
                      <a:gd name="T24" fmla="*/ 0 w 332"/>
                      <a:gd name="T25" fmla="*/ 0 h 444"/>
                      <a:gd name="T26" fmla="*/ 332 w 332"/>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2" h="444">
                        <a:moveTo>
                          <a:pt x="62" y="0"/>
                        </a:moveTo>
                        <a:lnTo>
                          <a:pt x="224" y="23"/>
                        </a:lnTo>
                        <a:lnTo>
                          <a:pt x="213" y="107"/>
                        </a:lnTo>
                        <a:lnTo>
                          <a:pt x="331" y="119"/>
                        </a:lnTo>
                        <a:lnTo>
                          <a:pt x="299" y="443"/>
                        </a:lnTo>
                        <a:lnTo>
                          <a:pt x="0" y="409"/>
                        </a:lnTo>
                        <a:lnTo>
                          <a:pt x="30" y="203"/>
                        </a:lnTo>
                        <a:lnTo>
                          <a:pt x="62"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45" name="Freeform 71"/>
                  <p:cNvSpPr>
                    <a:spLocks/>
                  </p:cNvSpPr>
                  <p:nvPr/>
                </p:nvSpPr>
                <p:spPr bwMode="auto">
                  <a:xfrm>
                    <a:off x="3011488" y="1981200"/>
                    <a:ext cx="944562" cy="638175"/>
                  </a:xfrm>
                  <a:custGeom>
                    <a:avLst/>
                    <a:gdLst>
                      <a:gd name="T0" fmla="*/ 2147483647 w 625"/>
                      <a:gd name="T1" fmla="*/ 0 h 402"/>
                      <a:gd name="T2" fmla="*/ 2147483647 w 625"/>
                      <a:gd name="T3" fmla="*/ 2147483647 h 402"/>
                      <a:gd name="T4" fmla="*/ 2147483647 w 625"/>
                      <a:gd name="T5" fmla="*/ 2147483647 h 402"/>
                      <a:gd name="T6" fmla="*/ 2147483647 w 625"/>
                      <a:gd name="T7" fmla="*/ 2147483647 h 402"/>
                      <a:gd name="T8" fmla="*/ 2147483647 w 625"/>
                      <a:gd name="T9" fmla="*/ 2147483647 h 402"/>
                      <a:gd name="T10" fmla="*/ 2147483647 w 625"/>
                      <a:gd name="T11" fmla="*/ 2147483647 h 402"/>
                      <a:gd name="T12" fmla="*/ 2147483647 w 625"/>
                      <a:gd name="T13" fmla="*/ 2147483647 h 402"/>
                      <a:gd name="T14" fmla="*/ 2147483647 w 625"/>
                      <a:gd name="T15" fmla="*/ 2147483647 h 402"/>
                      <a:gd name="T16" fmla="*/ 2147483647 w 625"/>
                      <a:gd name="T17" fmla="*/ 2147483647 h 402"/>
                      <a:gd name="T18" fmla="*/ 2147483647 w 625"/>
                      <a:gd name="T19" fmla="*/ 2147483647 h 402"/>
                      <a:gd name="T20" fmla="*/ 2147483647 w 625"/>
                      <a:gd name="T21" fmla="*/ 2147483647 h 402"/>
                      <a:gd name="T22" fmla="*/ 2147483647 w 625"/>
                      <a:gd name="T23" fmla="*/ 2147483647 h 402"/>
                      <a:gd name="T24" fmla="*/ 2147483647 w 625"/>
                      <a:gd name="T25" fmla="*/ 2147483647 h 402"/>
                      <a:gd name="T26" fmla="*/ 2147483647 w 625"/>
                      <a:gd name="T27" fmla="*/ 2147483647 h 402"/>
                      <a:gd name="T28" fmla="*/ 2147483647 w 625"/>
                      <a:gd name="T29" fmla="*/ 2147483647 h 402"/>
                      <a:gd name="T30" fmla="*/ 2147483647 w 625"/>
                      <a:gd name="T31" fmla="*/ 2147483647 h 402"/>
                      <a:gd name="T32" fmla="*/ 2147483647 w 625"/>
                      <a:gd name="T33" fmla="*/ 2147483647 h 402"/>
                      <a:gd name="T34" fmla="*/ 0 w 625"/>
                      <a:gd name="T35" fmla="*/ 2147483647 h 402"/>
                      <a:gd name="T36" fmla="*/ 2147483647 w 625"/>
                      <a:gd name="T37" fmla="*/ 0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5"/>
                      <a:gd name="T58" fmla="*/ 0 h 402"/>
                      <a:gd name="T59" fmla="*/ 625 w 625"/>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5" h="402">
                        <a:moveTo>
                          <a:pt x="10" y="0"/>
                        </a:moveTo>
                        <a:lnTo>
                          <a:pt x="133" y="16"/>
                        </a:lnTo>
                        <a:lnTo>
                          <a:pt x="207" y="26"/>
                        </a:lnTo>
                        <a:lnTo>
                          <a:pt x="304" y="37"/>
                        </a:lnTo>
                        <a:lnTo>
                          <a:pt x="395" y="46"/>
                        </a:lnTo>
                        <a:lnTo>
                          <a:pt x="550" y="58"/>
                        </a:lnTo>
                        <a:lnTo>
                          <a:pt x="624" y="64"/>
                        </a:lnTo>
                        <a:lnTo>
                          <a:pt x="621" y="391"/>
                        </a:lnTo>
                        <a:lnTo>
                          <a:pt x="239" y="357"/>
                        </a:lnTo>
                        <a:lnTo>
                          <a:pt x="232" y="401"/>
                        </a:lnTo>
                        <a:lnTo>
                          <a:pt x="217" y="380"/>
                        </a:lnTo>
                        <a:lnTo>
                          <a:pt x="182" y="384"/>
                        </a:lnTo>
                        <a:lnTo>
                          <a:pt x="131" y="392"/>
                        </a:lnTo>
                        <a:lnTo>
                          <a:pt x="122" y="335"/>
                        </a:lnTo>
                        <a:lnTo>
                          <a:pt x="63" y="290"/>
                        </a:lnTo>
                        <a:lnTo>
                          <a:pt x="72" y="247"/>
                        </a:lnTo>
                        <a:lnTo>
                          <a:pt x="78" y="212"/>
                        </a:lnTo>
                        <a:lnTo>
                          <a:pt x="0" y="100"/>
                        </a:lnTo>
                        <a:lnTo>
                          <a:pt x="10"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46" name="Freeform 72"/>
                  <p:cNvSpPr>
                    <a:spLocks/>
                  </p:cNvSpPr>
                  <p:nvPr/>
                </p:nvSpPr>
                <p:spPr bwMode="auto">
                  <a:xfrm>
                    <a:off x="3305175" y="2543175"/>
                    <a:ext cx="650875" cy="573088"/>
                  </a:xfrm>
                  <a:custGeom>
                    <a:avLst/>
                    <a:gdLst>
                      <a:gd name="T0" fmla="*/ 2147483647 w 430"/>
                      <a:gd name="T1" fmla="*/ 0 h 361"/>
                      <a:gd name="T2" fmla="*/ 2147483647 w 430"/>
                      <a:gd name="T3" fmla="*/ 2147483647 h 361"/>
                      <a:gd name="T4" fmla="*/ 0 w 430"/>
                      <a:gd name="T5" fmla="*/ 2147483647 h 361"/>
                      <a:gd name="T6" fmla="*/ 2147483647 w 430"/>
                      <a:gd name="T7" fmla="*/ 2147483647 h 361"/>
                      <a:gd name="T8" fmla="*/ 2147483647 w 430"/>
                      <a:gd name="T9" fmla="*/ 2147483647 h 361"/>
                      <a:gd name="T10" fmla="*/ 2147483647 w 430"/>
                      <a:gd name="T11" fmla="*/ 2147483647 h 361"/>
                      <a:gd name="T12" fmla="*/ 2147483647 w 430"/>
                      <a:gd name="T13" fmla="*/ 0 h 361"/>
                      <a:gd name="T14" fmla="*/ 0 60000 65536"/>
                      <a:gd name="T15" fmla="*/ 0 60000 65536"/>
                      <a:gd name="T16" fmla="*/ 0 60000 65536"/>
                      <a:gd name="T17" fmla="*/ 0 60000 65536"/>
                      <a:gd name="T18" fmla="*/ 0 60000 65536"/>
                      <a:gd name="T19" fmla="*/ 0 60000 65536"/>
                      <a:gd name="T20" fmla="*/ 0 60000 65536"/>
                      <a:gd name="T21" fmla="*/ 0 w 430"/>
                      <a:gd name="T22" fmla="*/ 0 h 361"/>
                      <a:gd name="T23" fmla="*/ 430 w 430"/>
                      <a:gd name="T24" fmla="*/ 361 h 3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0" h="361">
                        <a:moveTo>
                          <a:pt x="42" y="0"/>
                        </a:moveTo>
                        <a:lnTo>
                          <a:pt x="26" y="135"/>
                        </a:lnTo>
                        <a:lnTo>
                          <a:pt x="0" y="326"/>
                        </a:lnTo>
                        <a:lnTo>
                          <a:pt x="124" y="337"/>
                        </a:lnTo>
                        <a:lnTo>
                          <a:pt x="415" y="360"/>
                        </a:lnTo>
                        <a:lnTo>
                          <a:pt x="429" y="37"/>
                        </a:lnTo>
                        <a:lnTo>
                          <a:pt x="42"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47" name="Freeform 73"/>
                  <p:cNvSpPr>
                    <a:spLocks/>
                  </p:cNvSpPr>
                  <p:nvPr/>
                </p:nvSpPr>
                <p:spPr bwMode="auto">
                  <a:xfrm>
                    <a:off x="3435350" y="3074988"/>
                    <a:ext cx="674787" cy="544516"/>
                  </a:xfrm>
                  <a:custGeom>
                    <a:avLst/>
                    <a:gdLst>
                      <a:gd name="T0" fmla="*/ 2147483647 w 448"/>
                      <a:gd name="T1" fmla="*/ 0 h 344"/>
                      <a:gd name="T2" fmla="*/ 2147483647 w 448"/>
                      <a:gd name="T3" fmla="*/ 2147483647 h 344"/>
                      <a:gd name="T4" fmla="*/ 0 w 448"/>
                      <a:gd name="T5" fmla="*/ 2147483647 h 344"/>
                      <a:gd name="T6" fmla="*/ 2147483647 w 448"/>
                      <a:gd name="T7" fmla="*/ 2147483647 h 344"/>
                      <a:gd name="T8" fmla="*/ 2147483647 w 448"/>
                      <a:gd name="T9" fmla="*/ 2147483647 h 344"/>
                      <a:gd name="T10" fmla="*/ 2147483647 w 448"/>
                      <a:gd name="T11" fmla="*/ 2147483647 h 344"/>
                      <a:gd name="T12" fmla="*/ 2147483647 w 448"/>
                      <a:gd name="T13" fmla="*/ 2147483647 h 344"/>
                      <a:gd name="T14" fmla="*/ 2147483647 w 448"/>
                      <a:gd name="T15" fmla="*/ 2147483647 h 344"/>
                      <a:gd name="T16" fmla="*/ 2147483647 w 448"/>
                      <a:gd name="T17" fmla="*/ 0 h 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8"/>
                      <a:gd name="T28" fmla="*/ 0 h 344"/>
                      <a:gd name="T29" fmla="*/ 448 w 448"/>
                      <a:gd name="T30" fmla="*/ 344 h 344"/>
                      <a:gd name="connsiteX0" fmla="*/ 826 w 9978"/>
                      <a:gd name="connsiteY0" fmla="*/ 0 h 9971"/>
                      <a:gd name="connsiteX1" fmla="*/ 313 w 9978"/>
                      <a:gd name="connsiteY1" fmla="*/ 5988 h 9971"/>
                      <a:gd name="connsiteX2" fmla="*/ 0 w 9978"/>
                      <a:gd name="connsiteY2" fmla="*/ 9419 h 9971"/>
                      <a:gd name="connsiteX3" fmla="*/ 5000 w 9978"/>
                      <a:gd name="connsiteY3" fmla="*/ 9767 h 9971"/>
                      <a:gd name="connsiteX4" fmla="*/ 9754 w 9978"/>
                      <a:gd name="connsiteY4" fmla="*/ 9971 h 9971"/>
                      <a:gd name="connsiteX5" fmla="*/ 9911 w 9978"/>
                      <a:gd name="connsiteY5" fmla="*/ 5320 h 9971"/>
                      <a:gd name="connsiteX6" fmla="*/ 9978 w 9978"/>
                      <a:gd name="connsiteY6" fmla="*/ 756 h 9971"/>
                      <a:gd name="connsiteX7" fmla="*/ 7254 w 9978"/>
                      <a:gd name="connsiteY7" fmla="*/ 669 h 9971"/>
                      <a:gd name="connsiteX8" fmla="*/ 826 w 9978"/>
                      <a:gd name="connsiteY8" fmla="*/ 59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8" h="9971">
                        <a:moveTo>
                          <a:pt x="826" y="0"/>
                        </a:moveTo>
                        <a:lnTo>
                          <a:pt x="313" y="5988"/>
                        </a:lnTo>
                        <a:cubicBezTo>
                          <a:pt x="209" y="7132"/>
                          <a:pt x="104" y="8275"/>
                          <a:pt x="0" y="9419"/>
                        </a:cubicBezTo>
                        <a:lnTo>
                          <a:pt x="5000" y="9767"/>
                        </a:lnTo>
                        <a:lnTo>
                          <a:pt x="9754" y="9971"/>
                        </a:lnTo>
                        <a:cubicBezTo>
                          <a:pt x="9806" y="8421"/>
                          <a:pt x="9859" y="6870"/>
                          <a:pt x="9911" y="5320"/>
                        </a:cubicBezTo>
                        <a:cubicBezTo>
                          <a:pt x="9933" y="3799"/>
                          <a:pt x="9956" y="2277"/>
                          <a:pt x="9978" y="756"/>
                        </a:cubicBezTo>
                        <a:lnTo>
                          <a:pt x="7254" y="669"/>
                        </a:lnTo>
                        <a:lnTo>
                          <a:pt x="826" y="59"/>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48" name="Freeform 74"/>
                  <p:cNvSpPr>
                    <a:spLocks/>
                  </p:cNvSpPr>
                  <p:nvPr/>
                </p:nvSpPr>
                <p:spPr bwMode="auto">
                  <a:xfrm>
                    <a:off x="2830513" y="3532188"/>
                    <a:ext cx="612775" cy="735012"/>
                  </a:xfrm>
                  <a:custGeom>
                    <a:avLst/>
                    <a:gdLst>
                      <a:gd name="T0" fmla="*/ 2147483647 w 406"/>
                      <a:gd name="T1" fmla="*/ 0 h 463"/>
                      <a:gd name="T2" fmla="*/ 2147483647 w 406"/>
                      <a:gd name="T3" fmla="*/ 2147483647 h 463"/>
                      <a:gd name="T4" fmla="*/ 2147483647 w 406"/>
                      <a:gd name="T5" fmla="*/ 2147483647 h 463"/>
                      <a:gd name="T6" fmla="*/ 2147483647 w 406"/>
                      <a:gd name="T7" fmla="*/ 2147483647 h 463"/>
                      <a:gd name="T8" fmla="*/ 2147483647 w 406"/>
                      <a:gd name="T9" fmla="*/ 2147483647 h 463"/>
                      <a:gd name="T10" fmla="*/ 2147483647 w 406"/>
                      <a:gd name="T11" fmla="*/ 2147483647 h 463"/>
                      <a:gd name="T12" fmla="*/ 2147483647 w 406"/>
                      <a:gd name="T13" fmla="*/ 2147483647 h 463"/>
                      <a:gd name="T14" fmla="*/ 2147483647 w 406"/>
                      <a:gd name="T15" fmla="*/ 2147483647 h 463"/>
                      <a:gd name="T16" fmla="*/ 2147483647 w 406"/>
                      <a:gd name="T17" fmla="*/ 2147483647 h 463"/>
                      <a:gd name="T18" fmla="*/ 2147483647 w 406"/>
                      <a:gd name="T19" fmla="*/ 2147483647 h 463"/>
                      <a:gd name="T20" fmla="*/ 2147483647 w 406"/>
                      <a:gd name="T21" fmla="*/ 2147483647 h 463"/>
                      <a:gd name="T22" fmla="*/ 0 w 406"/>
                      <a:gd name="T23" fmla="*/ 2147483647 h 463"/>
                      <a:gd name="T24" fmla="*/ 2147483647 w 406"/>
                      <a:gd name="T25" fmla="*/ 2147483647 h 463"/>
                      <a:gd name="T26" fmla="*/ 2147483647 w 406"/>
                      <a:gd name="T27" fmla="*/ 2147483647 h 463"/>
                      <a:gd name="T28" fmla="*/ 2147483647 w 406"/>
                      <a:gd name="T29" fmla="*/ 2147483647 h 463"/>
                      <a:gd name="T30" fmla="*/ 2147483647 w 406"/>
                      <a:gd name="T31" fmla="*/ 0 h 4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6"/>
                      <a:gd name="T49" fmla="*/ 0 h 463"/>
                      <a:gd name="T50" fmla="*/ 406 w 406"/>
                      <a:gd name="T51" fmla="*/ 463 h 4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6" h="463">
                        <a:moveTo>
                          <a:pt x="103" y="0"/>
                        </a:moveTo>
                        <a:lnTo>
                          <a:pt x="94" y="60"/>
                        </a:lnTo>
                        <a:lnTo>
                          <a:pt x="60" y="53"/>
                        </a:lnTo>
                        <a:lnTo>
                          <a:pt x="61" y="130"/>
                        </a:lnTo>
                        <a:lnTo>
                          <a:pt x="45" y="145"/>
                        </a:lnTo>
                        <a:lnTo>
                          <a:pt x="70" y="193"/>
                        </a:lnTo>
                        <a:lnTo>
                          <a:pt x="45" y="214"/>
                        </a:lnTo>
                        <a:lnTo>
                          <a:pt x="31" y="249"/>
                        </a:lnTo>
                        <a:lnTo>
                          <a:pt x="12" y="282"/>
                        </a:lnTo>
                        <a:lnTo>
                          <a:pt x="25" y="302"/>
                        </a:lnTo>
                        <a:lnTo>
                          <a:pt x="2" y="310"/>
                        </a:lnTo>
                        <a:lnTo>
                          <a:pt x="0" y="341"/>
                        </a:lnTo>
                        <a:lnTo>
                          <a:pt x="228" y="460"/>
                        </a:lnTo>
                        <a:lnTo>
                          <a:pt x="356" y="462"/>
                        </a:lnTo>
                        <a:lnTo>
                          <a:pt x="405" y="35"/>
                        </a:lnTo>
                        <a:lnTo>
                          <a:pt x="103"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49" name="Freeform 75"/>
                  <p:cNvSpPr>
                    <a:spLocks/>
                  </p:cNvSpPr>
                  <p:nvPr/>
                </p:nvSpPr>
                <p:spPr bwMode="auto">
                  <a:xfrm>
                    <a:off x="3362325" y="3584575"/>
                    <a:ext cx="652463" cy="696913"/>
                  </a:xfrm>
                  <a:custGeom>
                    <a:avLst/>
                    <a:gdLst>
                      <a:gd name="T0" fmla="*/ 2147483647 w 433"/>
                      <a:gd name="T1" fmla="*/ 0 h 439"/>
                      <a:gd name="T2" fmla="*/ 2147483647 w 433"/>
                      <a:gd name="T3" fmla="*/ 2147483647 h 439"/>
                      <a:gd name="T4" fmla="*/ 2147483647 w 433"/>
                      <a:gd name="T5" fmla="*/ 2147483647 h 439"/>
                      <a:gd name="T6" fmla="*/ 2147483647 w 433"/>
                      <a:gd name="T7" fmla="*/ 2147483647 h 439"/>
                      <a:gd name="T8" fmla="*/ 2147483647 w 433"/>
                      <a:gd name="T9" fmla="*/ 2147483647 h 439"/>
                      <a:gd name="T10" fmla="*/ 2147483647 w 433"/>
                      <a:gd name="T11" fmla="*/ 2147483647 h 439"/>
                      <a:gd name="T12" fmla="*/ 2147483647 w 433"/>
                      <a:gd name="T13" fmla="*/ 2147483647 h 439"/>
                      <a:gd name="T14" fmla="*/ 2147483647 w 433"/>
                      <a:gd name="T15" fmla="*/ 2147483647 h 439"/>
                      <a:gd name="T16" fmla="*/ 0 w 433"/>
                      <a:gd name="T17" fmla="*/ 2147483647 h 439"/>
                      <a:gd name="T18" fmla="*/ 2147483647 w 433"/>
                      <a:gd name="T19" fmla="*/ 2147483647 h 439"/>
                      <a:gd name="T20" fmla="*/ 2147483647 w 433"/>
                      <a:gd name="T21" fmla="*/ 0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3"/>
                      <a:gd name="T34" fmla="*/ 0 h 439"/>
                      <a:gd name="T35" fmla="*/ 433 w 433"/>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3" h="439">
                        <a:moveTo>
                          <a:pt x="52" y="0"/>
                        </a:moveTo>
                        <a:lnTo>
                          <a:pt x="432" y="18"/>
                        </a:lnTo>
                        <a:lnTo>
                          <a:pt x="414" y="404"/>
                        </a:lnTo>
                        <a:lnTo>
                          <a:pt x="290" y="397"/>
                        </a:lnTo>
                        <a:lnTo>
                          <a:pt x="175" y="394"/>
                        </a:lnTo>
                        <a:lnTo>
                          <a:pt x="175" y="409"/>
                        </a:lnTo>
                        <a:lnTo>
                          <a:pt x="78" y="409"/>
                        </a:lnTo>
                        <a:lnTo>
                          <a:pt x="73" y="438"/>
                        </a:lnTo>
                        <a:lnTo>
                          <a:pt x="0" y="428"/>
                        </a:lnTo>
                        <a:lnTo>
                          <a:pt x="41" y="101"/>
                        </a:lnTo>
                        <a:lnTo>
                          <a:pt x="52"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50" name="Freeform 76"/>
                  <p:cNvSpPr>
                    <a:spLocks/>
                  </p:cNvSpPr>
                  <p:nvPr/>
                </p:nvSpPr>
                <p:spPr bwMode="auto">
                  <a:xfrm>
                    <a:off x="3622675" y="3686175"/>
                    <a:ext cx="1317625" cy="1317625"/>
                  </a:xfrm>
                  <a:custGeom>
                    <a:avLst/>
                    <a:gdLst>
                      <a:gd name="T0" fmla="*/ 2147483647 w 871"/>
                      <a:gd name="T1" fmla="*/ 0 h 830"/>
                      <a:gd name="T2" fmla="*/ 2147483647 w 871"/>
                      <a:gd name="T3" fmla="*/ 2147483647 h 830"/>
                      <a:gd name="T4" fmla="*/ 2147483647 w 871"/>
                      <a:gd name="T5" fmla="*/ 2147483647 h 830"/>
                      <a:gd name="T6" fmla="*/ 2147483647 w 871"/>
                      <a:gd name="T7" fmla="*/ 2147483647 h 830"/>
                      <a:gd name="T8" fmla="*/ 2147483647 w 871"/>
                      <a:gd name="T9" fmla="*/ 2147483647 h 830"/>
                      <a:gd name="T10" fmla="*/ 2147483647 w 871"/>
                      <a:gd name="T11" fmla="*/ 2147483647 h 830"/>
                      <a:gd name="T12" fmla="*/ 2147483647 w 871"/>
                      <a:gd name="T13" fmla="*/ 2147483647 h 830"/>
                      <a:gd name="T14" fmla="*/ 2147483647 w 871"/>
                      <a:gd name="T15" fmla="*/ 2147483647 h 830"/>
                      <a:gd name="T16" fmla="*/ 2147483647 w 871"/>
                      <a:gd name="T17" fmla="*/ 2147483647 h 830"/>
                      <a:gd name="T18" fmla="*/ 2147483647 w 871"/>
                      <a:gd name="T19" fmla="*/ 2147483647 h 830"/>
                      <a:gd name="T20" fmla="*/ 2147483647 w 871"/>
                      <a:gd name="T21" fmla="*/ 2147483647 h 830"/>
                      <a:gd name="T22" fmla="*/ 2147483647 w 871"/>
                      <a:gd name="T23" fmla="*/ 2147483647 h 830"/>
                      <a:gd name="T24" fmla="*/ 2147483647 w 871"/>
                      <a:gd name="T25" fmla="*/ 2147483647 h 830"/>
                      <a:gd name="T26" fmla="*/ 2147483647 w 871"/>
                      <a:gd name="T27" fmla="*/ 2147483647 h 830"/>
                      <a:gd name="T28" fmla="*/ 2147483647 w 871"/>
                      <a:gd name="T29" fmla="*/ 2147483647 h 830"/>
                      <a:gd name="T30" fmla="*/ 2147483647 w 871"/>
                      <a:gd name="T31" fmla="*/ 2147483647 h 830"/>
                      <a:gd name="T32" fmla="*/ 2147483647 w 871"/>
                      <a:gd name="T33" fmla="*/ 2147483647 h 830"/>
                      <a:gd name="T34" fmla="*/ 2147483647 w 871"/>
                      <a:gd name="T35" fmla="*/ 2147483647 h 830"/>
                      <a:gd name="T36" fmla="*/ 2147483647 w 871"/>
                      <a:gd name="T37" fmla="*/ 2147483647 h 830"/>
                      <a:gd name="T38" fmla="*/ 2147483647 w 871"/>
                      <a:gd name="T39" fmla="*/ 2147483647 h 830"/>
                      <a:gd name="T40" fmla="*/ 2147483647 w 871"/>
                      <a:gd name="T41" fmla="*/ 2147483647 h 830"/>
                      <a:gd name="T42" fmla="*/ 2147483647 w 871"/>
                      <a:gd name="T43" fmla="*/ 2147483647 h 830"/>
                      <a:gd name="T44" fmla="*/ 2147483647 w 871"/>
                      <a:gd name="T45" fmla="*/ 2147483647 h 830"/>
                      <a:gd name="T46" fmla="*/ 2147483647 w 871"/>
                      <a:gd name="T47" fmla="*/ 2147483647 h 830"/>
                      <a:gd name="T48" fmla="*/ 2147483647 w 871"/>
                      <a:gd name="T49" fmla="*/ 2147483647 h 830"/>
                      <a:gd name="T50" fmla="*/ 2147483647 w 871"/>
                      <a:gd name="T51" fmla="*/ 2147483647 h 830"/>
                      <a:gd name="T52" fmla="*/ 2147483647 w 871"/>
                      <a:gd name="T53" fmla="*/ 2147483647 h 830"/>
                      <a:gd name="T54" fmla="*/ 2147483647 w 871"/>
                      <a:gd name="T55" fmla="*/ 2147483647 h 830"/>
                      <a:gd name="T56" fmla="*/ 2147483647 w 871"/>
                      <a:gd name="T57" fmla="*/ 2147483647 h 830"/>
                      <a:gd name="T58" fmla="*/ 2147483647 w 871"/>
                      <a:gd name="T59" fmla="*/ 2147483647 h 830"/>
                      <a:gd name="T60" fmla="*/ 2147483647 w 871"/>
                      <a:gd name="T61" fmla="*/ 2147483647 h 830"/>
                      <a:gd name="T62" fmla="*/ 2147483647 w 871"/>
                      <a:gd name="T63" fmla="*/ 2147483647 h 830"/>
                      <a:gd name="T64" fmla="*/ 2147483647 w 871"/>
                      <a:gd name="T65" fmla="*/ 2147483647 h 830"/>
                      <a:gd name="T66" fmla="*/ 2147483647 w 871"/>
                      <a:gd name="T67" fmla="*/ 2147483647 h 830"/>
                      <a:gd name="T68" fmla="*/ 2147483647 w 871"/>
                      <a:gd name="T69" fmla="*/ 2147483647 h 830"/>
                      <a:gd name="T70" fmla="*/ 2147483647 w 871"/>
                      <a:gd name="T71" fmla="*/ 2147483647 h 830"/>
                      <a:gd name="T72" fmla="*/ 2147483647 w 871"/>
                      <a:gd name="T73" fmla="*/ 2147483647 h 830"/>
                      <a:gd name="T74" fmla="*/ 2147483647 w 871"/>
                      <a:gd name="T75" fmla="*/ 2147483647 h 830"/>
                      <a:gd name="T76" fmla="*/ 2147483647 w 871"/>
                      <a:gd name="T77" fmla="*/ 2147483647 h 830"/>
                      <a:gd name="T78" fmla="*/ 2147483647 w 871"/>
                      <a:gd name="T79" fmla="*/ 2147483647 h 830"/>
                      <a:gd name="T80" fmla="*/ 2147483647 w 871"/>
                      <a:gd name="T81" fmla="*/ 2147483647 h 830"/>
                      <a:gd name="T82" fmla="*/ 2147483647 w 871"/>
                      <a:gd name="T83" fmla="*/ 2147483647 h 830"/>
                      <a:gd name="T84" fmla="*/ 2147483647 w 871"/>
                      <a:gd name="T85" fmla="*/ 2147483647 h 830"/>
                      <a:gd name="T86" fmla="*/ 2147483647 w 871"/>
                      <a:gd name="T87" fmla="*/ 2147483647 h 830"/>
                      <a:gd name="T88" fmla="*/ 2147483647 w 871"/>
                      <a:gd name="T89" fmla="*/ 2147483647 h 830"/>
                      <a:gd name="T90" fmla="*/ 2147483647 w 871"/>
                      <a:gd name="T91" fmla="*/ 2147483647 h 830"/>
                      <a:gd name="T92" fmla="*/ 0 w 871"/>
                      <a:gd name="T93" fmla="*/ 2147483647 h 830"/>
                      <a:gd name="T94" fmla="*/ 0 w 871"/>
                      <a:gd name="T95" fmla="*/ 2147483647 h 830"/>
                      <a:gd name="T96" fmla="*/ 2147483647 w 871"/>
                      <a:gd name="T97" fmla="*/ 2147483647 h 830"/>
                      <a:gd name="T98" fmla="*/ 2147483647 w 871"/>
                      <a:gd name="T99" fmla="*/ 2147483647 h 830"/>
                      <a:gd name="T100" fmla="*/ 2147483647 w 871"/>
                      <a:gd name="T101" fmla="*/ 0 h 8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1"/>
                      <a:gd name="T154" fmla="*/ 0 h 830"/>
                      <a:gd name="T155" fmla="*/ 871 w 871"/>
                      <a:gd name="T156" fmla="*/ 830 h 8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1" h="830">
                        <a:moveTo>
                          <a:pt x="252" y="0"/>
                        </a:moveTo>
                        <a:lnTo>
                          <a:pt x="445" y="7"/>
                        </a:lnTo>
                        <a:lnTo>
                          <a:pt x="445" y="157"/>
                        </a:lnTo>
                        <a:lnTo>
                          <a:pt x="543" y="200"/>
                        </a:lnTo>
                        <a:lnTo>
                          <a:pt x="569" y="185"/>
                        </a:lnTo>
                        <a:lnTo>
                          <a:pt x="634" y="218"/>
                        </a:lnTo>
                        <a:lnTo>
                          <a:pt x="672" y="216"/>
                        </a:lnTo>
                        <a:lnTo>
                          <a:pt x="746" y="183"/>
                        </a:lnTo>
                        <a:lnTo>
                          <a:pt x="789" y="214"/>
                        </a:lnTo>
                        <a:lnTo>
                          <a:pt x="826" y="223"/>
                        </a:lnTo>
                        <a:lnTo>
                          <a:pt x="826" y="345"/>
                        </a:lnTo>
                        <a:lnTo>
                          <a:pt x="870" y="422"/>
                        </a:lnTo>
                        <a:lnTo>
                          <a:pt x="860" y="526"/>
                        </a:lnTo>
                        <a:lnTo>
                          <a:pt x="812" y="568"/>
                        </a:lnTo>
                        <a:lnTo>
                          <a:pt x="802" y="530"/>
                        </a:lnTo>
                        <a:lnTo>
                          <a:pt x="789" y="548"/>
                        </a:lnTo>
                        <a:lnTo>
                          <a:pt x="799" y="572"/>
                        </a:lnTo>
                        <a:lnTo>
                          <a:pt x="714" y="634"/>
                        </a:lnTo>
                        <a:lnTo>
                          <a:pt x="694" y="638"/>
                        </a:lnTo>
                        <a:lnTo>
                          <a:pt x="651" y="669"/>
                        </a:lnTo>
                        <a:lnTo>
                          <a:pt x="651" y="687"/>
                        </a:lnTo>
                        <a:lnTo>
                          <a:pt x="637" y="690"/>
                        </a:lnTo>
                        <a:lnTo>
                          <a:pt x="647" y="711"/>
                        </a:lnTo>
                        <a:lnTo>
                          <a:pt x="623" y="742"/>
                        </a:lnTo>
                        <a:lnTo>
                          <a:pt x="637" y="787"/>
                        </a:lnTo>
                        <a:lnTo>
                          <a:pt x="651" y="801"/>
                        </a:lnTo>
                        <a:lnTo>
                          <a:pt x="647" y="829"/>
                        </a:lnTo>
                        <a:lnTo>
                          <a:pt x="613" y="829"/>
                        </a:lnTo>
                        <a:lnTo>
                          <a:pt x="583" y="815"/>
                        </a:lnTo>
                        <a:lnTo>
                          <a:pt x="563" y="819"/>
                        </a:lnTo>
                        <a:lnTo>
                          <a:pt x="495" y="794"/>
                        </a:lnTo>
                        <a:lnTo>
                          <a:pt x="465" y="700"/>
                        </a:lnTo>
                        <a:lnTo>
                          <a:pt x="418" y="655"/>
                        </a:lnTo>
                        <a:lnTo>
                          <a:pt x="376" y="572"/>
                        </a:lnTo>
                        <a:lnTo>
                          <a:pt x="357" y="564"/>
                        </a:lnTo>
                        <a:lnTo>
                          <a:pt x="334" y="543"/>
                        </a:lnTo>
                        <a:lnTo>
                          <a:pt x="313" y="543"/>
                        </a:lnTo>
                        <a:lnTo>
                          <a:pt x="281" y="536"/>
                        </a:lnTo>
                        <a:lnTo>
                          <a:pt x="255" y="543"/>
                        </a:lnTo>
                        <a:lnTo>
                          <a:pt x="239" y="584"/>
                        </a:lnTo>
                        <a:lnTo>
                          <a:pt x="213" y="592"/>
                        </a:lnTo>
                        <a:lnTo>
                          <a:pt x="157" y="559"/>
                        </a:lnTo>
                        <a:lnTo>
                          <a:pt x="125" y="520"/>
                        </a:lnTo>
                        <a:lnTo>
                          <a:pt x="119" y="472"/>
                        </a:lnTo>
                        <a:lnTo>
                          <a:pt x="95" y="440"/>
                        </a:lnTo>
                        <a:lnTo>
                          <a:pt x="40" y="394"/>
                        </a:lnTo>
                        <a:lnTo>
                          <a:pt x="0" y="347"/>
                        </a:lnTo>
                        <a:lnTo>
                          <a:pt x="0" y="327"/>
                        </a:lnTo>
                        <a:lnTo>
                          <a:pt x="131" y="329"/>
                        </a:lnTo>
                        <a:lnTo>
                          <a:pt x="239" y="337"/>
                        </a:lnTo>
                        <a:lnTo>
                          <a:pt x="252"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51" name="Freeform 77"/>
                  <p:cNvSpPr>
                    <a:spLocks/>
                  </p:cNvSpPr>
                  <p:nvPr/>
                </p:nvSpPr>
                <p:spPr bwMode="auto">
                  <a:xfrm>
                    <a:off x="3952875" y="2084388"/>
                    <a:ext cx="638175" cy="401637"/>
                  </a:xfrm>
                  <a:custGeom>
                    <a:avLst/>
                    <a:gdLst>
                      <a:gd name="T0" fmla="*/ 2147483647 w 421"/>
                      <a:gd name="T1" fmla="*/ 0 h 253"/>
                      <a:gd name="T2" fmla="*/ 2147483647 w 421"/>
                      <a:gd name="T3" fmla="*/ 2147483647 h 253"/>
                      <a:gd name="T4" fmla="*/ 2147483647 w 421"/>
                      <a:gd name="T5" fmla="*/ 2147483647 h 253"/>
                      <a:gd name="T6" fmla="*/ 2147483647 w 421"/>
                      <a:gd name="T7" fmla="*/ 2147483647 h 253"/>
                      <a:gd name="T8" fmla="*/ 2147483647 w 421"/>
                      <a:gd name="T9" fmla="*/ 2147483647 h 253"/>
                      <a:gd name="T10" fmla="*/ 2147483647 w 421"/>
                      <a:gd name="T11" fmla="*/ 2147483647 h 253"/>
                      <a:gd name="T12" fmla="*/ 2147483647 w 421"/>
                      <a:gd name="T13" fmla="*/ 2147483647 h 253"/>
                      <a:gd name="T14" fmla="*/ 0 w 421"/>
                      <a:gd name="T15" fmla="*/ 2147483647 h 253"/>
                      <a:gd name="T16" fmla="*/ 2147483647 w 421"/>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
                      <a:gd name="T28" fmla="*/ 0 h 253"/>
                      <a:gd name="T29" fmla="*/ 421 w 421"/>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 h="253">
                        <a:moveTo>
                          <a:pt x="2" y="0"/>
                        </a:moveTo>
                        <a:lnTo>
                          <a:pt x="353" y="8"/>
                        </a:lnTo>
                        <a:lnTo>
                          <a:pt x="379" y="81"/>
                        </a:lnTo>
                        <a:lnTo>
                          <a:pt x="403" y="139"/>
                        </a:lnTo>
                        <a:lnTo>
                          <a:pt x="420" y="231"/>
                        </a:lnTo>
                        <a:lnTo>
                          <a:pt x="410" y="252"/>
                        </a:lnTo>
                        <a:lnTo>
                          <a:pt x="281" y="248"/>
                        </a:lnTo>
                        <a:lnTo>
                          <a:pt x="0" y="243"/>
                        </a:lnTo>
                        <a:lnTo>
                          <a:pt x="2"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52" name="Freeform 78"/>
                  <p:cNvSpPr>
                    <a:spLocks/>
                  </p:cNvSpPr>
                  <p:nvPr/>
                </p:nvSpPr>
                <p:spPr bwMode="auto">
                  <a:xfrm>
                    <a:off x="3937000" y="2470150"/>
                    <a:ext cx="668338" cy="468313"/>
                  </a:xfrm>
                  <a:custGeom>
                    <a:avLst/>
                    <a:gdLst>
                      <a:gd name="T0" fmla="*/ 2147483647 w 442"/>
                      <a:gd name="T1" fmla="*/ 0 h 295"/>
                      <a:gd name="T2" fmla="*/ 2147483647 w 442"/>
                      <a:gd name="T3" fmla="*/ 2147483647 h 295"/>
                      <a:gd name="T4" fmla="*/ 0 w 442"/>
                      <a:gd name="T5" fmla="*/ 2147483647 h 295"/>
                      <a:gd name="T6" fmla="*/ 2147483647 w 442"/>
                      <a:gd name="T7" fmla="*/ 2147483647 h 295"/>
                      <a:gd name="T8" fmla="*/ 2147483647 w 442"/>
                      <a:gd name="T9" fmla="*/ 2147483647 h 295"/>
                      <a:gd name="T10" fmla="*/ 2147483647 w 442"/>
                      <a:gd name="T11" fmla="*/ 2147483647 h 295"/>
                      <a:gd name="T12" fmla="*/ 2147483647 w 442"/>
                      <a:gd name="T13" fmla="*/ 2147483647 h 295"/>
                      <a:gd name="T14" fmla="*/ 2147483647 w 442"/>
                      <a:gd name="T15" fmla="*/ 2147483647 h 295"/>
                      <a:gd name="T16" fmla="*/ 2147483647 w 442"/>
                      <a:gd name="T17" fmla="*/ 2147483647 h 295"/>
                      <a:gd name="T18" fmla="*/ 2147483647 w 442"/>
                      <a:gd name="T19" fmla="*/ 2147483647 h 295"/>
                      <a:gd name="T20" fmla="*/ 2147483647 w 442"/>
                      <a:gd name="T21" fmla="*/ 2147483647 h 295"/>
                      <a:gd name="T22" fmla="*/ 2147483647 w 442"/>
                      <a:gd name="T23" fmla="*/ 2147483647 h 295"/>
                      <a:gd name="T24" fmla="*/ 2147483647 w 442"/>
                      <a:gd name="T25" fmla="*/ 2147483647 h 295"/>
                      <a:gd name="T26" fmla="*/ 2147483647 w 442"/>
                      <a:gd name="T27" fmla="*/ 0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2"/>
                      <a:gd name="T43" fmla="*/ 0 h 295"/>
                      <a:gd name="T44" fmla="*/ 442 w 442"/>
                      <a:gd name="T45" fmla="*/ 295 h 2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2" h="295">
                        <a:moveTo>
                          <a:pt x="8" y="0"/>
                        </a:moveTo>
                        <a:lnTo>
                          <a:pt x="7" y="115"/>
                        </a:lnTo>
                        <a:lnTo>
                          <a:pt x="0" y="248"/>
                        </a:lnTo>
                        <a:lnTo>
                          <a:pt x="321" y="252"/>
                        </a:lnTo>
                        <a:lnTo>
                          <a:pt x="354" y="271"/>
                        </a:lnTo>
                        <a:lnTo>
                          <a:pt x="378" y="245"/>
                        </a:lnTo>
                        <a:lnTo>
                          <a:pt x="441" y="294"/>
                        </a:lnTo>
                        <a:lnTo>
                          <a:pt x="433" y="243"/>
                        </a:lnTo>
                        <a:lnTo>
                          <a:pt x="438" y="205"/>
                        </a:lnTo>
                        <a:lnTo>
                          <a:pt x="441" y="70"/>
                        </a:lnTo>
                        <a:lnTo>
                          <a:pt x="413" y="42"/>
                        </a:lnTo>
                        <a:lnTo>
                          <a:pt x="424" y="5"/>
                        </a:lnTo>
                        <a:lnTo>
                          <a:pt x="214" y="3"/>
                        </a:lnTo>
                        <a:lnTo>
                          <a:pt x="8"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53" name="Freeform 79"/>
                  <p:cNvSpPr>
                    <a:spLocks/>
                  </p:cNvSpPr>
                  <p:nvPr/>
                </p:nvSpPr>
                <p:spPr bwMode="auto">
                  <a:xfrm>
                    <a:off x="3930650" y="2859088"/>
                    <a:ext cx="795338" cy="385762"/>
                  </a:xfrm>
                  <a:custGeom>
                    <a:avLst/>
                    <a:gdLst>
                      <a:gd name="T0" fmla="*/ 2147483647 w 526"/>
                      <a:gd name="T1" fmla="*/ 0 h 243"/>
                      <a:gd name="T2" fmla="*/ 0 w 526"/>
                      <a:gd name="T3" fmla="*/ 2147483647 h 243"/>
                      <a:gd name="T4" fmla="*/ 2147483647 w 526"/>
                      <a:gd name="T5" fmla="*/ 2147483647 h 243"/>
                      <a:gd name="T6" fmla="*/ 2147483647 w 526"/>
                      <a:gd name="T7" fmla="*/ 2147483647 h 243"/>
                      <a:gd name="T8" fmla="*/ 2147483647 w 526"/>
                      <a:gd name="T9" fmla="*/ 2147483647 h 243"/>
                      <a:gd name="T10" fmla="*/ 2147483647 w 526"/>
                      <a:gd name="T11" fmla="*/ 2147483647 h 243"/>
                      <a:gd name="T12" fmla="*/ 2147483647 w 526"/>
                      <a:gd name="T13" fmla="*/ 2147483647 h 243"/>
                      <a:gd name="T14" fmla="*/ 2147483647 w 526"/>
                      <a:gd name="T15" fmla="*/ 2147483647 h 243"/>
                      <a:gd name="T16" fmla="*/ 2147483647 w 526"/>
                      <a:gd name="T17" fmla="*/ 2147483647 h 243"/>
                      <a:gd name="T18" fmla="*/ 2147483647 w 526"/>
                      <a:gd name="T19" fmla="*/ 2147483647 h 243"/>
                      <a:gd name="T20" fmla="*/ 2147483647 w 526"/>
                      <a:gd name="T21" fmla="*/ 2147483647 h 243"/>
                      <a:gd name="T22" fmla="*/ 2147483647 w 526"/>
                      <a:gd name="T23" fmla="*/ 2147483647 h 243"/>
                      <a:gd name="T24" fmla="*/ 2147483647 w 526"/>
                      <a:gd name="T25" fmla="*/ 2147483647 h 243"/>
                      <a:gd name="T26" fmla="*/ 2147483647 w 526"/>
                      <a:gd name="T27" fmla="*/ 2147483647 h 243"/>
                      <a:gd name="T28" fmla="*/ 2147483647 w 526"/>
                      <a:gd name="T29" fmla="*/ 0 h 2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6"/>
                      <a:gd name="T46" fmla="*/ 0 h 243"/>
                      <a:gd name="T47" fmla="*/ 526 w 526"/>
                      <a:gd name="T48" fmla="*/ 243 h 2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6" h="243">
                        <a:moveTo>
                          <a:pt x="6" y="0"/>
                        </a:moveTo>
                        <a:lnTo>
                          <a:pt x="0" y="160"/>
                        </a:lnTo>
                        <a:lnTo>
                          <a:pt x="118" y="164"/>
                        </a:lnTo>
                        <a:lnTo>
                          <a:pt x="117" y="242"/>
                        </a:lnTo>
                        <a:lnTo>
                          <a:pt x="277" y="240"/>
                        </a:lnTo>
                        <a:lnTo>
                          <a:pt x="420" y="238"/>
                        </a:lnTo>
                        <a:lnTo>
                          <a:pt x="525" y="240"/>
                        </a:lnTo>
                        <a:lnTo>
                          <a:pt x="492" y="172"/>
                        </a:lnTo>
                        <a:lnTo>
                          <a:pt x="470" y="108"/>
                        </a:lnTo>
                        <a:lnTo>
                          <a:pt x="445" y="43"/>
                        </a:lnTo>
                        <a:lnTo>
                          <a:pt x="385" y="1"/>
                        </a:lnTo>
                        <a:lnTo>
                          <a:pt x="358" y="25"/>
                        </a:lnTo>
                        <a:lnTo>
                          <a:pt x="325" y="8"/>
                        </a:lnTo>
                        <a:lnTo>
                          <a:pt x="183" y="3"/>
                        </a:lnTo>
                        <a:lnTo>
                          <a:pt x="6"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54" name="Freeform 80"/>
                  <p:cNvSpPr>
                    <a:spLocks/>
                  </p:cNvSpPr>
                  <p:nvPr/>
                </p:nvSpPr>
                <p:spPr bwMode="auto">
                  <a:xfrm>
                    <a:off x="4095750" y="3235325"/>
                    <a:ext cx="703263" cy="387350"/>
                  </a:xfrm>
                  <a:custGeom>
                    <a:avLst/>
                    <a:gdLst>
                      <a:gd name="T0" fmla="*/ 2147483647 w 465"/>
                      <a:gd name="T1" fmla="*/ 2147483647 h 244"/>
                      <a:gd name="T2" fmla="*/ 2147483647 w 465"/>
                      <a:gd name="T3" fmla="*/ 2147483647 h 244"/>
                      <a:gd name="T4" fmla="*/ 0 w 465"/>
                      <a:gd name="T5" fmla="*/ 2147483647 h 244"/>
                      <a:gd name="T6" fmla="*/ 2147483647 w 465"/>
                      <a:gd name="T7" fmla="*/ 2147483647 h 244"/>
                      <a:gd name="T8" fmla="*/ 2147483647 w 465"/>
                      <a:gd name="T9" fmla="*/ 2147483647 h 244"/>
                      <a:gd name="T10" fmla="*/ 2147483647 w 465"/>
                      <a:gd name="T11" fmla="*/ 2147483647 h 244"/>
                      <a:gd name="T12" fmla="*/ 2147483647 w 465"/>
                      <a:gd name="T13" fmla="*/ 2147483647 h 244"/>
                      <a:gd name="T14" fmla="*/ 2147483647 w 465"/>
                      <a:gd name="T15" fmla="*/ 2147483647 h 244"/>
                      <a:gd name="T16" fmla="*/ 2147483647 w 465"/>
                      <a:gd name="T17" fmla="*/ 0 h 244"/>
                      <a:gd name="T18" fmla="*/ 2147483647 w 465"/>
                      <a:gd name="T19" fmla="*/ 2147483647 h 244"/>
                      <a:gd name="T20" fmla="*/ 2147483647 w 465"/>
                      <a:gd name="T21" fmla="*/ 2147483647 h 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5"/>
                      <a:gd name="T34" fmla="*/ 0 h 244"/>
                      <a:gd name="T35" fmla="*/ 465 w 465"/>
                      <a:gd name="T36" fmla="*/ 244 h 2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5" h="244">
                        <a:moveTo>
                          <a:pt x="4" y="2"/>
                        </a:moveTo>
                        <a:lnTo>
                          <a:pt x="3" y="142"/>
                        </a:lnTo>
                        <a:lnTo>
                          <a:pt x="0" y="241"/>
                        </a:lnTo>
                        <a:lnTo>
                          <a:pt x="464" y="243"/>
                        </a:lnTo>
                        <a:lnTo>
                          <a:pt x="455" y="116"/>
                        </a:lnTo>
                        <a:lnTo>
                          <a:pt x="455" y="69"/>
                        </a:lnTo>
                        <a:lnTo>
                          <a:pt x="418" y="39"/>
                        </a:lnTo>
                        <a:lnTo>
                          <a:pt x="429" y="14"/>
                        </a:lnTo>
                        <a:lnTo>
                          <a:pt x="413" y="0"/>
                        </a:lnTo>
                        <a:lnTo>
                          <a:pt x="202" y="2"/>
                        </a:lnTo>
                        <a:lnTo>
                          <a:pt x="4" y="2"/>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55" name="Freeform 81"/>
                  <p:cNvSpPr>
                    <a:spLocks/>
                  </p:cNvSpPr>
                  <p:nvPr/>
                </p:nvSpPr>
                <p:spPr bwMode="auto">
                  <a:xfrm>
                    <a:off x="4003675" y="3611563"/>
                    <a:ext cx="819150" cy="423862"/>
                  </a:xfrm>
                  <a:custGeom>
                    <a:avLst/>
                    <a:gdLst>
                      <a:gd name="T0" fmla="*/ 2147483647 w 541"/>
                      <a:gd name="T1" fmla="*/ 0 h 267"/>
                      <a:gd name="T2" fmla="*/ 0 w 541"/>
                      <a:gd name="T3" fmla="*/ 2147483647 h 267"/>
                      <a:gd name="T4" fmla="*/ 2147483647 w 541"/>
                      <a:gd name="T5" fmla="*/ 2147483647 h 267"/>
                      <a:gd name="T6" fmla="*/ 2147483647 w 541"/>
                      <a:gd name="T7" fmla="*/ 2147483647 h 267"/>
                      <a:gd name="T8" fmla="*/ 2147483647 w 541"/>
                      <a:gd name="T9" fmla="*/ 2147483647 h 267"/>
                      <a:gd name="T10" fmla="*/ 2147483647 w 541"/>
                      <a:gd name="T11" fmla="*/ 2147483647 h 267"/>
                      <a:gd name="T12" fmla="*/ 2147483647 w 541"/>
                      <a:gd name="T13" fmla="*/ 2147483647 h 267"/>
                      <a:gd name="T14" fmla="*/ 2147483647 w 541"/>
                      <a:gd name="T15" fmla="*/ 2147483647 h 267"/>
                      <a:gd name="T16" fmla="*/ 2147483647 w 541"/>
                      <a:gd name="T17" fmla="*/ 2147483647 h 267"/>
                      <a:gd name="T18" fmla="*/ 2147483647 w 541"/>
                      <a:gd name="T19" fmla="*/ 2147483647 h 267"/>
                      <a:gd name="T20" fmla="*/ 2147483647 w 541"/>
                      <a:gd name="T21" fmla="*/ 2147483647 h 267"/>
                      <a:gd name="T22" fmla="*/ 2147483647 w 541"/>
                      <a:gd name="T23" fmla="*/ 2147483647 h 267"/>
                      <a:gd name="T24" fmla="*/ 2147483647 w 541"/>
                      <a:gd name="T25" fmla="*/ 0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1"/>
                      <a:gd name="T40" fmla="*/ 0 h 267"/>
                      <a:gd name="T41" fmla="*/ 541 w 541"/>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1" h="267">
                        <a:moveTo>
                          <a:pt x="3" y="0"/>
                        </a:moveTo>
                        <a:lnTo>
                          <a:pt x="0" y="47"/>
                        </a:lnTo>
                        <a:lnTo>
                          <a:pt x="192" y="54"/>
                        </a:lnTo>
                        <a:lnTo>
                          <a:pt x="193" y="206"/>
                        </a:lnTo>
                        <a:lnTo>
                          <a:pt x="292" y="248"/>
                        </a:lnTo>
                        <a:lnTo>
                          <a:pt x="319" y="232"/>
                        </a:lnTo>
                        <a:lnTo>
                          <a:pt x="381" y="266"/>
                        </a:lnTo>
                        <a:lnTo>
                          <a:pt x="421" y="265"/>
                        </a:lnTo>
                        <a:lnTo>
                          <a:pt x="496" y="232"/>
                        </a:lnTo>
                        <a:lnTo>
                          <a:pt x="540" y="264"/>
                        </a:lnTo>
                        <a:lnTo>
                          <a:pt x="540" y="100"/>
                        </a:lnTo>
                        <a:lnTo>
                          <a:pt x="527" y="3"/>
                        </a:lnTo>
                        <a:lnTo>
                          <a:pt x="3" y="0"/>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56" name="Freeform 82"/>
                  <p:cNvSpPr>
                    <a:spLocks/>
                  </p:cNvSpPr>
                  <p:nvPr/>
                </p:nvSpPr>
                <p:spPr bwMode="auto">
                  <a:xfrm>
                    <a:off x="4796084" y="3632200"/>
                    <a:ext cx="465137" cy="463550"/>
                  </a:xfrm>
                  <a:custGeom>
                    <a:avLst/>
                    <a:gdLst>
                      <a:gd name="T0" fmla="*/ 0 w 307"/>
                      <a:gd name="T1" fmla="*/ 2147483647 h 292"/>
                      <a:gd name="T2" fmla="*/ 2147483647 w 307"/>
                      <a:gd name="T3" fmla="*/ 2147483647 h 292"/>
                      <a:gd name="T4" fmla="*/ 2147483647 w 307"/>
                      <a:gd name="T5" fmla="*/ 0 h 292"/>
                      <a:gd name="T6" fmla="*/ 2147483647 w 307"/>
                      <a:gd name="T7" fmla="*/ 2147483647 h 292"/>
                      <a:gd name="T8" fmla="*/ 2147483647 w 307"/>
                      <a:gd name="T9" fmla="*/ 2147483647 h 292"/>
                      <a:gd name="T10" fmla="*/ 2147483647 w 307"/>
                      <a:gd name="T11" fmla="*/ 2147483647 h 292"/>
                      <a:gd name="T12" fmla="*/ 2147483647 w 307"/>
                      <a:gd name="T13" fmla="*/ 2147483647 h 292"/>
                      <a:gd name="T14" fmla="*/ 2147483647 w 307"/>
                      <a:gd name="T15" fmla="*/ 2147483647 h 292"/>
                      <a:gd name="T16" fmla="*/ 2147483647 w 307"/>
                      <a:gd name="T17" fmla="*/ 2147483647 h 292"/>
                      <a:gd name="T18" fmla="*/ 2147483647 w 307"/>
                      <a:gd name="T19" fmla="*/ 2147483647 h 292"/>
                      <a:gd name="T20" fmla="*/ 2147483647 w 307"/>
                      <a:gd name="T21" fmla="*/ 2147483647 h 292"/>
                      <a:gd name="T22" fmla="*/ 2147483647 w 307"/>
                      <a:gd name="T23" fmla="*/ 2147483647 h 292"/>
                      <a:gd name="T24" fmla="*/ 2147483647 w 307"/>
                      <a:gd name="T25" fmla="*/ 2147483647 h 292"/>
                      <a:gd name="T26" fmla="*/ 2147483647 w 307"/>
                      <a:gd name="T27" fmla="*/ 2147483647 h 292"/>
                      <a:gd name="T28" fmla="*/ 2147483647 w 307"/>
                      <a:gd name="T29" fmla="*/ 2147483647 h 292"/>
                      <a:gd name="T30" fmla="*/ 0 w 307"/>
                      <a:gd name="T31" fmla="*/ 2147483647 h 2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7"/>
                      <a:gd name="T49" fmla="*/ 0 h 292"/>
                      <a:gd name="T50" fmla="*/ 307 w 307"/>
                      <a:gd name="T51" fmla="*/ 292 h 2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7" h="292">
                        <a:moveTo>
                          <a:pt x="0" y="26"/>
                        </a:moveTo>
                        <a:lnTo>
                          <a:pt x="121" y="11"/>
                        </a:lnTo>
                        <a:lnTo>
                          <a:pt x="270" y="0"/>
                        </a:lnTo>
                        <a:lnTo>
                          <a:pt x="261" y="38"/>
                        </a:lnTo>
                        <a:lnTo>
                          <a:pt x="294" y="30"/>
                        </a:lnTo>
                        <a:lnTo>
                          <a:pt x="306" y="55"/>
                        </a:lnTo>
                        <a:lnTo>
                          <a:pt x="271" y="78"/>
                        </a:lnTo>
                        <a:lnTo>
                          <a:pt x="280" y="119"/>
                        </a:lnTo>
                        <a:lnTo>
                          <a:pt x="244" y="186"/>
                        </a:lnTo>
                        <a:lnTo>
                          <a:pt x="218" y="228"/>
                        </a:lnTo>
                        <a:lnTo>
                          <a:pt x="233" y="281"/>
                        </a:lnTo>
                        <a:lnTo>
                          <a:pt x="45" y="291"/>
                        </a:lnTo>
                        <a:lnTo>
                          <a:pt x="43" y="258"/>
                        </a:lnTo>
                        <a:lnTo>
                          <a:pt x="6" y="251"/>
                        </a:lnTo>
                        <a:lnTo>
                          <a:pt x="6" y="78"/>
                        </a:lnTo>
                        <a:lnTo>
                          <a:pt x="0" y="26"/>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57" name="Freeform 83"/>
                  <p:cNvSpPr>
                    <a:spLocks/>
                  </p:cNvSpPr>
                  <p:nvPr/>
                </p:nvSpPr>
                <p:spPr bwMode="auto">
                  <a:xfrm>
                    <a:off x="4862513" y="4064000"/>
                    <a:ext cx="555625" cy="485775"/>
                  </a:xfrm>
                  <a:custGeom>
                    <a:avLst/>
                    <a:gdLst>
                      <a:gd name="T0" fmla="*/ 0 w 367"/>
                      <a:gd name="T1" fmla="*/ 2147483647 h 306"/>
                      <a:gd name="T2" fmla="*/ 2147483647 w 367"/>
                      <a:gd name="T3" fmla="*/ 0 h 306"/>
                      <a:gd name="T4" fmla="*/ 2147483647 w 367"/>
                      <a:gd name="T5" fmla="*/ 2147483647 h 306"/>
                      <a:gd name="T6" fmla="*/ 2147483647 w 367"/>
                      <a:gd name="T7" fmla="*/ 2147483647 h 306"/>
                      <a:gd name="T8" fmla="*/ 2147483647 w 367"/>
                      <a:gd name="T9" fmla="*/ 2147483647 h 306"/>
                      <a:gd name="T10" fmla="*/ 2147483647 w 367"/>
                      <a:gd name="T11" fmla="*/ 2147483647 h 306"/>
                      <a:gd name="T12" fmla="*/ 2147483647 w 367"/>
                      <a:gd name="T13" fmla="*/ 2147483647 h 306"/>
                      <a:gd name="T14" fmla="*/ 2147483647 w 367"/>
                      <a:gd name="T15" fmla="*/ 2147483647 h 306"/>
                      <a:gd name="T16" fmla="*/ 2147483647 w 367"/>
                      <a:gd name="T17" fmla="*/ 2147483647 h 306"/>
                      <a:gd name="T18" fmla="*/ 2147483647 w 367"/>
                      <a:gd name="T19" fmla="*/ 2147483647 h 306"/>
                      <a:gd name="T20" fmla="*/ 2147483647 w 367"/>
                      <a:gd name="T21" fmla="*/ 2147483647 h 306"/>
                      <a:gd name="T22" fmla="*/ 2147483647 w 367"/>
                      <a:gd name="T23" fmla="*/ 2147483647 h 306"/>
                      <a:gd name="T24" fmla="*/ 2147483647 w 367"/>
                      <a:gd name="T25" fmla="*/ 2147483647 h 306"/>
                      <a:gd name="T26" fmla="*/ 2147483647 w 367"/>
                      <a:gd name="T27" fmla="*/ 2147483647 h 306"/>
                      <a:gd name="T28" fmla="*/ 2147483647 w 367"/>
                      <a:gd name="T29" fmla="*/ 2147483647 h 306"/>
                      <a:gd name="T30" fmla="*/ 2147483647 w 367"/>
                      <a:gd name="T31" fmla="*/ 2147483647 h 306"/>
                      <a:gd name="T32" fmla="*/ 2147483647 w 367"/>
                      <a:gd name="T33" fmla="*/ 2147483647 h 306"/>
                      <a:gd name="T34" fmla="*/ 2147483647 w 367"/>
                      <a:gd name="T35" fmla="*/ 2147483647 h 306"/>
                      <a:gd name="T36" fmla="*/ 2147483647 w 367"/>
                      <a:gd name="T37" fmla="*/ 2147483647 h 306"/>
                      <a:gd name="T38" fmla="*/ 2147483647 w 367"/>
                      <a:gd name="T39" fmla="*/ 2147483647 h 306"/>
                      <a:gd name="T40" fmla="*/ 2147483647 w 367"/>
                      <a:gd name="T41" fmla="*/ 2147483647 h 306"/>
                      <a:gd name="T42" fmla="*/ 2147483647 w 367"/>
                      <a:gd name="T43" fmla="*/ 2147483647 h 306"/>
                      <a:gd name="T44" fmla="*/ 2147483647 w 367"/>
                      <a:gd name="T45" fmla="*/ 2147483647 h 306"/>
                      <a:gd name="T46" fmla="*/ 2147483647 w 367"/>
                      <a:gd name="T47" fmla="*/ 2147483647 h 306"/>
                      <a:gd name="T48" fmla="*/ 2147483647 w 367"/>
                      <a:gd name="T49" fmla="*/ 2147483647 h 306"/>
                      <a:gd name="T50" fmla="*/ 2147483647 w 367"/>
                      <a:gd name="T51" fmla="*/ 2147483647 h 306"/>
                      <a:gd name="T52" fmla="*/ 2147483647 w 367"/>
                      <a:gd name="T53" fmla="*/ 2147483647 h 306"/>
                      <a:gd name="T54" fmla="*/ 2147483647 w 367"/>
                      <a:gd name="T55" fmla="*/ 2147483647 h 306"/>
                      <a:gd name="T56" fmla="*/ 2147483647 w 367"/>
                      <a:gd name="T57" fmla="*/ 2147483647 h 306"/>
                      <a:gd name="T58" fmla="*/ 2147483647 w 367"/>
                      <a:gd name="T59" fmla="*/ 2147483647 h 306"/>
                      <a:gd name="T60" fmla="*/ 2147483647 w 367"/>
                      <a:gd name="T61" fmla="*/ 2147483647 h 306"/>
                      <a:gd name="T62" fmla="*/ 2147483647 w 367"/>
                      <a:gd name="T63" fmla="*/ 2147483647 h 306"/>
                      <a:gd name="T64" fmla="*/ 2147483647 w 367"/>
                      <a:gd name="T65" fmla="*/ 2147483647 h 306"/>
                      <a:gd name="T66" fmla="*/ 2147483647 w 367"/>
                      <a:gd name="T67" fmla="*/ 2147483647 h 306"/>
                      <a:gd name="T68" fmla="*/ 0 w 367"/>
                      <a:gd name="T69" fmla="*/ 2147483647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7"/>
                      <a:gd name="T106" fmla="*/ 0 h 306"/>
                      <a:gd name="T107" fmla="*/ 367 w 367"/>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7" h="306">
                        <a:moveTo>
                          <a:pt x="0" y="6"/>
                        </a:moveTo>
                        <a:lnTo>
                          <a:pt x="183" y="0"/>
                        </a:lnTo>
                        <a:lnTo>
                          <a:pt x="216" y="62"/>
                        </a:lnTo>
                        <a:lnTo>
                          <a:pt x="188" y="137"/>
                        </a:lnTo>
                        <a:lnTo>
                          <a:pt x="179" y="171"/>
                        </a:lnTo>
                        <a:lnTo>
                          <a:pt x="302" y="156"/>
                        </a:lnTo>
                        <a:lnTo>
                          <a:pt x="310" y="205"/>
                        </a:lnTo>
                        <a:lnTo>
                          <a:pt x="273" y="200"/>
                        </a:lnTo>
                        <a:lnTo>
                          <a:pt x="256" y="222"/>
                        </a:lnTo>
                        <a:lnTo>
                          <a:pt x="275" y="235"/>
                        </a:lnTo>
                        <a:lnTo>
                          <a:pt x="309" y="219"/>
                        </a:lnTo>
                        <a:lnTo>
                          <a:pt x="310" y="243"/>
                        </a:lnTo>
                        <a:lnTo>
                          <a:pt x="329" y="223"/>
                        </a:lnTo>
                        <a:lnTo>
                          <a:pt x="343" y="223"/>
                        </a:lnTo>
                        <a:lnTo>
                          <a:pt x="327" y="263"/>
                        </a:lnTo>
                        <a:lnTo>
                          <a:pt x="357" y="270"/>
                        </a:lnTo>
                        <a:lnTo>
                          <a:pt x="366" y="292"/>
                        </a:lnTo>
                        <a:lnTo>
                          <a:pt x="353" y="299"/>
                        </a:lnTo>
                        <a:lnTo>
                          <a:pt x="333" y="285"/>
                        </a:lnTo>
                        <a:lnTo>
                          <a:pt x="298" y="275"/>
                        </a:lnTo>
                        <a:lnTo>
                          <a:pt x="307" y="302"/>
                        </a:lnTo>
                        <a:lnTo>
                          <a:pt x="288" y="305"/>
                        </a:lnTo>
                        <a:lnTo>
                          <a:pt x="274" y="280"/>
                        </a:lnTo>
                        <a:lnTo>
                          <a:pt x="265" y="295"/>
                        </a:lnTo>
                        <a:lnTo>
                          <a:pt x="212" y="295"/>
                        </a:lnTo>
                        <a:lnTo>
                          <a:pt x="212" y="280"/>
                        </a:lnTo>
                        <a:lnTo>
                          <a:pt x="191" y="263"/>
                        </a:lnTo>
                        <a:lnTo>
                          <a:pt x="151" y="261"/>
                        </a:lnTo>
                        <a:lnTo>
                          <a:pt x="184" y="280"/>
                        </a:lnTo>
                        <a:lnTo>
                          <a:pt x="138" y="291"/>
                        </a:lnTo>
                        <a:lnTo>
                          <a:pt x="63" y="277"/>
                        </a:lnTo>
                        <a:lnTo>
                          <a:pt x="36" y="280"/>
                        </a:lnTo>
                        <a:lnTo>
                          <a:pt x="46" y="179"/>
                        </a:lnTo>
                        <a:lnTo>
                          <a:pt x="1" y="97"/>
                        </a:lnTo>
                        <a:lnTo>
                          <a:pt x="0" y="6"/>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58" name="Freeform 84"/>
                  <p:cNvSpPr>
                    <a:spLocks/>
                  </p:cNvSpPr>
                  <p:nvPr/>
                </p:nvSpPr>
                <p:spPr bwMode="auto">
                  <a:xfrm>
                    <a:off x="4483100" y="2033588"/>
                    <a:ext cx="625475" cy="760412"/>
                  </a:xfrm>
                  <a:custGeom>
                    <a:avLst/>
                    <a:gdLst>
                      <a:gd name="T0" fmla="*/ 0 w 414"/>
                      <a:gd name="T1" fmla="*/ 2147483647 h 479"/>
                      <a:gd name="T2" fmla="*/ 2147483647 w 414"/>
                      <a:gd name="T3" fmla="*/ 2147483647 h 479"/>
                      <a:gd name="T4" fmla="*/ 2147483647 w 414"/>
                      <a:gd name="T5" fmla="*/ 0 h 479"/>
                      <a:gd name="T6" fmla="*/ 2147483647 w 414"/>
                      <a:gd name="T7" fmla="*/ 2147483647 h 479"/>
                      <a:gd name="T8" fmla="*/ 2147483647 w 414"/>
                      <a:gd name="T9" fmla="*/ 2147483647 h 479"/>
                      <a:gd name="T10" fmla="*/ 2147483647 w 414"/>
                      <a:gd name="T11" fmla="*/ 2147483647 h 479"/>
                      <a:gd name="T12" fmla="*/ 2147483647 w 414"/>
                      <a:gd name="T13" fmla="*/ 2147483647 h 479"/>
                      <a:gd name="T14" fmla="*/ 2147483647 w 414"/>
                      <a:gd name="T15" fmla="*/ 2147483647 h 479"/>
                      <a:gd name="T16" fmla="*/ 2147483647 w 414"/>
                      <a:gd name="T17" fmla="*/ 2147483647 h 479"/>
                      <a:gd name="T18" fmla="*/ 2147483647 w 414"/>
                      <a:gd name="T19" fmla="*/ 2147483647 h 479"/>
                      <a:gd name="T20" fmla="*/ 2147483647 w 414"/>
                      <a:gd name="T21" fmla="*/ 2147483647 h 479"/>
                      <a:gd name="T22" fmla="*/ 2147483647 w 414"/>
                      <a:gd name="T23" fmla="*/ 2147483647 h 479"/>
                      <a:gd name="T24" fmla="*/ 2147483647 w 414"/>
                      <a:gd name="T25" fmla="*/ 2147483647 h 479"/>
                      <a:gd name="T26" fmla="*/ 2147483647 w 414"/>
                      <a:gd name="T27" fmla="*/ 2147483647 h 479"/>
                      <a:gd name="T28" fmla="*/ 2147483647 w 414"/>
                      <a:gd name="T29" fmla="*/ 2147483647 h 479"/>
                      <a:gd name="T30" fmla="*/ 2147483647 w 414"/>
                      <a:gd name="T31" fmla="*/ 2147483647 h 479"/>
                      <a:gd name="T32" fmla="*/ 2147483647 w 414"/>
                      <a:gd name="T33" fmla="*/ 2147483647 h 479"/>
                      <a:gd name="T34" fmla="*/ 2147483647 w 414"/>
                      <a:gd name="T35" fmla="*/ 2147483647 h 479"/>
                      <a:gd name="T36" fmla="*/ 2147483647 w 414"/>
                      <a:gd name="T37" fmla="*/ 2147483647 h 479"/>
                      <a:gd name="T38" fmla="*/ 2147483647 w 414"/>
                      <a:gd name="T39" fmla="*/ 2147483647 h 479"/>
                      <a:gd name="T40" fmla="*/ 2147483647 w 414"/>
                      <a:gd name="T41" fmla="*/ 2147483647 h 479"/>
                      <a:gd name="T42" fmla="*/ 2147483647 w 414"/>
                      <a:gd name="T43" fmla="*/ 2147483647 h 479"/>
                      <a:gd name="T44" fmla="*/ 2147483647 w 414"/>
                      <a:gd name="T45" fmla="*/ 2147483647 h 479"/>
                      <a:gd name="T46" fmla="*/ 2147483647 w 414"/>
                      <a:gd name="T47" fmla="*/ 2147483647 h 479"/>
                      <a:gd name="T48" fmla="*/ 2147483647 w 414"/>
                      <a:gd name="T49" fmla="*/ 2147483647 h 479"/>
                      <a:gd name="T50" fmla="*/ 2147483647 w 414"/>
                      <a:gd name="T51" fmla="*/ 2147483647 h 479"/>
                      <a:gd name="T52" fmla="*/ 2147483647 w 414"/>
                      <a:gd name="T53" fmla="*/ 2147483647 h 479"/>
                      <a:gd name="T54" fmla="*/ 2147483647 w 414"/>
                      <a:gd name="T55" fmla="*/ 2147483647 h 479"/>
                      <a:gd name="T56" fmla="*/ 2147483647 w 414"/>
                      <a:gd name="T57" fmla="*/ 2147483647 h 479"/>
                      <a:gd name="T58" fmla="*/ 2147483647 w 414"/>
                      <a:gd name="T59" fmla="*/ 2147483647 h 479"/>
                      <a:gd name="T60" fmla="*/ 0 w 414"/>
                      <a:gd name="T61" fmla="*/ 2147483647 h 4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4"/>
                      <a:gd name="T94" fmla="*/ 0 h 479"/>
                      <a:gd name="T95" fmla="*/ 414 w 414"/>
                      <a:gd name="T96" fmla="*/ 479 h 4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4" h="479">
                        <a:moveTo>
                          <a:pt x="0" y="37"/>
                        </a:moveTo>
                        <a:lnTo>
                          <a:pt x="108" y="37"/>
                        </a:lnTo>
                        <a:lnTo>
                          <a:pt x="107" y="0"/>
                        </a:lnTo>
                        <a:lnTo>
                          <a:pt x="131" y="10"/>
                        </a:lnTo>
                        <a:lnTo>
                          <a:pt x="136" y="39"/>
                        </a:lnTo>
                        <a:lnTo>
                          <a:pt x="187" y="70"/>
                        </a:lnTo>
                        <a:lnTo>
                          <a:pt x="203" y="57"/>
                        </a:lnTo>
                        <a:lnTo>
                          <a:pt x="233" y="57"/>
                        </a:lnTo>
                        <a:lnTo>
                          <a:pt x="258" y="85"/>
                        </a:lnTo>
                        <a:lnTo>
                          <a:pt x="273" y="74"/>
                        </a:lnTo>
                        <a:lnTo>
                          <a:pt x="318" y="86"/>
                        </a:lnTo>
                        <a:lnTo>
                          <a:pt x="334" y="65"/>
                        </a:lnTo>
                        <a:lnTo>
                          <a:pt x="363" y="81"/>
                        </a:lnTo>
                        <a:lnTo>
                          <a:pt x="413" y="78"/>
                        </a:lnTo>
                        <a:lnTo>
                          <a:pt x="331" y="138"/>
                        </a:lnTo>
                        <a:lnTo>
                          <a:pt x="290" y="191"/>
                        </a:lnTo>
                        <a:lnTo>
                          <a:pt x="298" y="266"/>
                        </a:lnTo>
                        <a:lnTo>
                          <a:pt x="269" y="297"/>
                        </a:lnTo>
                        <a:lnTo>
                          <a:pt x="281" y="319"/>
                        </a:lnTo>
                        <a:lnTo>
                          <a:pt x="281" y="375"/>
                        </a:lnTo>
                        <a:lnTo>
                          <a:pt x="309" y="375"/>
                        </a:lnTo>
                        <a:lnTo>
                          <a:pt x="351" y="416"/>
                        </a:lnTo>
                        <a:lnTo>
                          <a:pt x="368" y="464"/>
                        </a:lnTo>
                        <a:lnTo>
                          <a:pt x="76" y="478"/>
                        </a:lnTo>
                        <a:lnTo>
                          <a:pt x="77" y="346"/>
                        </a:lnTo>
                        <a:lnTo>
                          <a:pt x="51" y="317"/>
                        </a:lnTo>
                        <a:lnTo>
                          <a:pt x="60" y="282"/>
                        </a:lnTo>
                        <a:lnTo>
                          <a:pt x="69" y="263"/>
                        </a:lnTo>
                        <a:lnTo>
                          <a:pt x="51" y="171"/>
                        </a:lnTo>
                        <a:lnTo>
                          <a:pt x="26" y="110"/>
                        </a:lnTo>
                        <a:lnTo>
                          <a:pt x="0" y="37"/>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59" name="Freeform 85"/>
                  <p:cNvSpPr>
                    <a:spLocks/>
                  </p:cNvSpPr>
                  <p:nvPr/>
                </p:nvSpPr>
                <p:spPr bwMode="auto">
                  <a:xfrm>
                    <a:off x="4886079" y="2298700"/>
                    <a:ext cx="469900" cy="596900"/>
                  </a:xfrm>
                  <a:custGeom>
                    <a:avLst/>
                    <a:gdLst>
                      <a:gd name="T0" fmla="*/ 2147483647 w 311"/>
                      <a:gd name="T1" fmla="*/ 2147483647 h 376"/>
                      <a:gd name="T2" fmla="*/ 2147483647 w 311"/>
                      <a:gd name="T3" fmla="*/ 2147483647 h 376"/>
                      <a:gd name="T4" fmla="*/ 2147483647 w 311"/>
                      <a:gd name="T5" fmla="*/ 2147483647 h 376"/>
                      <a:gd name="T6" fmla="*/ 2147483647 w 311"/>
                      <a:gd name="T7" fmla="*/ 0 h 376"/>
                      <a:gd name="T8" fmla="*/ 2147483647 w 311"/>
                      <a:gd name="T9" fmla="*/ 2147483647 h 376"/>
                      <a:gd name="T10" fmla="*/ 2147483647 w 311"/>
                      <a:gd name="T11" fmla="*/ 2147483647 h 376"/>
                      <a:gd name="T12" fmla="*/ 2147483647 w 311"/>
                      <a:gd name="T13" fmla="*/ 2147483647 h 376"/>
                      <a:gd name="T14" fmla="*/ 2147483647 w 311"/>
                      <a:gd name="T15" fmla="*/ 2147483647 h 376"/>
                      <a:gd name="T16" fmla="*/ 2147483647 w 311"/>
                      <a:gd name="T17" fmla="*/ 2147483647 h 376"/>
                      <a:gd name="T18" fmla="*/ 2147483647 w 311"/>
                      <a:gd name="T19" fmla="*/ 2147483647 h 376"/>
                      <a:gd name="T20" fmla="*/ 2147483647 w 311"/>
                      <a:gd name="T21" fmla="*/ 2147483647 h 376"/>
                      <a:gd name="T22" fmla="*/ 2147483647 w 311"/>
                      <a:gd name="T23" fmla="*/ 2147483647 h 376"/>
                      <a:gd name="T24" fmla="*/ 2147483647 w 311"/>
                      <a:gd name="T25" fmla="*/ 2147483647 h 376"/>
                      <a:gd name="T26" fmla="*/ 2147483647 w 311"/>
                      <a:gd name="T27" fmla="*/ 2147483647 h 376"/>
                      <a:gd name="T28" fmla="*/ 2147483647 w 311"/>
                      <a:gd name="T29" fmla="*/ 2147483647 h 376"/>
                      <a:gd name="T30" fmla="*/ 2147483647 w 311"/>
                      <a:gd name="T31" fmla="*/ 2147483647 h 376"/>
                      <a:gd name="T32" fmla="*/ 2147483647 w 311"/>
                      <a:gd name="T33" fmla="*/ 2147483647 h 376"/>
                      <a:gd name="T34" fmla="*/ 2147483647 w 311"/>
                      <a:gd name="T35" fmla="*/ 2147483647 h 376"/>
                      <a:gd name="T36" fmla="*/ 2147483647 w 311"/>
                      <a:gd name="T37" fmla="*/ 2147483647 h 376"/>
                      <a:gd name="T38" fmla="*/ 2147483647 w 311"/>
                      <a:gd name="T39" fmla="*/ 2147483647 h 376"/>
                      <a:gd name="T40" fmla="*/ 2147483647 w 311"/>
                      <a:gd name="T41" fmla="*/ 2147483647 h 376"/>
                      <a:gd name="T42" fmla="*/ 2147483647 w 311"/>
                      <a:gd name="T43" fmla="*/ 2147483647 h 376"/>
                      <a:gd name="T44" fmla="*/ 2147483647 w 311"/>
                      <a:gd name="T45" fmla="*/ 2147483647 h 376"/>
                      <a:gd name="T46" fmla="*/ 2147483647 w 311"/>
                      <a:gd name="T47" fmla="*/ 2147483647 h 376"/>
                      <a:gd name="T48" fmla="*/ 2147483647 w 311"/>
                      <a:gd name="T49" fmla="*/ 2147483647 h 376"/>
                      <a:gd name="T50" fmla="*/ 2147483647 w 311"/>
                      <a:gd name="T51" fmla="*/ 2147483647 h 376"/>
                      <a:gd name="T52" fmla="*/ 2147483647 w 311"/>
                      <a:gd name="T53" fmla="*/ 2147483647 h 376"/>
                      <a:gd name="T54" fmla="*/ 2147483647 w 311"/>
                      <a:gd name="T55" fmla="*/ 2147483647 h 376"/>
                      <a:gd name="T56" fmla="*/ 2147483647 w 311"/>
                      <a:gd name="T57" fmla="*/ 2147483647 h 376"/>
                      <a:gd name="T58" fmla="*/ 2147483647 w 311"/>
                      <a:gd name="T59" fmla="*/ 2147483647 h 376"/>
                      <a:gd name="T60" fmla="*/ 2147483647 w 311"/>
                      <a:gd name="T61" fmla="*/ 2147483647 h 376"/>
                      <a:gd name="T62" fmla="*/ 2147483647 w 311"/>
                      <a:gd name="T63" fmla="*/ 2147483647 h 376"/>
                      <a:gd name="T64" fmla="*/ 2147483647 w 311"/>
                      <a:gd name="T65" fmla="*/ 2147483647 h 376"/>
                      <a:gd name="T66" fmla="*/ 0 w 311"/>
                      <a:gd name="T67" fmla="*/ 2147483647 h 376"/>
                      <a:gd name="T68" fmla="*/ 2147483647 w 311"/>
                      <a:gd name="T69" fmla="*/ 2147483647 h 376"/>
                      <a:gd name="T70" fmla="*/ 2147483647 w 311"/>
                      <a:gd name="T71" fmla="*/ 2147483647 h 3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1"/>
                      <a:gd name="T109" fmla="*/ 0 h 376"/>
                      <a:gd name="T110" fmla="*/ 311 w 311"/>
                      <a:gd name="T111" fmla="*/ 376 h 3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1" h="376">
                        <a:moveTo>
                          <a:pt x="22" y="26"/>
                        </a:moveTo>
                        <a:lnTo>
                          <a:pt x="46" y="22"/>
                        </a:lnTo>
                        <a:lnTo>
                          <a:pt x="66" y="22"/>
                        </a:lnTo>
                        <a:lnTo>
                          <a:pt x="81" y="0"/>
                        </a:lnTo>
                        <a:lnTo>
                          <a:pt x="91" y="28"/>
                        </a:lnTo>
                        <a:lnTo>
                          <a:pt x="124" y="28"/>
                        </a:lnTo>
                        <a:lnTo>
                          <a:pt x="141" y="53"/>
                        </a:lnTo>
                        <a:lnTo>
                          <a:pt x="176" y="46"/>
                        </a:lnTo>
                        <a:lnTo>
                          <a:pt x="199" y="62"/>
                        </a:lnTo>
                        <a:lnTo>
                          <a:pt x="244" y="74"/>
                        </a:lnTo>
                        <a:lnTo>
                          <a:pt x="251" y="94"/>
                        </a:lnTo>
                        <a:lnTo>
                          <a:pt x="273" y="95"/>
                        </a:lnTo>
                        <a:lnTo>
                          <a:pt x="267" y="114"/>
                        </a:lnTo>
                        <a:lnTo>
                          <a:pt x="274" y="137"/>
                        </a:lnTo>
                        <a:lnTo>
                          <a:pt x="260" y="165"/>
                        </a:lnTo>
                        <a:lnTo>
                          <a:pt x="270" y="170"/>
                        </a:lnTo>
                        <a:lnTo>
                          <a:pt x="295" y="140"/>
                        </a:lnTo>
                        <a:lnTo>
                          <a:pt x="293" y="130"/>
                        </a:lnTo>
                        <a:lnTo>
                          <a:pt x="303" y="125"/>
                        </a:lnTo>
                        <a:lnTo>
                          <a:pt x="310" y="140"/>
                        </a:lnTo>
                        <a:lnTo>
                          <a:pt x="291" y="161"/>
                        </a:lnTo>
                        <a:lnTo>
                          <a:pt x="283" y="209"/>
                        </a:lnTo>
                        <a:lnTo>
                          <a:pt x="283" y="289"/>
                        </a:lnTo>
                        <a:lnTo>
                          <a:pt x="295" y="302"/>
                        </a:lnTo>
                        <a:lnTo>
                          <a:pt x="290" y="351"/>
                        </a:lnTo>
                        <a:lnTo>
                          <a:pt x="143" y="375"/>
                        </a:lnTo>
                        <a:lnTo>
                          <a:pt x="106" y="352"/>
                        </a:lnTo>
                        <a:lnTo>
                          <a:pt x="114" y="323"/>
                        </a:lnTo>
                        <a:lnTo>
                          <a:pt x="96" y="291"/>
                        </a:lnTo>
                        <a:lnTo>
                          <a:pt x="81" y="250"/>
                        </a:lnTo>
                        <a:lnTo>
                          <a:pt x="39" y="209"/>
                        </a:lnTo>
                        <a:lnTo>
                          <a:pt x="13" y="209"/>
                        </a:lnTo>
                        <a:lnTo>
                          <a:pt x="13" y="154"/>
                        </a:lnTo>
                        <a:lnTo>
                          <a:pt x="0" y="133"/>
                        </a:lnTo>
                        <a:lnTo>
                          <a:pt x="29" y="101"/>
                        </a:lnTo>
                        <a:lnTo>
                          <a:pt x="22" y="26"/>
                        </a:lnTo>
                      </a:path>
                    </a:pathLst>
                  </a:custGeom>
                  <a:solidFill>
                    <a:schemeClr val="bg1">
                      <a:lumMod val="85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60" name="Freeform 86"/>
                  <p:cNvSpPr>
                    <a:spLocks/>
                  </p:cNvSpPr>
                  <p:nvPr/>
                </p:nvSpPr>
                <p:spPr bwMode="auto">
                  <a:xfrm>
                    <a:off x="4587875" y="2768600"/>
                    <a:ext cx="552450" cy="385763"/>
                  </a:xfrm>
                  <a:custGeom>
                    <a:avLst/>
                    <a:gdLst>
                      <a:gd name="T0" fmla="*/ 2147483647 w 365"/>
                      <a:gd name="T1" fmla="*/ 2147483647 h 243"/>
                      <a:gd name="T2" fmla="*/ 0 w 365"/>
                      <a:gd name="T3" fmla="*/ 2147483647 h 243"/>
                      <a:gd name="T4" fmla="*/ 2147483647 w 365"/>
                      <a:gd name="T5" fmla="*/ 2147483647 h 243"/>
                      <a:gd name="T6" fmla="*/ 2147483647 w 365"/>
                      <a:gd name="T7" fmla="*/ 2147483647 h 243"/>
                      <a:gd name="T8" fmla="*/ 2147483647 w 365"/>
                      <a:gd name="T9" fmla="*/ 2147483647 h 243"/>
                      <a:gd name="T10" fmla="*/ 2147483647 w 365"/>
                      <a:gd name="T11" fmla="*/ 2147483647 h 243"/>
                      <a:gd name="T12" fmla="*/ 2147483647 w 365"/>
                      <a:gd name="T13" fmla="*/ 2147483647 h 243"/>
                      <a:gd name="T14" fmla="*/ 2147483647 w 365"/>
                      <a:gd name="T15" fmla="*/ 2147483647 h 243"/>
                      <a:gd name="T16" fmla="*/ 2147483647 w 365"/>
                      <a:gd name="T17" fmla="*/ 2147483647 h 243"/>
                      <a:gd name="T18" fmla="*/ 2147483647 w 365"/>
                      <a:gd name="T19" fmla="*/ 2147483647 h 243"/>
                      <a:gd name="T20" fmla="*/ 2147483647 w 365"/>
                      <a:gd name="T21" fmla="*/ 2147483647 h 243"/>
                      <a:gd name="T22" fmla="*/ 2147483647 w 365"/>
                      <a:gd name="T23" fmla="*/ 2147483647 h 243"/>
                      <a:gd name="T24" fmla="*/ 2147483647 w 365"/>
                      <a:gd name="T25" fmla="*/ 2147483647 h 243"/>
                      <a:gd name="T26" fmla="*/ 2147483647 w 365"/>
                      <a:gd name="T27" fmla="*/ 2147483647 h 243"/>
                      <a:gd name="T28" fmla="*/ 2147483647 w 365"/>
                      <a:gd name="T29" fmla="*/ 0 h 243"/>
                      <a:gd name="T30" fmla="*/ 2147483647 w 365"/>
                      <a:gd name="T31" fmla="*/ 2147483647 h 243"/>
                      <a:gd name="T32" fmla="*/ 2147483647 w 365"/>
                      <a:gd name="T33" fmla="*/ 2147483647 h 243"/>
                      <a:gd name="T34" fmla="*/ 2147483647 w 365"/>
                      <a:gd name="T35" fmla="*/ 2147483647 h 2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243"/>
                      <a:gd name="T56" fmla="*/ 365 w 365"/>
                      <a:gd name="T57" fmla="*/ 243 h 2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243">
                        <a:moveTo>
                          <a:pt x="6" y="13"/>
                        </a:moveTo>
                        <a:lnTo>
                          <a:pt x="0" y="54"/>
                        </a:lnTo>
                        <a:lnTo>
                          <a:pt x="8" y="100"/>
                        </a:lnTo>
                        <a:lnTo>
                          <a:pt x="42" y="192"/>
                        </a:lnTo>
                        <a:lnTo>
                          <a:pt x="61" y="242"/>
                        </a:lnTo>
                        <a:lnTo>
                          <a:pt x="275" y="231"/>
                        </a:lnTo>
                        <a:lnTo>
                          <a:pt x="310" y="242"/>
                        </a:lnTo>
                        <a:lnTo>
                          <a:pt x="331" y="195"/>
                        </a:lnTo>
                        <a:lnTo>
                          <a:pt x="324" y="161"/>
                        </a:lnTo>
                        <a:lnTo>
                          <a:pt x="360" y="154"/>
                        </a:lnTo>
                        <a:lnTo>
                          <a:pt x="364" y="101"/>
                        </a:lnTo>
                        <a:lnTo>
                          <a:pt x="343" y="77"/>
                        </a:lnTo>
                        <a:lnTo>
                          <a:pt x="305" y="54"/>
                        </a:lnTo>
                        <a:lnTo>
                          <a:pt x="314" y="23"/>
                        </a:lnTo>
                        <a:lnTo>
                          <a:pt x="298" y="0"/>
                        </a:lnTo>
                        <a:lnTo>
                          <a:pt x="218" y="4"/>
                        </a:lnTo>
                        <a:lnTo>
                          <a:pt x="137" y="7"/>
                        </a:lnTo>
                        <a:lnTo>
                          <a:pt x="6" y="13"/>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61" name="Freeform 87"/>
                  <p:cNvSpPr>
                    <a:spLocks/>
                  </p:cNvSpPr>
                  <p:nvPr/>
                </p:nvSpPr>
                <p:spPr bwMode="auto">
                  <a:xfrm>
                    <a:off x="5070229" y="2214686"/>
                    <a:ext cx="508000" cy="239712"/>
                  </a:xfrm>
                  <a:custGeom>
                    <a:avLst/>
                    <a:gdLst>
                      <a:gd name="T0" fmla="*/ 0 w 337"/>
                      <a:gd name="T1" fmla="*/ 2147483647 h 151"/>
                      <a:gd name="T2" fmla="*/ 2147483647 w 337"/>
                      <a:gd name="T3" fmla="*/ 0 h 151"/>
                      <a:gd name="T4" fmla="*/ 2147483647 w 337"/>
                      <a:gd name="T5" fmla="*/ 2147483647 h 151"/>
                      <a:gd name="T6" fmla="*/ 2147483647 w 337"/>
                      <a:gd name="T7" fmla="*/ 2147483647 h 151"/>
                      <a:gd name="T8" fmla="*/ 2147483647 w 337"/>
                      <a:gd name="T9" fmla="*/ 2147483647 h 151"/>
                      <a:gd name="T10" fmla="*/ 2147483647 w 337"/>
                      <a:gd name="T11" fmla="*/ 2147483647 h 151"/>
                      <a:gd name="T12" fmla="*/ 2147483647 w 337"/>
                      <a:gd name="T13" fmla="*/ 2147483647 h 151"/>
                      <a:gd name="T14" fmla="*/ 2147483647 w 337"/>
                      <a:gd name="T15" fmla="*/ 2147483647 h 151"/>
                      <a:gd name="T16" fmla="*/ 2147483647 w 337"/>
                      <a:gd name="T17" fmla="*/ 2147483647 h 151"/>
                      <a:gd name="T18" fmla="*/ 2147483647 w 337"/>
                      <a:gd name="T19" fmla="*/ 2147483647 h 151"/>
                      <a:gd name="T20" fmla="*/ 2147483647 w 337"/>
                      <a:gd name="T21" fmla="*/ 2147483647 h 151"/>
                      <a:gd name="T22" fmla="*/ 2147483647 w 337"/>
                      <a:gd name="T23" fmla="*/ 2147483647 h 151"/>
                      <a:gd name="T24" fmla="*/ 2147483647 w 337"/>
                      <a:gd name="T25" fmla="*/ 2147483647 h 151"/>
                      <a:gd name="T26" fmla="*/ 2147483647 w 337"/>
                      <a:gd name="T27" fmla="*/ 2147483647 h 151"/>
                      <a:gd name="T28" fmla="*/ 2147483647 w 337"/>
                      <a:gd name="T29" fmla="*/ 2147483647 h 151"/>
                      <a:gd name="T30" fmla="*/ 2147483647 w 337"/>
                      <a:gd name="T31" fmla="*/ 2147483647 h 151"/>
                      <a:gd name="T32" fmla="*/ 2147483647 w 337"/>
                      <a:gd name="T33" fmla="*/ 2147483647 h 151"/>
                      <a:gd name="T34" fmla="*/ 2147483647 w 337"/>
                      <a:gd name="T35" fmla="*/ 2147483647 h 151"/>
                      <a:gd name="T36" fmla="*/ 2147483647 w 337"/>
                      <a:gd name="T37" fmla="*/ 2147483647 h 151"/>
                      <a:gd name="T38" fmla="*/ 2147483647 w 337"/>
                      <a:gd name="T39" fmla="*/ 2147483647 h 151"/>
                      <a:gd name="T40" fmla="*/ 2147483647 w 337"/>
                      <a:gd name="T41" fmla="*/ 2147483647 h 151"/>
                      <a:gd name="T42" fmla="*/ 2147483647 w 337"/>
                      <a:gd name="T43" fmla="*/ 2147483647 h 151"/>
                      <a:gd name="T44" fmla="*/ 2147483647 w 337"/>
                      <a:gd name="T45" fmla="*/ 2147483647 h 151"/>
                      <a:gd name="T46" fmla="*/ 2147483647 w 337"/>
                      <a:gd name="T47" fmla="*/ 2147483647 h 151"/>
                      <a:gd name="T48" fmla="*/ 0 w 337"/>
                      <a:gd name="T49" fmla="*/ 2147483647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7"/>
                      <a:gd name="T76" fmla="*/ 0 h 151"/>
                      <a:gd name="T77" fmla="*/ 337 w 337"/>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7" h="151">
                        <a:moveTo>
                          <a:pt x="0" y="83"/>
                        </a:moveTo>
                        <a:lnTo>
                          <a:pt x="75" y="0"/>
                        </a:lnTo>
                        <a:lnTo>
                          <a:pt x="62" y="34"/>
                        </a:lnTo>
                        <a:lnTo>
                          <a:pt x="72" y="44"/>
                        </a:lnTo>
                        <a:lnTo>
                          <a:pt x="96" y="30"/>
                        </a:lnTo>
                        <a:lnTo>
                          <a:pt x="147" y="51"/>
                        </a:lnTo>
                        <a:lnTo>
                          <a:pt x="170" y="34"/>
                        </a:lnTo>
                        <a:lnTo>
                          <a:pt x="239" y="24"/>
                        </a:lnTo>
                        <a:lnTo>
                          <a:pt x="252" y="46"/>
                        </a:lnTo>
                        <a:lnTo>
                          <a:pt x="279" y="41"/>
                        </a:lnTo>
                        <a:lnTo>
                          <a:pt x="333" y="63"/>
                        </a:lnTo>
                        <a:lnTo>
                          <a:pt x="336" y="79"/>
                        </a:lnTo>
                        <a:lnTo>
                          <a:pt x="278" y="93"/>
                        </a:lnTo>
                        <a:lnTo>
                          <a:pt x="261" y="83"/>
                        </a:lnTo>
                        <a:lnTo>
                          <a:pt x="232" y="86"/>
                        </a:lnTo>
                        <a:lnTo>
                          <a:pt x="199" y="107"/>
                        </a:lnTo>
                        <a:lnTo>
                          <a:pt x="184" y="108"/>
                        </a:lnTo>
                        <a:lnTo>
                          <a:pt x="171" y="93"/>
                        </a:lnTo>
                        <a:lnTo>
                          <a:pt x="152" y="149"/>
                        </a:lnTo>
                        <a:lnTo>
                          <a:pt x="131" y="150"/>
                        </a:lnTo>
                        <a:lnTo>
                          <a:pt x="121" y="128"/>
                        </a:lnTo>
                        <a:lnTo>
                          <a:pt x="77" y="117"/>
                        </a:lnTo>
                        <a:lnTo>
                          <a:pt x="55" y="101"/>
                        </a:lnTo>
                        <a:lnTo>
                          <a:pt x="18" y="107"/>
                        </a:lnTo>
                        <a:lnTo>
                          <a:pt x="0" y="83"/>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62" name="Freeform 88"/>
                  <p:cNvSpPr>
                    <a:spLocks/>
                  </p:cNvSpPr>
                  <p:nvPr/>
                </p:nvSpPr>
                <p:spPr bwMode="auto">
                  <a:xfrm>
                    <a:off x="5426075" y="2379663"/>
                    <a:ext cx="368300" cy="533400"/>
                  </a:xfrm>
                  <a:custGeom>
                    <a:avLst/>
                    <a:gdLst>
                      <a:gd name="T0" fmla="*/ 2147483647 w 245"/>
                      <a:gd name="T1" fmla="*/ 2147483647 h 336"/>
                      <a:gd name="T2" fmla="*/ 2147483647 w 245"/>
                      <a:gd name="T3" fmla="*/ 2147483647 h 336"/>
                      <a:gd name="T4" fmla="*/ 2147483647 w 245"/>
                      <a:gd name="T5" fmla="*/ 2147483647 h 336"/>
                      <a:gd name="T6" fmla="*/ 2147483647 w 245"/>
                      <a:gd name="T7" fmla="*/ 2147483647 h 336"/>
                      <a:gd name="T8" fmla="*/ 2147483647 w 245"/>
                      <a:gd name="T9" fmla="*/ 2147483647 h 336"/>
                      <a:gd name="T10" fmla="*/ 2147483647 w 245"/>
                      <a:gd name="T11" fmla="*/ 2147483647 h 336"/>
                      <a:gd name="T12" fmla="*/ 0 w 245"/>
                      <a:gd name="T13" fmla="*/ 2147483647 h 336"/>
                      <a:gd name="T14" fmla="*/ 2147483647 w 245"/>
                      <a:gd name="T15" fmla="*/ 2147483647 h 336"/>
                      <a:gd name="T16" fmla="*/ 2147483647 w 245"/>
                      <a:gd name="T17" fmla="*/ 2147483647 h 336"/>
                      <a:gd name="T18" fmla="*/ 2147483647 w 245"/>
                      <a:gd name="T19" fmla="*/ 2147483647 h 336"/>
                      <a:gd name="T20" fmla="*/ 2147483647 w 245"/>
                      <a:gd name="T21" fmla="*/ 2147483647 h 336"/>
                      <a:gd name="T22" fmla="*/ 2147483647 w 245"/>
                      <a:gd name="T23" fmla="*/ 2147483647 h 336"/>
                      <a:gd name="T24" fmla="*/ 2147483647 w 245"/>
                      <a:gd name="T25" fmla="*/ 2147483647 h 336"/>
                      <a:gd name="T26" fmla="*/ 2147483647 w 245"/>
                      <a:gd name="T27" fmla="*/ 2147483647 h 336"/>
                      <a:gd name="T28" fmla="*/ 2147483647 w 245"/>
                      <a:gd name="T29" fmla="*/ 2147483647 h 336"/>
                      <a:gd name="T30" fmla="*/ 2147483647 w 245"/>
                      <a:gd name="T31" fmla="*/ 2147483647 h 336"/>
                      <a:gd name="T32" fmla="*/ 2147483647 w 245"/>
                      <a:gd name="T33" fmla="*/ 2147483647 h 336"/>
                      <a:gd name="T34" fmla="*/ 2147483647 w 245"/>
                      <a:gd name="T35" fmla="*/ 2147483647 h 336"/>
                      <a:gd name="T36" fmla="*/ 2147483647 w 245"/>
                      <a:gd name="T37" fmla="*/ 2147483647 h 336"/>
                      <a:gd name="T38" fmla="*/ 2147483647 w 245"/>
                      <a:gd name="T39" fmla="*/ 2147483647 h 336"/>
                      <a:gd name="T40" fmla="*/ 2147483647 w 245"/>
                      <a:gd name="T41" fmla="*/ 2147483647 h 336"/>
                      <a:gd name="T42" fmla="*/ 2147483647 w 245"/>
                      <a:gd name="T43" fmla="*/ 2147483647 h 336"/>
                      <a:gd name="T44" fmla="*/ 2147483647 w 245"/>
                      <a:gd name="T45" fmla="*/ 2147483647 h 336"/>
                      <a:gd name="T46" fmla="*/ 2147483647 w 245"/>
                      <a:gd name="T47" fmla="*/ 2147483647 h 336"/>
                      <a:gd name="T48" fmla="*/ 2147483647 w 245"/>
                      <a:gd name="T49" fmla="*/ 2147483647 h 336"/>
                      <a:gd name="T50" fmla="*/ 2147483647 w 245"/>
                      <a:gd name="T51" fmla="*/ 2147483647 h 336"/>
                      <a:gd name="T52" fmla="*/ 2147483647 w 245"/>
                      <a:gd name="T53" fmla="*/ 2147483647 h 336"/>
                      <a:gd name="T54" fmla="*/ 2147483647 w 245"/>
                      <a:gd name="T55" fmla="*/ 2147483647 h 336"/>
                      <a:gd name="T56" fmla="*/ 2147483647 w 245"/>
                      <a:gd name="T57" fmla="*/ 2147483647 h 336"/>
                      <a:gd name="T58" fmla="*/ 2147483647 w 245"/>
                      <a:gd name="T59" fmla="*/ 2147483647 h 336"/>
                      <a:gd name="T60" fmla="*/ 2147483647 w 245"/>
                      <a:gd name="T61" fmla="*/ 2147483647 h 336"/>
                      <a:gd name="T62" fmla="*/ 2147483647 w 245"/>
                      <a:gd name="T63" fmla="*/ 2147483647 h 336"/>
                      <a:gd name="T64" fmla="*/ 2147483647 w 245"/>
                      <a:gd name="T65" fmla="*/ 2147483647 h 336"/>
                      <a:gd name="T66" fmla="*/ 2147483647 w 245"/>
                      <a:gd name="T67" fmla="*/ 2147483647 h 336"/>
                      <a:gd name="T68" fmla="*/ 2147483647 w 245"/>
                      <a:gd name="T69" fmla="*/ 2147483647 h 336"/>
                      <a:gd name="T70" fmla="*/ 2147483647 w 245"/>
                      <a:gd name="T71" fmla="*/ 2147483647 h 336"/>
                      <a:gd name="T72" fmla="*/ 2147483647 w 245"/>
                      <a:gd name="T73" fmla="*/ 2147483647 h 336"/>
                      <a:gd name="T74" fmla="*/ 2147483647 w 245"/>
                      <a:gd name="T75" fmla="*/ 2147483647 h 336"/>
                      <a:gd name="T76" fmla="*/ 2147483647 w 245"/>
                      <a:gd name="T77" fmla="*/ 2147483647 h 336"/>
                      <a:gd name="T78" fmla="*/ 2147483647 w 245"/>
                      <a:gd name="T79" fmla="*/ 2147483647 h 336"/>
                      <a:gd name="T80" fmla="*/ 2147483647 w 245"/>
                      <a:gd name="T81" fmla="*/ 2147483647 h 336"/>
                      <a:gd name="T82" fmla="*/ 2147483647 w 245"/>
                      <a:gd name="T83" fmla="*/ 0 h 336"/>
                      <a:gd name="T84" fmla="*/ 2147483647 w 245"/>
                      <a:gd name="T85" fmla="*/ 2147483647 h 3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5"/>
                      <a:gd name="T130" fmla="*/ 0 h 336"/>
                      <a:gd name="T131" fmla="*/ 245 w 245"/>
                      <a:gd name="T132" fmla="*/ 336 h 3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5" h="336">
                        <a:moveTo>
                          <a:pt x="62" y="14"/>
                        </a:moveTo>
                        <a:lnTo>
                          <a:pt x="70" y="34"/>
                        </a:lnTo>
                        <a:lnTo>
                          <a:pt x="53" y="47"/>
                        </a:lnTo>
                        <a:lnTo>
                          <a:pt x="53" y="101"/>
                        </a:lnTo>
                        <a:lnTo>
                          <a:pt x="43" y="66"/>
                        </a:lnTo>
                        <a:lnTo>
                          <a:pt x="8" y="100"/>
                        </a:lnTo>
                        <a:lnTo>
                          <a:pt x="0" y="196"/>
                        </a:lnTo>
                        <a:lnTo>
                          <a:pt x="23" y="243"/>
                        </a:lnTo>
                        <a:lnTo>
                          <a:pt x="25" y="268"/>
                        </a:lnTo>
                        <a:lnTo>
                          <a:pt x="26" y="288"/>
                        </a:lnTo>
                        <a:lnTo>
                          <a:pt x="25" y="304"/>
                        </a:lnTo>
                        <a:lnTo>
                          <a:pt x="20" y="335"/>
                        </a:lnTo>
                        <a:lnTo>
                          <a:pt x="116" y="329"/>
                        </a:lnTo>
                        <a:lnTo>
                          <a:pt x="242" y="317"/>
                        </a:lnTo>
                        <a:lnTo>
                          <a:pt x="219" y="310"/>
                        </a:lnTo>
                        <a:lnTo>
                          <a:pt x="208" y="294"/>
                        </a:lnTo>
                        <a:lnTo>
                          <a:pt x="226" y="279"/>
                        </a:lnTo>
                        <a:lnTo>
                          <a:pt x="226" y="261"/>
                        </a:lnTo>
                        <a:lnTo>
                          <a:pt x="218" y="245"/>
                        </a:lnTo>
                        <a:lnTo>
                          <a:pt x="226" y="233"/>
                        </a:lnTo>
                        <a:lnTo>
                          <a:pt x="244" y="234"/>
                        </a:lnTo>
                        <a:lnTo>
                          <a:pt x="241" y="188"/>
                        </a:lnTo>
                        <a:lnTo>
                          <a:pt x="236" y="160"/>
                        </a:lnTo>
                        <a:lnTo>
                          <a:pt x="225" y="142"/>
                        </a:lnTo>
                        <a:lnTo>
                          <a:pt x="215" y="132"/>
                        </a:lnTo>
                        <a:lnTo>
                          <a:pt x="199" y="129"/>
                        </a:lnTo>
                        <a:lnTo>
                          <a:pt x="185" y="129"/>
                        </a:lnTo>
                        <a:lnTo>
                          <a:pt x="169" y="150"/>
                        </a:lnTo>
                        <a:lnTo>
                          <a:pt x="158" y="158"/>
                        </a:lnTo>
                        <a:lnTo>
                          <a:pt x="152" y="160"/>
                        </a:lnTo>
                        <a:lnTo>
                          <a:pt x="143" y="157"/>
                        </a:lnTo>
                        <a:lnTo>
                          <a:pt x="141" y="146"/>
                        </a:lnTo>
                        <a:lnTo>
                          <a:pt x="143" y="139"/>
                        </a:lnTo>
                        <a:lnTo>
                          <a:pt x="150" y="132"/>
                        </a:lnTo>
                        <a:lnTo>
                          <a:pt x="157" y="129"/>
                        </a:lnTo>
                        <a:lnTo>
                          <a:pt x="164" y="127"/>
                        </a:lnTo>
                        <a:lnTo>
                          <a:pt x="164" y="114"/>
                        </a:lnTo>
                        <a:lnTo>
                          <a:pt x="182" y="101"/>
                        </a:lnTo>
                        <a:lnTo>
                          <a:pt x="164" y="57"/>
                        </a:lnTo>
                        <a:lnTo>
                          <a:pt x="164" y="36"/>
                        </a:lnTo>
                        <a:lnTo>
                          <a:pt x="133" y="28"/>
                        </a:lnTo>
                        <a:lnTo>
                          <a:pt x="89" y="0"/>
                        </a:lnTo>
                        <a:lnTo>
                          <a:pt x="62" y="14"/>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63" name="Freeform 89"/>
                  <p:cNvSpPr>
                    <a:spLocks/>
                  </p:cNvSpPr>
                  <p:nvPr/>
                </p:nvSpPr>
                <p:spPr bwMode="auto">
                  <a:xfrm>
                    <a:off x="5021340" y="2816285"/>
                    <a:ext cx="395287" cy="703262"/>
                  </a:xfrm>
                  <a:custGeom>
                    <a:avLst/>
                    <a:gdLst>
                      <a:gd name="T0" fmla="*/ 2147483647 w 261"/>
                      <a:gd name="T1" fmla="*/ 2147483647 h 443"/>
                      <a:gd name="T2" fmla="*/ 2147483647 w 261"/>
                      <a:gd name="T3" fmla="*/ 0 h 443"/>
                      <a:gd name="T4" fmla="*/ 2147483647 w 261"/>
                      <a:gd name="T5" fmla="*/ 2147483647 h 443"/>
                      <a:gd name="T6" fmla="*/ 2147483647 w 261"/>
                      <a:gd name="T7" fmla="*/ 2147483647 h 443"/>
                      <a:gd name="T8" fmla="*/ 2147483647 w 261"/>
                      <a:gd name="T9" fmla="*/ 2147483647 h 443"/>
                      <a:gd name="T10" fmla="*/ 2147483647 w 261"/>
                      <a:gd name="T11" fmla="*/ 2147483647 h 443"/>
                      <a:gd name="T12" fmla="*/ 2147483647 w 261"/>
                      <a:gd name="T13" fmla="*/ 2147483647 h 443"/>
                      <a:gd name="T14" fmla="*/ 2147483647 w 261"/>
                      <a:gd name="T15" fmla="*/ 2147483647 h 443"/>
                      <a:gd name="T16" fmla="*/ 2147483647 w 261"/>
                      <a:gd name="T17" fmla="*/ 2147483647 h 443"/>
                      <a:gd name="T18" fmla="*/ 2147483647 w 261"/>
                      <a:gd name="T19" fmla="*/ 2147483647 h 443"/>
                      <a:gd name="T20" fmla="*/ 2147483647 w 261"/>
                      <a:gd name="T21" fmla="*/ 2147483647 h 443"/>
                      <a:gd name="T22" fmla="*/ 2147483647 w 261"/>
                      <a:gd name="T23" fmla="*/ 2147483647 h 443"/>
                      <a:gd name="T24" fmla="*/ 2147483647 w 261"/>
                      <a:gd name="T25" fmla="*/ 2147483647 h 443"/>
                      <a:gd name="T26" fmla="*/ 2147483647 w 261"/>
                      <a:gd name="T27" fmla="*/ 2147483647 h 443"/>
                      <a:gd name="T28" fmla="*/ 2147483647 w 261"/>
                      <a:gd name="T29" fmla="*/ 2147483647 h 443"/>
                      <a:gd name="T30" fmla="*/ 2147483647 w 261"/>
                      <a:gd name="T31" fmla="*/ 2147483647 h 443"/>
                      <a:gd name="T32" fmla="*/ 2147483647 w 261"/>
                      <a:gd name="T33" fmla="*/ 2147483647 h 443"/>
                      <a:gd name="T34" fmla="*/ 0 w 261"/>
                      <a:gd name="T35" fmla="*/ 2147483647 h 443"/>
                      <a:gd name="T36" fmla="*/ 2147483647 w 261"/>
                      <a:gd name="T37" fmla="*/ 2147483647 h 443"/>
                      <a:gd name="T38" fmla="*/ 2147483647 w 261"/>
                      <a:gd name="T39" fmla="*/ 2147483647 h 443"/>
                      <a:gd name="T40" fmla="*/ 2147483647 w 261"/>
                      <a:gd name="T41" fmla="*/ 2147483647 h 443"/>
                      <a:gd name="T42" fmla="*/ 2147483647 w 261"/>
                      <a:gd name="T43" fmla="*/ 2147483647 h 443"/>
                      <a:gd name="T44" fmla="*/ 2147483647 w 261"/>
                      <a:gd name="T45" fmla="*/ 2147483647 h 4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1"/>
                      <a:gd name="T70" fmla="*/ 0 h 443"/>
                      <a:gd name="T71" fmla="*/ 261 w 261"/>
                      <a:gd name="T72" fmla="*/ 443 h 4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1" h="443">
                        <a:moveTo>
                          <a:pt x="48" y="24"/>
                        </a:moveTo>
                        <a:lnTo>
                          <a:pt x="198" y="0"/>
                        </a:lnTo>
                        <a:lnTo>
                          <a:pt x="221" y="53"/>
                        </a:lnTo>
                        <a:lnTo>
                          <a:pt x="251" y="280"/>
                        </a:lnTo>
                        <a:lnTo>
                          <a:pt x="260" y="310"/>
                        </a:lnTo>
                        <a:lnTo>
                          <a:pt x="236" y="370"/>
                        </a:lnTo>
                        <a:lnTo>
                          <a:pt x="236" y="412"/>
                        </a:lnTo>
                        <a:lnTo>
                          <a:pt x="211" y="408"/>
                        </a:lnTo>
                        <a:lnTo>
                          <a:pt x="212" y="442"/>
                        </a:lnTo>
                        <a:lnTo>
                          <a:pt x="183" y="428"/>
                        </a:lnTo>
                        <a:lnTo>
                          <a:pt x="169" y="433"/>
                        </a:lnTo>
                        <a:lnTo>
                          <a:pt x="147" y="429"/>
                        </a:lnTo>
                        <a:lnTo>
                          <a:pt x="132" y="376"/>
                        </a:lnTo>
                        <a:lnTo>
                          <a:pt x="101" y="360"/>
                        </a:lnTo>
                        <a:lnTo>
                          <a:pt x="101" y="303"/>
                        </a:lnTo>
                        <a:lnTo>
                          <a:pt x="71" y="310"/>
                        </a:lnTo>
                        <a:lnTo>
                          <a:pt x="54" y="269"/>
                        </a:lnTo>
                        <a:lnTo>
                          <a:pt x="0" y="220"/>
                        </a:lnTo>
                        <a:lnTo>
                          <a:pt x="39" y="143"/>
                        </a:lnTo>
                        <a:lnTo>
                          <a:pt x="28" y="107"/>
                        </a:lnTo>
                        <a:lnTo>
                          <a:pt x="68" y="101"/>
                        </a:lnTo>
                        <a:lnTo>
                          <a:pt x="71" y="50"/>
                        </a:lnTo>
                        <a:lnTo>
                          <a:pt x="48" y="24"/>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64" name="Freeform 90"/>
                  <p:cNvSpPr>
                    <a:spLocks/>
                  </p:cNvSpPr>
                  <p:nvPr/>
                </p:nvSpPr>
                <p:spPr bwMode="auto">
                  <a:xfrm>
                    <a:off x="4679950" y="3136900"/>
                    <a:ext cx="628650" cy="558800"/>
                  </a:xfrm>
                  <a:custGeom>
                    <a:avLst/>
                    <a:gdLst>
                      <a:gd name="T0" fmla="*/ 0 w 415"/>
                      <a:gd name="T1" fmla="*/ 2147483647 h 352"/>
                      <a:gd name="T2" fmla="*/ 2147483647 w 415"/>
                      <a:gd name="T3" fmla="*/ 0 h 352"/>
                      <a:gd name="T4" fmla="*/ 2147483647 w 415"/>
                      <a:gd name="T5" fmla="*/ 0 h 352"/>
                      <a:gd name="T6" fmla="*/ 2147483647 w 415"/>
                      <a:gd name="T7" fmla="*/ 2147483647 h 352"/>
                      <a:gd name="T8" fmla="*/ 2147483647 w 415"/>
                      <a:gd name="T9" fmla="*/ 2147483647 h 352"/>
                      <a:gd name="T10" fmla="*/ 2147483647 w 415"/>
                      <a:gd name="T11" fmla="*/ 2147483647 h 352"/>
                      <a:gd name="T12" fmla="*/ 2147483647 w 415"/>
                      <a:gd name="T13" fmla="*/ 2147483647 h 352"/>
                      <a:gd name="T14" fmla="*/ 2147483647 w 415"/>
                      <a:gd name="T15" fmla="*/ 2147483647 h 352"/>
                      <a:gd name="T16" fmla="*/ 2147483647 w 415"/>
                      <a:gd name="T17" fmla="*/ 2147483647 h 352"/>
                      <a:gd name="T18" fmla="*/ 2147483647 w 415"/>
                      <a:gd name="T19" fmla="*/ 2147483647 h 352"/>
                      <a:gd name="T20" fmla="*/ 2147483647 w 415"/>
                      <a:gd name="T21" fmla="*/ 2147483647 h 352"/>
                      <a:gd name="T22" fmla="*/ 2147483647 w 415"/>
                      <a:gd name="T23" fmla="*/ 2147483647 h 352"/>
                      <a:gd name="T24" fmla="*/ 2147483647 w 415"/>
                      <a:gd name="T25" fmla="*/ 2147483647 h 352"/>
                      <a:gd name="T26" fmla="*/ 2147483647 w 415"/>
                      <a:gd name="T27" fmla="*/ 2147483647 h 352"/>
                      <a:gd name="T28" fmla="*/ 2147483647 w 415"/>
                      <a:gd name="T29" fmla="*/ 2147483647 h 352"/>
                      <a:gd name="T30" fmla="*/ 2147483647 w 415"/>
                      <a:gd name="T31" fmla="*/ 2147483647 h 352"/>
                      <a:gd name="T32" fmla="*/ 2147483647 w 415"/>
                      <a:gd name="T33" fmla="*/ 2147483647 h 352"/>
                      <a:gd name="T34" fmla="*/ 2147483647 w 415"/>
                      <a:gd name="T35" fmla="*/ 2147483647 h 352"/>
                      <a:gd name="T36" fmla="*/ 2147483647 w 415"/>
                      <a:gd name="T37" fmla="*/ 2147483647 h 352"/>
                      <a:gd name="T38" fmla="*/ 2147483647 w 415"/>
                      <a:gd name="T39" fmla="*/ 2147483647 h 352"/>
                      <a:gd name="T40" fmla="*/ 2147483647 w 415"/>
                      <a:gd name="T41" fmla="*/ 2147483647 h 352"/>
                      <a:gd name="T42" fmla="*/ 2147483647 w 415"/>
                      <a:gd name="T43" fmla="*/ 2147483647 h 352"/>
                      <a:gd name="T44" fmla="*/ 2147483647 w 415"/>
                      <a:gd name="T45" fmla="*/ 2147483647 h 352"/>
                      <a:gd name="T46" fmla="*/ 2147483647 w 415"/>
                      <a:gd name="T47" fmla="*/ 2147483647 h 352"/>
                      <a:gd name="T48" fmla="*/ 2147483647 w 415"/>
                      <a:gd name="T49" fmla="*/ 2147483647 h 352"/>
                      <a:gd name="T50" fmla="*/ 0 w 415"/>
                      <a:gd name="T51" fmla="*/ 2147483647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5"/>
                      <a:gd name="T79" fmla="*/ 0 h 352"/>
                      <a:gd name="T80" fmla="*/ 415 w 415"/>
                      <a:gd name="T81" fmla="*/ 352 h 3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5" h="352">
                        <a:moveTo>
                          <a:pt x="0" y="11"/>
                        </a:moveTo>
                        <a:lnTo>
                          <a:pt x="181" y="0"/>
                        </a:lnTo>
                        <a:lnTo>
                          <a:pt x="220" y="0"/>
                        </a:lnTo>
                        <a:lnTo>
                          <a:pt x="248" y="10"/>
                        </a:lnTo>
                        <a:lnTo>
                          <a:pt x="233" y="41"/>
                        </a:lnTo>
                        <a:lnTo>
                          <a:pt x="286" y="90"/>
                        </a:lnTo>
                        <a:lnTo>
                          <a:pt x="303" y="132"/>
                        </a:lnTo>
                        <a:lnTo>
                          <a:pt x="334" y="122"/>
                        </a:lnTo>
                        <a:lnTo>
                          <a:pt x="333" y="181"/>
                        </a:lnTo>
                        <a:lnTo>
                          <a:pt x="365" y="198"/>
                        </a:lnTo>
                        <a:lnTo>
                          <a:pt x="379" y="250"/>
                        </a:lnTo>
                        <a:lnTo>
                          <a:pt x="401" y="255"/>
                        </a:lnTo>
                        <a:lnTo>
                          <a:pt x="414" y="277"/>
                        </a:lnTo>
                        <a:lnTo>
                          <a:pt x="386" y="307"/>
                        </a:lnTo>
                        <a:lnTo>
                          <a:pt x="377" y="341"/>
                        </a:lnTo>
                        <a:lnTo>
                          <a:pt x="338" y="351"/>
                        </a:lnTo>
                        <a:lnTo>
                          <a:pt x="348" y="313"/>
                        </a:lnTo>
                        <a:lnTo>
                          <a:pt x="192" y="327"/>
                        </a:lnTo>
                        <a:lnTo>
                          <a:pt x="80" y="341"/>
                        </a:lnTo>
                        <a:lnTo>
                          <a:pt x="74" y="304"/>
                        </a:lnTo>
                        <a:lnTo>
                          <a:pt x="66" y="191"/>
                        </a:lnTo>
                        <a:lnTo>
                          <a:pt x="65" y="130"/>
                        </a:lnTo>
                        <a:lnTo>
                          <a:pt x="28" y="102"/>
                        </a:lnTo>
                        <a:lnTo>
                          <a:pt x="41" y="76"/>
                        </a:lnTo>
                        <a:lnTo>
                          <a:pt x="23" y="62"/>
                        </a:lnTo>
                        <a:lnTo>
                          <a:pt x="0" y="11"/>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65" name="Freeform 91"/>
                  <p:cNvSpPr>
                    <a:spLocks/>
                  </p:cNvSpPr>
                  <p:nvPr/>
                </p:nvSpPr>
                <p:spPr bwMode="auto">
                  <a:xfrm>
                    <a:off x="5365750" y="2900363"/>
                    <a:ext cx="312738" cy="546100"/>
                  </a:xfrm>
                  <a:custGeom>
                    <a:avLst/>
                    <a:gdLst>
                      <a:gd name="T0" fmla="*/ 0 w 206"/>
                      <a:gd name="T1" fmla="*/ 2147483647 h 344"/>
                      <a:gd name="T2" fmla="*/ 2147483647 w 206"/>
                      <a:gd name="T3" fmla="*/ 2147483647 h 344"/>
                      <a:gd name="T4" fmla="*/ 2147483647 w 206"/>
                      <a:gd name="T5" fmla="*/ 2147483647 h 344"/>
                      <a:gd name="T6" fmla="*/ 2147483647 w 206"/>
                      <a:gd name="T7" fmla="*/ 2147483647 h 344"/>
                      <a:gd name="T8" fmla="*/ 2147483647 w 206"/>
                      <a:gd name="T9" fmla="*/ 2147483647 h 344"/>
                      <a:gd name="T10" fmla="*/ 2147483647 w 206"/>
                      <a:gd name="T11" fmla="*/ 0 h 344"/>
                      <a:gd name="T12" fmla="*/ 2147483647 w 206"/>
                      <a:gd name="T13" fmla="*/ 2147483647 h 344"/>
                      <a:gd name="T14" fmla="*/ 2147483647 w 206"/>
                      <a:gd name="T15" fmla="*/ 2147483647 h 344"/>
                      <a:gd name="T16" fmla="*/ 2147483647 w 206"/>
                      <a:gd name="T17" fmla="*/ 2147483647 h 344"/>
                      <a:gd name="T18" fmla="*/ 2147483647 w 206"/>
                      <a:gd name="T19" fmla="*/ 2147483647 h 344"/>
                      <a:gd name="T20" fmla="*/ 2147483647 w 206"/>
                      <a:gd name="T21" fmla="*/ 2147483647 h 344"/>
                      <a:gd name="T22" fmla="*/ 2147483647 w 206"/>
                      <a:gd name="T23" fmla="*/ 2147483647 h 344"/>
                      <a:gd name="T24" fmla="*/ 2147483647 w 206"/>
                      <a:gd name="T25" fmla="*/ 2147483647 h 344"/>
                      <a:gd name="T26" fmla="*/ 2147483647 w 206"/>
                      <a:gd name="T27" fmla="*/ 2147483647 h 344"/>
                      <a:gd name="T28" fmla="*/ 2147483647 w 206"/>
                      <a:gd name="T29" fmla="*/ 2147483647 h 344"/>
                      <a:gd name="T30" fmla="*/ 0 w 206"/>
                      <a:gd name="T31" fmla="*/ 2147483647 h 3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
                      <a:gd name="T49" fmla="*/ 0 h 344"/>
                      <a:gd name="T50" fmla="*/ 206 w 206"/>
                      <a:gd name="T51" fmla="*/ 344 h 3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 h="344">
                        <a:moveTo>
                          <a:pt x="0" y="25"/>
                        </a:moveTo>
                        <a:lnTo>
                          <a:pt x="24" y="38"/>
                        </a:lnTo>
                        <a:lnTo>
                          <a:pt x="47" y="35"/>
                        </a:lnTo>
                        <a:lnTo>
                          <a:pt x="54" y="28"/>
                        </a:lnTo>
                        <a:lnTo>
                          <a:pt x="60" y="7"/>
                        </a:lnTo>
                        <a:lnTo>
                          <a:pt x="159" y="0"/>
                        </a:lnTo>
                        <a:lnTo>
                          <a:pt x="205" y="242"/>
                        </a:lnTo>
                        <a:lnTo>
                          <a:pt x="202" y="240"/>
                        </a:lnTo>
                        <a:lnTo>
                          <a:pt x="167" y="254"/>
                        </a:lnTo>
                        <a:lnTo>
                          <a:pt x="143" y="319"/>
                        </a:lnTo>
                        <a:lnTo>
                          <a:pt x="108" y="309"/>
                        </a:lnTo>
                        <a:lnTo>
                          <a:pt x="67" y="334"/>
                        </a:lnTo>
                        <a:lnTo>
                          <a:pt x="14" y="343"/>
                        </a:lnTo>
                        <a:lnTo>
                          <a:pt x="37" y="280"/>
                        </a:lnTo>
                        <a:lnTo>
                          <a:pt x="27" y="244"/>
                        </a:lnTo>
                        <a:lnTo>
                          <a:pt x="0" y="25"/>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66" name="Freeform 92"/>
                  <p:cNvSpPr>
                    <a:spLocks/>
                  </p:cNvSpPr>
                  <p:nvPr/>
                </p:nvSpPr>
                <p:spPr bwMode="auto">
                  <a:xfrm>
                    <a:off x="5603875" y="2790825"/>
                    <a:ext cx="393700" cy="492125"/>
                  </a:xfrm>
                  <a:custGeom>
                    <a:avLst/>
                    <a:gdLst>
                      <a:gd name="T0" fmla="*/ 0 w 260"/>
                      <a:gd name="T1" fmla="*/ 2147483647 h 310"/>
                      <a:gd name="T2" fmla="*/ 2147483647 w 260"/>
                      <a:gd name="T3" fmla="*/ 2147483647 h 310"/>
                      <a:gd name="T4" fmla="*/ 2147483647 w 260"/>
                      <a:gd name="T5" fmla="*/ 2147483647 h 310"/>
                      <a:gd name="T6" fmla="*/ 2147483647 w 260"/>
                      <a:gd name="T7" fmla="*/ 2147483647 h 310"/>
                      <a:gd name="T8" fmla="*/ 2147483647 w 260"/>
                      <a:gd name="T9" fmla="*/ 2147483647 h 310"/>
                      <a:gd name="T10" fmla="*/ 2147483647 w 260"/>
                      <a:gd name="T11" fmla="*/ 0 h 310"/>
                      <a:gd name="T12" fmla="*/ 2147483647 w 260"/>
                      <a:gd name="T13" fmla="*/ 2147483647 h 310"/>
                      <a:gd name="T14" fmla="*/ 2147483647 w 260"/>
                      <a:gd name="T15" fmla="*/ 2147483647 h 310"/>
                      <a:gd name="T16" fmla="*/ 2147483647 w 260"/>
                      <a:gd name="T17" fmla="*/ 2147483647 h 310"/>
                      <a:gd name="T18" fmla="*/ 2147483647 w 260"/>
                      <a:gd name="T19" fmla="*/ 2147483647 h 310"/>
                      <a:gd name="T20" fmla="*/ 2147483647 w 260"/>
                      <a:gd name="T21" fmla="*/ 2147483647 h 310"/>
                      <a:gd name="T22" fmla="*/ 2147483647 w 260"/>
                      <a:gd name="T23" fmla="*/ 2147483647 h 310"/>
                      <a:gd name="T24" fmla="*/ 2147483647 w 260"/>
                      <a:gd name="T25" fmla="*/ 2147483647 h 310"/>
                      <a:gd name="T26" fmla="*/ 2147483647 w 260"/>
                      <a:gd name="T27" fmla="*/ 2147483647 h 310"/>
                      <a:gd name="T28" fmla="*/ 2147483647 w 260"/>
                      <a:gd name="T29" fmla="*/ 2147483647 h 310"/>
                      <a:gd name="T30" fmla="*/ 2147483647 w 260"/>
                      <a:gd name="T31" fmla="*/ 2147483647 h 310"/>
                      <a:gd name="T32" fmla="*/ 2147483647 w 260"/>
                      <a:gd name="T33" fmla="*/ 2147483647 h 310"/>
                      <a:gd name="T34" fmla="*/ 2147483647 w 260"/>
                      <a:gd name="T35" fmla="*/ 2147483647 h 310"/>
                      <a:gd name="T36" fmla="*/ 0 w 260"/>
                      <a:gd name="T37" fmla="*/ 2147483647 h 3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0"/>
                      <a:gd name="T58" fmla="*/ 0 h 310"/>
                      <a:gd name="T59" fmla="*/ 260 w 260"/>
                      <a:gd name="T60" fmla="*/ 310 h 3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0" h="310">
                        <a:moveTo>
                          <a:pt x="0" y="68"/>
                        </a:moveTo>
                        <a:lnTo>
                          <a:pt x="117" y="57"/>
                        </a:lnTo>
                        <a:lnTo>
                          <a:pt x="141" y="62"/>
                        </a:lnTo>
                        <a:lnTo>
                          <a:pt x="196" y="36"/>
                        </a:lnTo>
                        <a:lnTo>
                          <a:pt x="209" y="11"/>
                        </a:lnTo>
                        <a:lnTo>
                          <a:pt x="241" y="0"/>
                        </a:lnTo>
                        <a:lnTo>
                          <a:pt x="259" y="116"/>
                        </a:lnTo>
                        <a:lnTo>
                          <a:pt x="246" y="129"/>
                        </a:lnTo>
                        <a:lnTo>
                          <a:pt x="249" y="210"/>
                        </a:lnTo>
                        <a:lnTo>
                          <a:pt x="223" y="218"/>
                        </a:lnTo>
                        <a:lnTo>
                          <a:pt x="209" y="262"/>
                        </a:lnTo>
                        <a:lnTo>
                          <a:pt x="189" y="257"/>
                        </a:lnTo>
                        <a:lnTo>
                          <a:pt x="181" y="309"/>
                        </a:lnTo>
                        <a:lnTo>
                          <a:pt x="153" y="287"/>
                        </a:lnTo>
                        <a:lnTo>
                          <a:pt x="95" y="301"/>
                        </a:lnTo>
                        <a:lnTo>
                          <a:pt x="70" y="282"/>
                        </a:lnTo>
                        <a:lnTo>
                          <a:pt x="38" y="280"/>
                        </a:lnTo>
                        <a:lnTo>
                          <a:pt x="21" y="193"/>
                        </a:lnTo>
                        <a:lnTo>
                          <a:pt x="0" y="68"/>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67" name="Freeform 93"/>
                  <p:cNvSpPr>
                    <a:spLocks/>
                  </p:cNvSpPr>
                  <p:nvPr/>
                </p:nvSpPr>
                <p:spPr bwMode="auto">
                  <a:xfrm>
                    <a:off x="5253038" y="3235325"/>
                    <a:ext cx="696912" cy="415925"/>
                  </a:xfrm>
                  <a:custGeom>
                    <a:avLst/>
                    <a:gdLst>
                      <a:gd name="T0" fmla="*/ 0 w 460"/>
                      <a:gd name="T1" fmla="*/ 2147483647 h 262"/>
                      <a:gd name="T2" fmla="*/ 2147483647 w 460"/>
                      <a:gd name="T3" fmla="*/ 2147483647 h 262"/>
                      <a:gd name="T4" fmla="*/ 2147483647 w 460"/>
                      <a:gd name="T5" fmla="*/ 2147483647 h 262"/>
                      <a:gd name="T6" fmla="*/ 2147483647 w 460"/>
                      <a:gd name="T7" fmla="*/ 2147483647 h 262"/>
                      <a:gd name="T8" fmla="*/ 2147483647 w 460"/>
                      <a:gd name="T9" fmla="*/ 2147483647 h 262"/>
                      <a:gd name="T10" fmla="*/ 2147483647 w 460"/>
                      <a:gd name="T11" fmla="*/ 2147483647 h 262"/>
                      <a:gd name="T12" fmla="*/ 2147483647 w 460"/>
                      <a:gd name="T13" fmla="*/ 2147483647 h 262"/>
                      <a:gd name="T14" fmla="*/ 2147483647 w 460"/>
                      <a:gd name="T15" fmla="*/ 2147483647 h 262"/>
                      <a:gd name="T16" fmla="*/ 2147483647 w 460"/>
                      <a:gd name="T17" fmla="*/ 2147483647 h 262"/>
                      <a:gd name="T18" fmla="*/ 2147483647 w 460"/>
                      <a:gd name="T19" fmla="*/ 2147483647 h 262"/>
                      <a:gd name="T20" fmla="*/ 2147483647 w 460"/>
                      <a:gd name="T21" fmla="*/ 2147483647 h 262"/>
                      <a:gd name="T22" fmla="*/ 2147483647 w 460"/>
                      <a:gd name="T23" fmla="*/ 2147483647 h 262"/>
                      <a:gd name="T24" fmla="*/ 2147483647 w 460"/>
                      <a:gd name="T25" fmla="*/ 2147483647 h 262"/>
                      <a:gd name="T26" fmla="*/ 2147483647 w 460"/>
                      <a:gd name="T27" fmla="*/ 2147483647 h 262"/>
                      <a:gd name="T28" fmla="*/ 2147483647 w 460"/>
                      <a:gd name="T29" fmla="*/ 0 h 262"/>
                      <a:gd name="T30" fmla="*/ 2147483647 w 460"/>
                      <a:gd name="T31" fmla="*/ 2147483647 h 262"/>
                      <a:gd name="T32" fmla="*/ 2147483647 w 460"/>
                      <a:gd name="T33" fmla="*/ 2147483647 h 262"/>
                      <a:gd name="T34" fmla="*/ 2147483647 w 460"/>
                      <a:gd name="T35" fmla="*/ 2147483647 h 262"/>
                      <a:gd name="T36" fmla="*/ 2147483647 w 460"/>
                      <a:gd name="T37" fmla="*/ 2147483647 h 262"/>
                      <a:gd name="T38" fmla="*/ 2147483647 w 460"/>
                      <a:gd name="T39" fmla="*/ 2147483647 h 262"/>
                      <a:gd name="T40" fmla="*/ 2147483647 w 460"/>
                      <a:gd name="T41" fmla="*/ 2147483647 h 262"/>
                      <a:gd name="T42" fmla="*/ 2147483647 w 460"/>
                      <a:gd name="T43" fmla="*/ 2147483647 h 262"/>
                      <a:gd name="T44" fmla="*/ 2147483647 w 460"/>
                      <a:gd name="T45" fmla="*/ 2147483647 h 262"/>
                      <a:gd name="T46" fmla="*/ 2147483647 w 460"/>
                      <a:gd name="T47" fmla="*/ 2147483647 h 262"/>
                      <a:gd name="T48" fmla="*/ 2147483647 w 460"/>
                      <a:gd name="T49" fmla="*/ 2147483647 h 262"/>
                      <a:gd name="T50" fmla="*/ 2147483647 w 460"/>
                      <a:gd name="T51" fmla="*/ 2147483647 h 262"/>
                      <a:gd name="T52" fmla="*/ 2147483647 w 460"/>
                      <a:gd name="T53" fmla="*/ 2147483647 h 262"/>
                      <a:gd name="T54" fmla="*/ 2147483647 w 460"/>
                      <a:gd name="T55" fmla="*/ 2147483647 h 262"/>
                      <a:gd name="T56" fmla="*/ 0 w 460"/>
                      <a:gd name="T57" fmla="*/ 2147483647 h 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0"/>
                      <a:gd name="T88" fmla="*/ 0 h 262"/>
                      <a:gd name="T89" fmla="*/ 460 w 460"/>
                      <a:gd name="T90" fmla="*/ 262 h 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0" h="262">
                        <a:moveTo>
                          <a:pt x="0" y="261"/>
                        </a:moveTo>
                        <a:lnTo>
                          <a:pt x="111" y="245"/>
                        </a:lnTo>
                        <a:lnTo>
                          <a:pt x="111" y="233"/>
                        </a:lnTo>
                        <a:lnTo>
                          <a:pt x="381" y="196"/>
                        </a:lnTo>
                        <a:lnTo>
                          <a:pt x="386" y="176"/>
                        </a:lnTo>
                        <a:lnTo>
                          <a:pt x="425" y="160"/>
                        </a:lnTo>
                        <a:lnTo>
                          <a:pt x="430" y="140"/>
                        </a:lnTo>
                        <a:lnTo>
                          <a:pt x="446" y="132"/>
                        </a:lnTo>
                        <a:lnTo>
                          <a:pt x="459" y="101"/>
                        </a:lnTo>
                        <a:lnTo>
                          <a:pt x="422" y="70"/>
                        </a:lnTo>
                        <a:lnTo>
                          <a:pt x="414" y="29"/>
                        </a:lnTo>
                        <a:lnTo>
                          <a:pt x="386" y="8"/>
                        </a:lnTo>
                        <a:lnTo>
                          <a:pt x="325" y="19"/>
                        </a:lnTo>
                        <a:lnTo>
                          <a:pt x="298" y="1"/>
                        </a:lnTo>
                        <a:lnTo>
                          <a:pt x="270" y="0"/>
                        </a:lnTo>
                        <a:lnTo>
                          <a:pt x="276" y="29"/>
                        </a:lnTo>
                        <a:lnTo>
                          <a:pt x="239" y="44"/>
                        </a:lnTo>
                        <a:lnTo>
                          <a:pt x="214" y="109"/>
                        </a:lnTo>
                        <a:lnTo>
                          <a:pt x="180" y="98"/>
                        </a:lnTo>
                        <a:lnTo>
                          <a:pt x="140" y="122"/>
                        </a:lnTo>
                        <a:lnTo>
                          <a:pt x="87" y="132"/>
                        </a:lnTo>
                        <a:lnTo>
                          <a:pt x="87" y="168"/>
                        </a:lnTo>
                        <a:lnTo>
                          <a:pt x="62" y="168"/>
                        </a:lnTo>
                        <a:lnTo>
                          <a:pt x="64" y="200"/>
                        </a:lnTo>
                        <a:lnTo>
                          <a:pt x="36" y="188"/>
                        </a:lnTo>
                        <a:lnTo>
                          <a:pt x="21" y="193"/>
                        </a:lnTo>
                        <a:lnTo>
                          <a:pt x="34" y="215"/>
                        </a:lnTo>
                        <a:lnTo>
                          <a:pt x="6" y="244"/>
                        </a:lnTo>
                        <a:lnTo>
                          <a:pt x="0" y="261"/>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68" name="Freeform 94"/>
                  <p:cNvSpPr>
                    <a:spLocks/>
                  </p:cNvSpPr>
                  <p:nvPr/>
                </p:nvSpPr>
                <p:spPr bwMode="auto">
                  <a:xfrm>
                    <a:off x="5209533" y="3475885"/>
                    <a:ext cx="798513" cy="314325"/>
                  </a:xfrm>
                  <a:custGeom>
                    <a:avLst/>
                    <a:gdLst>
                      <a:gd name="T0" fmla="*/ 2147483647 w 528"/>
                      <a:gd name="T1" fmla="*/ 2147483647 h 198"/>
                      <a:gd name="T2" fmla="*/ 2147483647 w 528"/>
                      <a:gd name="T3" fmla="*/ 2147483647 h 198"/>
                      <a:gd name="T4" fmla="*/ 2147483647 w 528"/>
                      <a:gd name="T5" fmla="*/ 2147483647 h 198"/>
                      <a:gd name="T6" fmla="*/ 2147483647 w 528"/>
                      <a:gd name="T7" fmla="*/ 2147483647 h 198"/>
                      <a:gd name="T8" fmla="*/ 0 w 528"/>
                      <a:gd name="T9" fmla="*/ 2147483647 h 198"/>
                      <a:gd name="T10" fmla="*/ 2147483647 w 528"/>
                      <a:gd name="T11" fmla="*/ 2147483647 h 198"/>
                      <a:gd name="T12" fmla="*/ 2147483647 w 528"/>
                      <a:gd name="T13" fmla="*/ 2147483647 h 198"/>
                      <a:gd name="T14" fmla="*/ 2147483647 w 528"/>
                      <a:gd name="T15" fmla="*/ 2147483647 h 198"/>
                      <a:gd name="T16" fmla="*/ 2147483647 w 528"/>
                      <a:gd name="T17" fmla="*/ 2147483647 h 198"/>
                      <a:gd name="T18" fmla="*/ 2147483647 w 528"/>
                      <a:gd name="T19" fmla="*/ 2147483647 h 198"/>
                      <a:gd name="T20" fmla="*/ 2147483647 w 528"/>
                      <a:gd name="T21" fmla="*/ 2147483647 h 198"/>
                      <a:gd name="T22" fmla="*/ 2147483647 w 528"/>
                      <a:gd name="T23" fmla="*/ 0 h 198"/>
                      <a:gd name="T24" fmla="*/ 2147483647 w 528"/>
                      <a:gd name="T25" fmla="*/ 2147483647 h 198"/>
                      <a:gd name="T26" fmla="*/ 2147483647 w 528"/>
                      <a:gd name="T27" fmla="*/ 2147483647 h 198"/>
                      <a:gd name="T28" fmla="*/ 2147483647 w 528"/>
                      <a:gd name="T29" fmla="*/ 2147483647 h 198"/>
                      <a:gd name="T30" fmla="*/ 2147483647 w 528"/>
                      <a:gd name="T31" fmla="*/ 2147483647 h 1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8"/>
                      <a:gd name="T49" fmla="*/ 0 h 198"/>
                      <a:gd name="T50" fmla="*/ 528 w 528"/>
                      <a:gd name="T51" fmla="*/ 198 h 1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8" h="198">
                        <a:moveTo>
                          <a:pt x="32" y="90"/>
                        </a:moveTo>
                        <a:lnTo>
                          <a:pt x="32" y="94"/>
                        </a:lnTo>
                        <a:lnTo>
                          <a:pt x="23" y="112"/>
                        </a:lnTo>
                        <a:lnTo>
                          <a:pt x="33" y="137"/>
                        </a:lnTo>
                        <a:lnTo>
                          <a:pt x="0" y="159"/>
                        </a:lnTo>
                        <a:lnTo>
                          <a:pt x="7" y="197"/>
                        </a:lnTo>
                        <a:lnTo>
                          <a:pt x="144" y="186"/>
                        </a:lnTo>
                        <a:lnTo>
                          <a:pt x="308" y="166"/>
                        </a:lnTo>
                        <a:lnTo>
                          <a:pt x="390" y="151"/>
                        </a:lnTo>
                        <a:lnTo>
                          <a:pt x="407" y="100"/>
                        </a:lnTo>
                        <a:lnTo>
                          <a:pt x="437" y="99"/>
                        </a:lnTo>
                        <a:lnTo>
                          <a:pt x="527" y="0"/>
                        </a:lnTo>
                        <a:lnTo>
                          <a:pt x="410" y="25"/>
                        </a:lnTo>
                        <a:lnTo>
                          <a:pt x="137" y="64"/>
                        </a:lnTo>
                        <a:lnTo>
                          <a:pt x="140" y="76"/>
                        </a:lnTo>
                        <a:lnTo>
                          <a:pt x="32" y="90"/>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69" name="Freeform 95"/>
                  <p:cNvSpPr>
                    <a:spLocks/>
                  </p:cNvSpPr>
                  <p:nvPr/>
                </p:nvSpPr>
                <p:spPr bwMode="auto">
                  <a:xfrm>
                    <a:off x="5128855" y="3781673"/>
                    <a:ext cx="330200" cy="620713"/>
                  </a:xfrm>
                  <a:custGeom>
                    <a:avLst/>
                    <a:gdLst>
                      <a:gd name="T0" fmla="*/ 2147483647 w 218"/>
                      <a:gd name="T1" fmla="*/ 2147483647 h 391"/>
                      <a:gd name="T2" fmla="*/ 2147483647 w 218"/>
                      <a:gd name="T3" fmla="*/ 2147483647 h 391"/>
                      <a:gd name="T4" fmla="*/ 0 w 218"/>
                      <a:gd name="T5" fmla="*/ 2147483647 h 391"/>
                      <a:gd name="T6" fmla="*/ 2147483647 w 218"/>
                      <a:gd name="T7" fmla="*/ 2147483647 h 391"/>
                      <a:gd name="T8" fmla="*/ 2147483647 w 218"/>
                      <a:gd name="T9" fmla="*/ 2147483647 h 391"/>
                      <a:gd name="T10" fmla="*/ 2147483647 w 218"/>
                      <a:gd name="T11" fmla="*/ 2147483647 h 391"/>
                      <a:gd name="T12" fmla="*/ 2147483647 w 218"/>
                      <a:gd name="T13" fmla="*/ 2147483647 h 391"/>
                      <a:gd name="T14" fmla="*/ 2147483647 w 218"/>
                      <a:gd name="T15" fmla="*/ 2147483647 h 391"/>
                      <a:gd name="T16" fmla="*/ 2147483647 w 218"/>
                      <a:gd name="T17" fmla="*/ 2147483647 h 391"/>
                      <a:gd name="T18" fmla="*/ 2147483647 w 218"/>
                      <a:gd name="T19" fmla="*/ 2147483647 h 391"/>
                      <a:gd name="T20" fmla="*/ 2147483647 w 218"/>
                      <a:gd name="T21" fmla="*/ 2147483647 h 391"/>
                      <a:gd name="T22" fmla="*/ 2147483647 w 218"/>
                      <a:gd name="T23" fmla="*/ 2147483647 h 391"/>
                      <a:gd name="T24" fmla="*/ 2147483647 w 218"/>
                      <a:gd name="T25" fmla="*/ 2147483647 h 391"/>
                      <a:gd name="T26" fmla="*/ 2147483647 w 218"/>
                      <a:gd name="T27" fmla="*/ 0 h 391"/>
                      <a:gd name="T28" fmla="*/ 2147483647 w 218"/>
                      <a:gd name="T29" fmla="*/ 2147483647 h 3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8"/>
                      <a:gd name="T46" fmla="*/ 0 h 391"/>
                      <a:gd name="T47" fmla="*/ 218 w 218"/>
                      <a:gd name="T48" fmla="*/ 391 h 3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8" h="391">
                        <a:moveTo>
                          <a:pt x="62" y="13"/>
                        </a:moveTo>
                        <a:lnTo>
                          <a:pt x="29" y="79"/>
                        </a:lnTo>
                        <a:lnTo>
                          <a:pt x="0" y="123"/>
                        </a:lnTo>
                        <a:lnTo>
                          <a:pt x="9" y="173"/>
                        </a:lnTo>
                        <a:lnTo>
                          <a:pt x="43" y="243"/>
                        </a:lnTo>
                        <a:lnTo>
                          <a:pt x="17" y="315"/>
                        </a:lnTo>
                        <a:lnTo>
                          <a:pt x="6" y="351"/>
                        </a:lnTo>
                        <a:lnTo>
                          <a:pt x="133" y="336"/>
                        </a:lnTo>
                        <a:lnTo>
                          <a:pt x="138" y="384"/>
                        </a:lnTo>
                        <a:lnTo>
                          <a:pt x="164" y="390"/>
                        </a:lnTo>
                        <a:lnTo>
                          <a:pt x="171" y="366"/>
                        </a:lnTo>
                        <a:lnTo>
                          <a:pt x="217" y="359"/>
                        </a:lnTo>
                        <a:lnTo>
                          <a:pt x="207" y="279"/>
                        </a:lnTo>
                        <a:lnTo>
                          <a:pt x="204" y="0"/>
                        </a:lnTo>
                        <a:lnTo>
                          <a:pt x="62" y="13"/>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70" name="Freeform 96"/>
                  <p:cNvSpPr>
                    <a:spLocks/>
                  </p:cNvSpPr>
                  <p:nvPr/>
                </p:nvSpPr>
                <p:spPr bwMode="auto">
                  <a:xfrm>
                    <a:off x="5427802" y="3762375"/>
                    <a:ext cx="379313" cy="622328"/>
                  </a:xfrm>
                  <a:custGeom>
                    <a:avLst/>
                    <a:gdLst>
                      <a:gd name="T0" fmla="*/ 0 w 246"/>
                      <a:gd name="T1" fmla="*/ 2147483647 h 393"/>
                      <a:gd name="T2" fmla="*/ 2147483647 w 246"/>
                      <a:gd name="T3" fmla="*/ 0 h 393"/>
                      <a:gd name="T4" fmla="*/ 2147483647 w 246"/>
                      <a:gd name="T5" fmla="*/ 2147483647 h 393"/>
                      <a:gd name="T6" fmla="*/ 2147483647 w 246"/>
                      <a:gd name="T7" fmla="*/ 2147483647 h 393"/>
                      <a:gd name="T8" fmla="*/ 2147483647 w 246"/>
                      <a:gd name="T9" fmla="*/ 2147483647 h 393"/>
                      <a:gd name="T10" fmla="*/ 2147483647 w 246"/>
                      <a:gd name="T11" fmla="*/ 2147483647 h 393"/>
                      <a:gd name="T12" fmla="*/ 2147483647 w 246"/>
                      <a:gd name="T13" fmla="*/ 2147483647 h 393"/>
                      <a:gd name="T14" fmla="*/ 2147483647 w 246"/>
                      <a:gd name="T15" fmla="*/ 2147483647 h 393"/>
                      <a:gd name="T16" fmla="*/ 2147483647 w 246"/>
                      <a:gd name="T17" fmla="*/ 2147483647 h 393"/>
                      <a:gd name="T18" fmla="*/ 2147483647 w 246"/>
                      <a:gd name="T19" fmla="*/ 2147483647 h 393"/>
                      <a:gd name="T20" fmla="*/ 2147483647 w 246"/>
                      <a:gd name="T21" fmla="*/ 2147483647 h 393"/>
                      <a:gd name="T22" fmla="*/ 2147483647 w 246"/>
                      <a:gd name="T23" fmla="*/ 2147483647 h 393"/>
                      <a:gd name="T24" fmla="*/ 2147483647 w 246"/>
                      <a:gd name="T25" fmla="*/ 2147483647 h 393"/>
                      <a:gd name="T26" fmla="*/ 2147483647 w 246"/>
                      <a:gd name="T27" fmla="*/ 2147483647 h 393"/>
                      <a:gd name="T28" fmla="*/ 0 w 246"/>
                      <a:gd name="T29" fmla="*/ 2147483647 h 3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
                      <a:gd name="T46" fmla="*/ 0 h 393"/>
                      <a:gd name="T47" fmla="*/ 246 w 246"/>
                      <a:gd name="T48" fmla="*/ 393 h 393"/>
                      <a:gd name="connsiteX0" fmla="*/ 252 w 10211"/>
                      <a:gd name="connsiteY0" fmla="*/ 509 h 9975"/>
                      <a:gd name="connsiteX1" fmla="*/ 6715 w 10211"/>
                      <a:gd name="connsiteY1" fmla="*/ 0 h 9975"/>
                      <a:gd name="connsiteX2" fmla="*/ 8789 w 10211"/>
                      <a:gd name="connsiteY2" fmla="*/ 4606 h 9975"/>
                      <a:gd name="connsiteX3" fmla="*/ 10211 w 10211"/>
                      <a:gd name="connsiteY3" fmla="*/ 5344 h 9975"/>
                      <a:gd name="connsiteX4" fmla="*/ 9073 w 10211"/>
                      <a:gd name="connsiteY4" fmla="*/ 6692 h 9975"/>
                      <a:gd name="connsiteX5" fmla="*/ 10171 w 10211"/>
                      <a:gd name="connsiteY5" fmla="*/ 7990 h 9975"/>
                      <a:gd name="connsiteX6" fmla="*/ 3585 w 10211"/>
                      <a:gd name="connsiteY6" fmla="*/ 8473 h 9975"/>
                      <a:gd name="connsiteX7" fmla="*/ 3829 w 10211"/>
                      <a:gd name="connsiteY7" fmla="*/ 9593 h 9975"/>
                      <a:gd name="connsiteX8" fmla="*/ 2854 w 10211"/>
                      <a:gd name="connsiteY8" fmla="*/ 9975 h 9975"/>
                      <a:gd name="connsiteX9" fmla="*/ 2081 w 10211"/>
                      <a:gd name="connsiteY9" fmla="*/ 8575 h 9975"/>
                      <a:gd name="connsiteX10" fmla="*/ 1634 w 10211"/>
                      <a:gd name="connsiteY10" fmla="*/ 9720 h 9975"/>
                      <a:gd name="connsiteX11" fmla="*/ 780 w 10211"/>
                      <a:gd name="connsiteY11" fmla="*/ 9593 h 9975"/>
                      <a:gd name="connsiteX12" fmla="*/ 537 w 10211"/>
                      <a:gd name="connsiteY12" fmla="*/ 8448 h 9975"/>
                      <a:gd name="connsiteX13" fmla="*/ 293 w 10211"/>
                      <a:gd name="connsiteY13" fmla="*/ 7455 h 9975"/>
                      <a:gd name="connsiteX14" fmla="*/ 0 w 10211"/>
                      <a:gd name="connsiteY14" fmla="*/ 534 h 9975"/>
                      <a:gd name="connsiteX0" fmla="*/ 247 w 10000"/>
                      <a:gd name="connsiteY0" fmla="*/ 510 h 10000"/>
                      <a:gd name="connsiteX1" fmla="*/ 6576 w 10000"/>
                      <a:gd name="connsiteY1" fmla="*/ 0 h 10000"/>
                      <a:gd name="connsiteX2" fmla="*/ 8607 w 10000"/>
                      <a:gd name="connsiteY2" fmla="*/ 4618 h 10000"/>
                      <a:gd name="connsiteX3" fmla="*/ 10000 w 10000"/>
                      <a:gd name="connsiteY3" fmla="*/ 5357 h 10000"/>
                      <a:gd name="connsiteX4" fmla="*/ 8886 w 10000"/>
                      <a:gd name="connsiteY4" fmla="*/ 6709 h 10000"/>
                      <a:gd name="connsiteX5" fmla="*/ 9961 w 10000"/>
                      <a:gd name="connsiteY5" fmla="*/ 8010 h 10000"/>
                      <a:gd name="connsiteX6" fmla="*/ 3511 w 10000"/>
                      <a:gd name="connsiteY6" fmla="*/ 8494 h 10000"/>
                      <a:gd name="connsiteX7" fmla="*/ 3750 w 10000"/>
                      <a:gd name="connsiteY7" fmla="*/ 9617 h 10000"/>
                      <a:gd name="connsiteX8" fmla="*/ 2795 w 10000"/>
                      <a:gd name="connsiteY8" fmla="*/ 10000 h 10000"/>
                      <a:gd name="connsiteX9" fmla="*/ 2038 w 10000"/>
                      <a:gd name="connsiteY9" fmla="*/ 8596 h 10000"/>
                      <a:gd name="connsiteX10" fmla="*/ 1600 w 10000"/>
                      <a:gd name="connsiteY10" fmla="*/ 9744 h 10000"/>
                      <a:gd name="connsiteX11" fmla="*/ 764 w 10000"/>
                      <a:gd name="connsiteY11" fmla="*/ 9617 h 10000"/>
                      <a:gd name="connsiteX12" fmla="*/ 526 w 10000"/>
                      <a:gd name="connsiteY12" fmla="*/ 8469 h 10000"/>
                      <a:gd name="connsiteX13" fmla="*/ 205 w 10000"/>
                      <a:gd name="connsiteY13" fmla="*/ 7474 h 10000"/>
                      <a:gd name="connsiteX14" fmla="*/ 0 w 10000"/>
                      <a:gd name="connsiteY14" fmla="*/ 535 h 10000"/>
                      <a:gd name="connsiteX0" fmla="*/ 247 w 10000"/>
                      <a:gd name="connsiteY0" fmla="*/ 510 h 10000"/>
                      <a:gd name="connsiteX1" fmla="*/ 6576 w 10000"/>
                      <a:gd name="connsiteY1" fmla="*/ 0 h 10000"/>
                      <a:gd name="connsiteX2" fmla="*/ 8607 w 10000"/>
                      <a:gd name="connsiteY2" fmla="*/ 4618 h 10000"/>
                      <a:gd name="connsiteX3" fmla="*/ 10000 w 10000"/>
                      <a:gd name="connsiteY3" fmla="*/ 5357 h 10000"/>
                      <a:gd name="connsiteX4" fmla="*/ 8886 w 10000"/>
                      <a:gd name="connsiteY4" fmla="*/ 6709 h 10000"/>
                      <a:gd name="connsiteX5" fmla="*/ 9961 w 10000"/>
                      <a:gd name="connsiteY5" fmla="*/ 8010 h 10000"/>
                      <a:gd name="connsiteX6" fmla="*/ 3511 w 10000"/>
                      <a:gd name="connsiteY6" fmla="*/ 8494 h 10000"/>
                      <a:gd name="connsiteX7" fmla="*/ 3750 w 10000"/>
                      <a:gd name="connsiteY7" fmla="*/ 9617 h 10000"/>
                      <a:gd name="connsiteX8" fmla="*/ 2795 w 10000"/>
                      <a:gd name="connsiteY8" fmla="*/ 10000 h 10000"/>
                      <a:gd name="connsiteX9" fmla="*/ 2038 w 10000"/>
                      <a:gd name="connsiteY9" fmla="*/ 8596 h 10000"/>
                      <a:gd name="connsiteX10" fmla="*/ 1600 w 10000"/>
                      <a:gd name="connsiteY10" fmla="*/ 9744 h 10000"/>
                      <a:gd name="connsiteX11" fmla="*/ 764 w 10000"/>
                      <a:gd name="connsiteY11" fmla="*/ 9617 h 10000"/>
                      <a:gd name="connsiteX12" fmla="*/ 526 w 10000"/>
                      <a:gd name="connsiteY12" fmla="*/ 8469 h 10000"/>
                      <a:gd name="connsiteX13" fmla="*/ 205 w 10000"/>
                      <a:gd name="connsiteY13" fmla="*/ 7474 h 10000"/>
                      <a:gd name="connsiteX14" fmla="*/ 0 w 10000"/>
                      <a:gd name="connsiteY14" fmla="*/ 535 h 10000"/>
                      <a:gd name="connsiteX0" fmla="*/ 247 w 10000"/>
                      <a:gd name="connsiteY0" fmla="*/ 510 h 10000"/>
                      <a:gd name="connsiteX1" fmla="*/ 6576 w 10000"/>
                      <a:gd name="connsiteY1" fmla="*/ 0 h 10000"/>
                      <a:gd name="connsiteX2" fmla="*/ 8607 w 10000"/>
                      <a:gd name="connsiteY2" fmla="*/ 4618 h 10000"/>
                      <a:gd name="connsiteX3" fmla="*/ 10000 w 10000"/>
                      <a:gd name="connsiteY3" fmla="*/ 5357 h 10000"/>
                      <a:gd name="connsiteX4" fmla="*/ 8886 w 10000"/>
                      <a:gd name="connsiteY4" fmla="*/ 6709 h 10000"/>
                      <a:gd name="connsiteX5" fmla="*/ 9961 w 10000"/>
                      <a:gd name="connsiteY5" fmla="*/ 8010 h 10000"/>
                      <a:gd name="connsiteX6" fmla="*/ 3511 w 10000"/>
                      <a:gd name="connsiteY6" fmla="*/ 8494 h 10000"/>
                      <a:gd name="connsiteX7" fmla="*/ 3750 w 10000"/>
                      <a:gd name="connsiteY7" fmla="*/ 9617 h 10000"/>
                      <a:gd name="connsiteX8" fmla="*/ 2795 w 10000"/>
                      <a:gd name="connsiteY8" fmla="*/ 10000 h 10000"/>
                      <a:gd name="connsiteX9" fmla="*/ 2038 w 10000"/>
                      <a:gd name="connsiteY9" fmla="*/ 8596 h 10000"/>
                      <a:gd name="connsiteX10" fmla="*/ 1600 w 10000"/>
                      <a:gd name="connsiteY10" fmla="*/ 9744 h 10000"/>
                      <a:gd name="connsiteX11" fmla="*/ 764 w 10000"/>
                      <a:gd name="connsiteY11" fmla="*/ 9617 h 10000"/>
                      <a:gd name="connsiteX12" fmla="*/ 205 w 10000"/>
                      <a:gd name="connsiteY12" fmla="*/ 7474 h 10000"/>
                      <a:gd name="connsiteX13" fmla="*/ 0 w 10000"/>
                      <a:gd name="connsiteY13" fmla="*/ 535 h 10000"/>
                      <a:gd name="connsiteX0" fmla="*/ 247 w 10000"/>
                      <a:gd name="connsiteY0" fmla="*/ 510 h 10000"/>
                      <a:gd name="connsiteX1" fmla="*/ 6576 w 10000"/>
                      <a:gd name="connsiteY1" fmla="*/ 0 h 10000"/>
                      <a:gd name="connsiteX2" fmla="*/ 8607 w 10000"/>
                      <a:gd name="connsiteY2" fmla="*/ 4618 h 10000"/>
                      <a:gd name="connsiteX3" fmla="*/ 10000 w 10000"/>
                      <a:gd name="connsiteY3" fmla="*/ 5357 h 10000"/>
                      <a:gd name="connsiteX4" fmla="*/ 8886 w 10000"/>
                      <a:gd name="connsiteY4" fmla="*/ 6709 h 10000"/>
                      <a:gd name="connsiteX5" fmla="*/ 9961 w 10000"/>
                      <a:gd name="connsiteY5" fmla="*/ 8010 h 10000"/>
                      <a:gd name="connsiteX6" fmla="*/ 3511 w 10000"/>
                      <a:gd name="connsiteY6" fmla="*/ 8494 h 10000"/>
                      <a:gd name="connsiteX7" fmla="*/ 3750 w 10000"/>
                      <a:gd name="connsiteY7" fmla="*/ 9617 h 10000"/>
                      <a:gd name="connsiteX8" fmla="*/ 2795 w 10000"/>
                      <a:gd name="connsiteY8" fmla="*/ 10000 h 10000"/>
                      <a:gd name="connsiteX9" fmla="*/ 2038 w 10000"/>
                      <a:gd name="connsiteY9" fmla="*/ 8596 h 10000"/>
                      <a:gd name="connsiteX10" fmla="*/ 1600 w 10000"/>
                      <a:gd name="connsiteY10" fmla="*/ 9744 h 10000"/>
                      <a:gd name="connsiteX11" fmla="*/ 764 w 10000"/>
                      <a:gd name="connsiteY11" fmla="*/ 9617 h 10000"/>
                      <a:gd name="connsiteX12" fmla="*/ 205 w 10000"/>
                      <a:gd name="connsiteY12" fmla="*/ 7474 h 10000"/>
                      <a:gd name="connsiteX13" fmla="*/ 0 w 10000"/>
                      <a:gd name="connsiteY13" fmla="*/ 535 h 10000"/>
                      <a:gd name="connsiteX0" fmla="*/ 247 w 10000"/>
                      <a:gd name="connsiteY0" fmla="*/ 510 h 10000"/>
                      <a:gd name="connsiteX1" fmla="*/ 6576 w 10000"/>
                      <a:gd name="connsiteY1" fmla="*/ 0 h 10000"/>
                      <a:gd name="connsiteX2" fmla="*/ 8607 w 10000"/>
                      <a:gd name="connsiteY2" fmla="*/ 4618 h 10000"/>
                      <a:gd name="connsiteX3" fmla="*/ 10000 w 10000"/>
                      <a:gd name="connsiteY3" fmla="*/ 5357 h 10000"/>
                      <a:gd name="connsiteX4" fmla="*/ 8886 w 10000"/>
                      <a:gd name="connsiteY4" fmla="*/ 6709 h 10000"/>
                      <a:gd name="connsiteX5" fmla="*/ 9961 w 10000"/>
                      <a:gd name="connsiteY5" fmla="*/ 8010 h 10000"/>
                      <a:gd name="connsiteX6" fmla="*/ 3511 w 10000"/>
                      <a:gd name="connsiteY6" fmla="*/ 8494 h 10000"/>
                      <a:gd name="connsiteX7" fmla="*/ 3750 w 10000"/>
                      <a:gd name="connsiteY7" fmla="*/ 9617 h 10000"/>
                      <a:gd name="connsiteX8" fmla="*/ 2795 w 10000"/>
                      <a:gd name="connsiteY8" fmla="*/ 10000 h 10000"/>
                      <a:gd name="connsiteX9" fmla="*/ 2038 w 10000"/>
                      <a:gd name="connsiteY9" fmla="*/ 8596 h 10000"/>
                      <a:gd name="connsiteX10" fmla="*/ 1600 w 10000"/>
                      <a:gd name="connsiteY10" fmla="*/ 9744 h 10000"/>
                      <a:gd name="connsiteX11" fmla="*/ 764 w 10000"/>
                      <a:gd name="connsiteY11" fmla="*/ 9617 h 10000"/>
                      <a:gd name="connsiteX12" fmla="*/ 533 w 10000"/>
                      <a:gd name="connsiteY12" fmla="*/ 8774 h 10000"/>
                      <a:gd name="connsiteX13" fmla="*/ 205 w 10000"/>
                      <a:gd name="connsiteY13" fmla="*/ 7474 h 10000"/>
                      <a:gd name="connsiteX14" fmla="*/ 0 w 10000"/>
                      <a:gd name="connsiteY14" fmla="*/ 535 h 10000"/>
                      <a:gd name="connsiteX0" fmla="*/ 247 w 10000"/>
                      <a:gd name="connsiteY0" fmla="*/ 510 h 10000"/>
                      <a:gd name="connsiteX1" fmla="*/ 6576 w 10000"/>
                      <a:gd name="connsiteY1" fmla="*/ 0 h 10000"/>
                      <a:gd name="connsiteX2" fmla="*/ 8607 w 10000"/>
                      <a:gd name="connsiteY2" fmla="*/ 4618 h 10000"/>
                      <a:gd name="connsiteX3" fmla="*/ 10000 w 10000"/>
                      <a:gd name="connsiteY3" fmla="*/ 5357 h 10000"/>
                      <a:gd name="connsiteX4" fmla="*/ 8886 w 10000"/>
                      <a:gd name="connsiteY4" fmla="*/ 6709 h 10000"/>
                      <a:gd name="connsiteX5" fmla="*/ 9961 w 10000"/>
                      <a:gd name="connsiteY5" fmla="*/ 8010 h 10000"/>
                      <a:gd name="connsiteX6" fmla="*/ 3511 w 10000"/>
                      <a:gd name="connsiteY6" fmla="*/ 8494 h 10000"/>
                      <a:gd name="connsiteX7" fmla="*/ 3750 w 10000"/>
                      <a:gd name="connsiteY7" fmla="*/ 9617 h 10000"/>
                      <a:gd name="connsiteX8" fmla="*/ 2795 w 10000"/>
                      <a:gd name="connsiteY8" fmla="*/ 10000 h 10000"/>
                      <a:gd name="connsiteX9" fmla="*/ 2038 w 10000"/>
                      <a:gd name="connsiteY9" fmla="*/ 8596 h 10000"/>
                      <a:gd name="connsiteX10" fmla="*/ 1600 w 10000"/>
                      <a:gd name="connsiteY10" fmla="*/ 9744 h 10000"/>
                      <a:gd name="connsiteX11" fmla="*/ 764 w 10000"/>
                      <a:gd name="connsiteY11" fmla="*/ 9617 h 10000"/>
                      <a:gd name="connsiteX12" fmla="*/ 368 w 10000"/>
                      <a:gd name="connsiteY12" fmla="*/ 8774 h 10000"/>
                      <a:gd name="connsiteX13" fmla="*/ 205 w 10000"/>
                      <a:gd name="connsiteY13" fmla="*/ 7474 h 10000"/>
                      <a:gd name="connsiteX14" fmla="*/ 0 w 10000"/>
                      <a:gd name="connsiteY14" fmla="*/ 535 h 10000"/>
                      <a:gd name="connsiteX0" fmla="*/ 247 w 10000"/>
                      <a:gd name="connsiteY0" fmla="*/ 510 h 10000"/>
                      <a:gd name="connsiteX1" fmla="*/ 6576 w 10000"/>
                      <a:gd name="connsiteY1" fmla="*/ 0 h 10000"/>
                      <a:gd name="connsiteX2" fmla="*/ 8607 w 10000"/>
                      <a:gd name="connsiteY2" fmla="*/ 4618 h 10000"/>
                      <a:gd name="connsiteX3" fmla="*/ 10000 w 10000"/>
                      <a:gd name="connsiteY3" fmla="*/ 5357 h 10000"/>
                      <a:gd name="connsiteX4" fmla="*/ 8886 w 10000"/>
                      <a:gd name="connsiteY4" fmla="*/ 6709 h 10000"/>
                      <a:gd name="connsiteX5" fmla="*/ 9961 w 10000"/>
                      <a:gd name="connsiteY5" fmla="*/ 8010 h 10000"/>
                      <a:gd name="connsiteX6" fmla="*/ 3511 w 10000"/>
                      <a:gd name="connsiteY6" fmla="*/ 8494 h 10000"/>
                      <a:gd name="connsiteX7" fmla="*/ 3750 w 10000"/>
                      <a:gd name="connsiteY7" fmla="*/ 9617 h 10000"/>
                      <a:gd name="connsiteX8" fmla="*/ 2795 w 10000"/>
                      <a:gd name="connsiteY8" fmla="*/ 10000 h 10000"/>
                      <a:gd name="connsiteX9" fmla="*/ 2038 w 10000"/>
                      <a:gd name="connsiteY9" fmla="*/ 8596 h 10000"/>
                      <a:gd name="connsiteX10" fmla="*/ 1600 w 10000"/>
                      <a:gd name="connsiteY10" fmla="*/ 9744 h 10000"/>
                      <a:gd name="connsiteX11" fmla="*/ 640 w 10000"/>
                      <a:gd name="connsiteY11" fmla="*/ 9617 h 10000"/>
                      <a:gd name="connsiteX12" fmla="*/ 368 w 10000"/>
                      <a:gd name="connsiteY12" fmla="*/ 8774 h 10000"/>
                      <a:gd name="connsiteX13" fmla="*/ 205 w 10000"/>
                      <a:gd name="connsiteY13" fmla="*/ 7474 h 10000"/>
                      <a:gd name="connsiteX14" fmla="*/ 0 w 10000"/>
                      <a:gd name="connsiteY14" fmla="*/ 535 h 10000"/>
                      <a:gd name="connsiteX0" fmla="*/ 247 w 10000"/>
                      <a:gd name="connsiteY0" fmla="*/ 510 h 10000"/>
                      <a:gd name="connsiteX1" fmla="*/ 6576 w 10000"/>
                      <a:gd name="connsiteY1" fmla="*/ 0 h 10000"/>
                      <a:gd name="connsiteX2" fmla="*/ 8607 w 10000"/>
                      <a:gd name="connsiteY2" fmla="*/ 4618 h 10000"/>
                      <a:gd name="connsiteX3" fmla="*/ 10000 w 10000"/>
                      <a:gd name="connsiteY3" fmla="*/ 5357 h 10000"/>
                      <a:gd name="connsiteX4" fmla="*/ 8886 w 10000"/>
                      <a:gd name="connsiteY4" fmla="*/ 6709 h 10000"/>
                      <a:gd name="connsiteX5" fmla="*/ 9961 w 10000"/>
                      <a:gd name="connsiteY5" fmla="*/ 8010 h 10000"/>
                      <a:gd name="connsiteX6" fmla="*/ 3511 w 10000"/>
                      <a:gd name="connsiteY6" fmla="*/ 8494 h 10000"/>
                      <a:gd name="connsiteX7" fmla="*/ 3750 w 10000"/>
                      <a:gd name="connsiteY7" fmla="*/ 9617 h 10000"/>
                      <a:gd name="connsiteX8" fmla="*/ 2795 w 10000"/>
                      <a:gd name="connsiteY8" fmla="*/ 10000 h 10000"/>
                      <a:gd name="connsiteX9" fmla="*/ 2038 w 10000"/>
                      <a:gd name="connsiteY9" fmla="*/ 8596 h 10000"/>
                      <a:gd name="connsiteX10" fmla="*/ 1600 w 10000"/>
                      <a:gd name="connsiteY10" fmla="*/ 9744 h 10000"/>
                      <a:gd name="connsiteX11" fmla="*/ 640 w 10000"/>
                      <a:gd name="connsiteY11" fmla="*/ 9617 h 10000"/>
                      <a:gd name="connsiteX12" fmla="*/ 368 w 10000"/>
                      <a:gd name="connsiteY12" fmla="*/ 8774 h 10000"/>
                      <a:gd name="connsiteX13" fmla="*/ 205 w 10000"/>
                      <a:gd name="connsiteY13" fmla="*/ 7474 h 10000"/>
                      <a:gd name="connsiteX14" fmla="*/ 0 w 10000"/>
                      <a:gd name="connsiteY14" fmla="*/ 535 h 10000"/>
                      <a:gd name="connsiteX15" fmla="*/ 247 w 10000"/>
                      <a:gd name="connsiteY15" fmla="*/ 510 h 10000"/>
                      <a:gd name="connsiteX0" fmla="*/ 0 w 10000"/>
                      <a:gd name="connsiteY0" fmla="*/ 535 h 10000"/>
                      <a:gd name="connsiteX1" fmla="*/ 6576 w 10000"/>
                      <a:gd name="connsiteY1" fmla="*/ 0 h 10000"/>
                      <a:gd name="connsiteX2" fmla="*/ 8607 w 10000"/>
                      <a:gd name="connsiteY2" fmla="*/ 4618 h 10000"/>
                      <a:gd name="connsiteX3" fmla="*/ 10000 w 10000"/>
                      <a:gd name="connsiteY3" fmla="*/ 5357 h 10000"/>
                      <a:gd name="connsiteX4" fmla="*/ 8886 w 10000"/>
                      <a:gd name="connsiteY4" fmla="*/ 6709 h 10000"/>
                      <a:gd name="connsiteX5" fmla="*/ 9961 w 10000"/>
                      <a:gd name="connsiteY5" fmla="*/ 8010 h 10000"/>
                      <a:gd name="connsiteX6" fmla="*/ 3511 w 10000"/>
                      <a:gd name="connsiteY6" fmla="*/ 8494 h 10000"/>
                      <a:gd name="connsiteX7" fmla="*/ 3750 w 10000"/>
                      <a:gd name="connsiteY7" fmla="*/ 9617 h 10000"/>
                      <a:gd name="connsiteX8" fmla="*/ 2795 w 10000"/>
                      <a:gd name="connsiteY8" fmla="*/ 10000 h 10000"/>
                      <a:gd name="connsiteX9" fmla="*/ 2038 w 10000"/>
                      <a:gd name="connsiteY9" fmla="*/ 8596 h 10000"/>
                      <a:gd name="connsiteX10" fmla="*/ 1600 w 10000"/>
                      <a:gd name="connsiteY10" fmla="*/ 9744 h 10000"/>
                      <a:gd name="connsiteX11" fmla="*/ 640 w 10000"/>
                      <a:gd name="connsiteY11" fmla="*/ 9617 h 10000"/>
                      <a:gd name="connsiteX12" fmla="*/ 368 w 10000"/>
                      <a:gd name="connsiteY12" fmla="*/ 8774 h 10000"/>
                      <a:gd name="connsiteX13" fmla="*/ 205 w 10000"/>
                      <a:gd name="connsiteY13" fmla="*/ 7474 h 10000"/>
                      <a:gd name="connsiteX14" fmla="*/ 0 w 10000"/>
                      <a:gd name="connsiteY14" fmla="*/ 535 h 10000"/>
                      <a:gd name="connsiteX0" fmla="*/ 0 w 10000"/>
                      <a:gd name="connsiteY0" fmla="*/ 485 h 10000"/>
                      <a:gd name="connsiteX1" fmla="*/ 6576 w 10000"/>
                      <a:gd name="connsiteY1" fmla="*/ 0 h 10000"/>
                      <a:gd name="connsiteX2" fmla="*/ 8607 w 10000"/>
                      <a:gd name="connsiteY2" fmla="*/ 4618 h 10000"/>
                      <a:gd name="connsiteX3" fmla="*/ 10000 w 10000"/>
                      <a:gd name="connsiteY3" fmla="*/ 5357 h 10000"/>
                      <a:gd name="connsiteX4" fmla="*/ 8886 w 10000"/>
                      <a:gd name="connsiteY4" fmla="*/ 6709 h 10000"/>
                      <a:gd name="connsiteX5" fmla="*/ 9961 w 10000"/>
                      <a:gd name="connsiteY5" fmla="*/ 8010 h 10000"/>
                      <a:gd name="connsiteX6" fmla="*/ 3511 w 10000"/>
                      <a:gd name="connsiteY6" fmla="*/ 8494 h 10000"/>
                      <a:gd name="connsiteX7" fmla="*/ 3750 w 10000"/>
                      <a:gd name="connsiteY7" fmla="*/ 9617 h 10000"/>
                      <a:gd name="connsiteX8" fmla="*/ 2795 w 10000"/>
                      <a:gd name="connsiteY8" fmla="*/ 10000 h 10000"/>
                      <a:gd name="connsiteX9" fmla="*/ 2038 w 10000"/>
                      <a:gd name="connsiteY9" fmla="*/ 8596 h 10000"/>
                      <a:gd name="connsiteX10" fmla="*/ 1600 w 10000"/>
                      <a:gd name="connsiteY10" fmla="*/ 9744 h 10000"/>
                      <a:gd name="connsiteX11" fmla="*/ 640 w 10000"/>
                      <a:gd name="connsiteY11" fmla="*/ 9617 h 10000"/>
                      <a:gd name="connsiteX12" fmla="*/ 368 w 10000"/>
                      <a:gd name="connsiteY12" fmla="*/ 8774 h 10000"/>
                      <a:gd name="connsiteX13" fmla="*/ 205 w 10000"/>
                      <a:gd name="connsiteY13" fmla="*/ 7474 h 10000"/>
                      <a:gd name="connsiteX14" fmla="*/ 0 w 10000"/>
                      <a:gd name="connsiteY14" fmla="*/ 4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0" y="485"/>
                        </a:moveTo>
                        <a:lnTo>
                          <a:pt x="6576" y="0"/>
                        </a:lnTo>
                        <a:lnTo>
                          <a:pt x="8607" y="4618"/>
                        </a:lnTo>
                        <a:lnTo>
                          <a:pt x="10000" y="5357"/>
                        </a:lnTo>
                        <a:lnTo>
                          <a:pt x="8886" y="6709"/>
                        </a:lnTo>
                        <a:lnTo>
                          <a:pt x="9961" y="8010"/>
                        </a:lnTo>
                        <a:lnTo>
                          <a:pt x="3511" y="8494"/>
                        </a:lnTo>
                        <a:cubicBezTo>
                          <a:pt x="3590" y="8868"/>
                          <a:pt x="3671" y="9243"/>
                          <a:pt x="3750" y="9617"/>
                        </a:cubicBezTo>
                        <a:lnTo>
                          <a:pt x="2795" y="10000"/>
                        </a:lnTo>
                        <a:lnTo>
                          <a:pt x="2038" y="8596"/>
                        </a:lnTo>
                        <a:lnTo>
                          <a:pt x="1600" y="9744"/>
                        </a:lnTo>
                        <a:lnTo>
                          <a:pt x="640" y="9617"/>
                        </a:lnTo>
                        <a:cubicBezTo>
                          <a:pt x="549" y="9336"/>
                          <a:pt x="459" y="9055"/>
                          <a:pt x="368" y="8774"/>
                        </a:cubicBezTo>
                        <a:cubicBezTo>
                          <a:pt x="314" y="8341"/>
                          <a:pt x="259" y="7907"/>
                          <a:pt x="205" y="7474"/>
                        </a:cubicBezTo>
                        <a:cubicBezTo>
                          <a:pt x="191" y="5153"/>
                          <a:pt x="14" y="2806"/>
                          <a:pt x="0" y="485"/>
                        </a:cubicBezTo>
                        <a:close/>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71" name="Freeform 97"/>
                  <p:cNvSpPr>
                    <a:spLocks/>
                  </p:cNvSpPr>
                  <p:nvPr/>
                </p:nvSpPr>
                <p:spPr bwMode="auto">
                  <a:xfrm>
                    <a:off x="5662105" y="3725862"/>
                    <a:ext cx="509587" cy="574675"/>
                  </a:xfrm>
                  <a:custGeom>
                    <a:avLst/>
                    <a:gdLst>
                      <a:gd name="T0" fmla="*/ 0 w 338"/>
                      <a:gd name="T1" fmla="*/ 2147483647 h 362"/>
                      <a:gd name="T2" fmla="*/ 2147483647 w 338"/>
                      <a:gd name="T3" fmla="*/ 2147483647 h 362"/>
                      <a:gd name="T4" fmla="*/ 2147483647 w 338"/>
                      <a:gd name="T5" fmla="*/ 2147483647 h 362"/>
                      <a:gd name="T6" fmla="*/ 2147483647 w 338"/>
                      <a:gd name="T7" fmla="*/ 0 h 362"/>
                      <a:gd name="T8" fmla="*/ 2147483647 w 338"/>
                      <a:gd name="T9" fmla="*/ 2147483647 h 362"/>
                      <a:gd name="T10" fmla="*/ 2147483647 w 338"/>
                      <a:gd name="T11" fmla="*/ 2147483647 h 362"/>
                      <a:gd name="T12" fmla="*/ 2147483647 w 338"/>
                      <a:gd name="T13" fmla="*/ 2147483647 h 362"/>
                      <a:gd name="T14" fmla="*/ 2147483647 w 338"/>
                      <a:gd name="T15" fmla="*/ 2147483647 h 362"/>
                      <a:gd name="T16" fmla="*/ 2147483647 w 338"/>
                      <a:gd name="T17" fmla="*/ 2147483647 h 362"/>
                      <a:gd name="T18" fmla="*/ 2147483647 w 338"/>
                      <a:gd name="T19" fmla="*/ 2147483647 h 362"/>
                      <a:gd name="T20" fmla="*/ 2147483647 w 338"/>
                      <a:gd name="T21" fmla="*/ 2147483647 h 362"/>
                      <a:gd name="T22" fmla="*/ 2147483647 w 338"/>
                      <a:gd name="T23" fmla="*/ 2147483647 h 362"/>
                      <a:gd name="T24" fmla="*/ 2147483647 w 338"/>
                      <a:gd name="T25" fmla="*/ 2147483647 h 362"/>
                      <a:gd name="T26" fmla="*/ 2147483647 w 338"/>
                      <a:gd name="T27" fmla="*/ 2147483647 h 362"/>
                      <a:gd name="T28" fmla="*/ 2147483647 w 338"/>
                      <a:gd name="T29" fmla="*/ 2147483647 h 362"/>
                      <a:gd name="T30" fmla="*/ 2147483647 w 338"/>
                      <a:gd name="T31" fmla="*/ 2147483647 h 362"/>
                      <a:gd name="T32" fmla="*/ 2147483647 w 338"/>
                      <a:gd name="T33" fmla="*/ 2147483647 h 362"/>
                      <a:gd name="T34" fmla="*/ 2147483647 w 338"/>
                      <a:gd name="T35" fmla="*/ 2147483647 h 362"/>
                      <a:gd name="T36" fmla="*/ 0 w 338"/>
                      <a:gd name="T37" fmla="*/ 2147483647 h 3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8"/>
                      <a:gd name="T58" fmla="*/ 0 h 362"/>
                      <a:gd name="T59" fmla="*/ 338 w 338"/>
                      <a:gd name="T60" fmla="*/ 362 h 3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8" h="362">
                        <a:moveTo>
                          <a:pt x="0" y="22"/>
                        </a:moveTo>
                        <a:lnTo>
                          <a:pt x="3" y="22"/>
                        </a:lnTo>
                        <a:lnTo>
                          <a:pt x="82" y="6"/>
                        </a:lnTo>
                        <a:lnTo>
                          <a:pt x="152" y="0"/>
                        </a:lnTo>
                        <a:lnTo>
                          <a:pt x="142" y="18"/>
                        </a:lnTo>
                        <a:lnTo>
                          <a:pt x="163" y="18"/>
                        </a:lnTo>
                        <a:lnTo>
                          <a:pt x="283" y="130"/>
                        </a:lnTo>
                        <a:lnTo>
                          <a:pt x="330" y="202"/>
                        </a:lnTo>
                        <a:lnTo>
                          <a:pt x="337" y="251"/>
                        </a:lnTo>
                        <a:lnTo>
                          <a:pt x="322" y="262"/>
                        </a:lnTo>
                        <a:lnTo>
                          <a:pt x="330" y="311"/>
                        </a:lnTo>
                        <a:lnTo>
                          <a:pt x="297" y="314"/>
                        </a:lnTo>
                        <a:lnTo>
                          <a:pt x="297" y="355"/>
                        </a:lnTo>
                        <a:lnTo>
                          <a:pt x="270" y="335"/>
                        </a:lnTo>
                        <a:lnTo>
                          <a:pt x="97" y="361"/>
                        </a:lnTo>
                        <a:lnTo>
                          <a:pt x="58" y="283"/>
                        </a:lnTo>
                        <a:lnTo>
                          <a:pt x="85" y="230"/>
                        </a:lnTo>
                        <a:lnTo>
                          <a:pt x="49" y="203"/>
                        </a:lnTo>
                        <a:lnTo>
                          <a:pt x="0" y="22"/>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72" name="Freeform 98"/>
                  <p:cNvSpPr>
                    <a:spLocks/>
                  </p:cNvSpPr>
                  <p:nvPr/>
                </p:nvSpPr>
                <p:spPr bwMode="auto">
                  <a:xfrm>
                    <a:off x="5889625" y="3656013"/>
                    <a:ext cx="468313" cy="398462"/>
                  </a:xfrm>
                  <a:custGeom>
                    <a:avLst/>
                    <a:gdLst>
                      <a:gd name="T0" fmla="*/ 2147483647 w 309"/>
                      <a:gd name="T1" fmla="*/ 2147483647 h 251"/>
                      <a:gd name="T2" fmla="*/ 2147483647 w 309"/>
                      <a:gd name="T3" fmla="*/ 2147483647 h 251"/>
                      <a:gd name="T4" fmla="*/ 2147483647 w 309"/>
                      <a:gd name="T5" fmla="*/ 0 h 251"/>
                      <a:gd name="T6" fmla="*/ 2147483647 w 309"/>
                      <a:gd name="T7" fmla="*/ 2147483647 h 251"/>
                      <a:gd name="T8" fmla="*/ 2147483647 w 309"/>
                      <a:gd name="T9" fmla="*/ 2147483647 h 251"/>
                      <a:gd name="T10" fmla="*/ 2147483647 w 309"/>
                      <a:gd name="T11" fmla="*/ 2147483647 h 251"/>
                      <a:gd name="T12" fmla="*/ 2147483647 w 309"/>
                      <a:gd name="T13" fmla="*/ 2147483647 h 251"/>
                      <a:gd name="T14" fmla="*/ 2147483647 w 309"/>
                      <a:gd name="T15" fmla="*/ 2147483647 h 251"/>
                      <a:gd name="T16" fmla="*/ 2147483647 w 309"/>
                      <a:gd name="T17" fmla="*/ 2147483647 h 251"/>
                      <a:gd name="T18" fmla="*/ 2147483647 w 309"/>
                      <a:gd name="T19" fmla="*/ 2147483647 h 251"/>
                      <a:gd name="T20" fmla="*/ 2147483647 w 309"/>
                      <a:gd name="T21" fmla="*/ 2147483647 h 251"/>
                      <a:gd name="T22" fmla="*/ 2147483647 w 309"/>
                      <a:gd name="T23" fmla="*/ 2147483647 h 251"/>
                      <a:gd name="T24" fmla="*/ 2147483647 w 309"/>
                      <a:gd name="T25" fmla="*/ 2147483647 h 251"/>
                      <a:gd name="T26" fmla="*/ 2147483647 w 309"/>
                      <a:gd name="T27" fmla="*/ 2147483647 h 251"/>
                      <a:gd name="T28" fmla="*/ 0 w 309"/>
                      <a:gd name="T29" fmla="*/ 2147483647 h 251"/>
                      <a:gd name="T30" fmla="*/ 2147483647 w 309"/>
                      <a:gd name="T31" fmla="*/ 2147483647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
                      <a:gd name="T49" fmla="*/ 0 h 251"/>
                      <a:gd name="T50" fmla="*/ 309 w 30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9" h="251">
                        <a:moveTo>
                          <a:pt x="11" y="45"/>
                        </a:moveTo>
                        <a:lnTo>
                          <a:pt x="36" y="21"/>
                        </a:lnTo>
                        <a:lnTo>
                          <a:pt x="128" y="0"/>
                        </a:lnTo>
                        <a:lnTo>
                          <a:pt x="156" y="14"/>
                        </a:lnTo>
                        <a:lnTo>
                          <a:pt x="216" y="3"/>
                        </a:lnTo>
                        <a:lnTo>
                          <a:pt x="264" y="39"/>
                        </a:lnTo>
                        <a:lnTo>
                          <a:pt x="308" y="67"/>
                        </a:lnTo>
                        <a:lnTo>
                          <a:pt x="283" y="142"/>
                        </a:lnTo>
                        <a:lnTo>
                          <a:pt x="246" y="180"/>
                        </a:lnTo>
                        <a:lnTo>
                          <a:pt x="205" y="191"/>
                        </a:lnTo>
                        <a:lnTo>
                          <a:pt x="213" y="221"/>
                        </a:lnTo>
                        <a:lnTo>
                          <a:pt x="188" y="250"/>
                        </a:lnTo>
                        <a:lnTo>
                          <a:pt x="141" y="180"/>
                        </a:lnTo>
                        <a:lnTo>
                          <a:pt x="20" y="67"/>
                        </a:lnTo>
                        <a:lnTo>
                          <a:pt x="0" y="67"/>
                        </a:lnTo>
                        <a:lnTo>
                          <a:pt x="11" y="45"/>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73" name="Freeform 99"/>
                  <p:cNvSpPr>
                    <a:spLocks/>
                  </p:cNvSpPr>
                  <p:nvPr/>
                </p:nvSpPr>
                <p:spPr bwMode="auto">
                  <a:xfrm>
                    <a:off x="5561013" y="4224338"/>
                    <a:ext cx="871537" cy="642937"/>
                  </a:xfrm>
                  <a:custGeom>
                    <a:avLst/>
                    <a:gdLst>
                      <a:gd name="T0" fmla="*/ 0 w 576"/>
                      <a:gd name="T1" fmla="*/ 2147483647 h 405"/>
                      <a:gd name="T2" fmla="*/ 2147483647 w 576"/>
                      <a:gd name="T3" fmla="*/ 2147483647 h 405"/>
                      <a:gd name="T4" fmla="*/ 2147483647 w 576"/>
                      <a:gd name="T5" fmla="*/ 2147483647 h 405"/>
                      <a:gd name="T6" fmla="*/ 2147483647 w 576"/>
                      <a:gd name="T7" fmla="*/ 2147483647 h 405"/>
                      <a:gd name="T8" fmla="*/ 2147483647 w 576"/>
                      <a:gd name="T9" fmla="*/ 2147483647 h 405"/>
                      <a:gd name="T10" fmla="*/ 2147483647 w 576"/>
                      <a:gd name="T11" fmla="*/ 2147483647 h 405"/>
                      <a:gd name="T12" fmla="*/ 2147483647 w 576"/>
                      <a:gd name="T13" fmla="*/ 0 h 405"/>
                      <a:gd name="T14" fmla="*/ 2147483647 w 576"/>
                      <a:gd name="T15" fmla="*/ 2147483647 h 405"/>
                      <a:gd name="T16" fmla="*/ 2147483647 w 576"/>
                      <a:gd name="T17" fmla="*/ 2147483647 h 405"/>
                      <a:gd name="T18" fmla="*/ 2147483647 w 576"/>
                      <a:gd name="T19" fmla="*/ 2147483647 h 405"/>
                      <a:gd name="T20" fmla="*/ 2147483647 w 576"/>
                      <a:gd name="T21" fmla="*/ 2147483647 h 405"/>
                      <a:gd name="T22" fmla="*/ 2147483647 w 576"/>
                      <a:gd name="T23" fmla="*/ 2147483647 h 405"/>
                      <a:gd name="T24" fmla="*/ 2147483647 w 576"/>
                      <a:gd name="T25" fmla="*/ 2147483647 h 405"/>
                      <a:gd name="T26" fmla="*/ 2147483647 w 576"/>
                      <a:gd name="T27" fmla="*/ 2147483647 h 405"/>
                      <a:gd name="T28" fmla="*/ 2147483647 w 576"/>
                      <a:gd name="T29" fmla="*/ 2147483647 h 405"/>
                      <a:gd name="T30" fmla="*/ 2147483647 w 576"/>
                      <a:gd name="T31" fmla="*/ 2147483647 h 405"/>
                      <a:gd name="T32" fmla="*/ 2147483647 w 576"/>
                      <a:gd name="T33" fmla="*/ 2147483647 h 405"/>
                      <a:gd name="T34" fmla="*/ 2147483647 w 576"/>
                      <a:gd name="T35" fmla="*/ 2147483647 h 405"/>
                      <a:gd name="T36" fmla="*/ 2147483647 w 576"/>
                      <a:gd name="T37" fmla="*/ 2147483647 h 405"/>
                      <a:gd name="T38" fmla="*/ 2147483647 w 576"/>
                      <a:gd name="T39" fmla="*/ 2147483647 h 405"/>
                      <a:gd name="T40" fmla="*/ 2147483647 w 576"/>
                      <a:gd name="T41" fmla="*/ 2147483647 h 405"/>
                      <a:gd name="T42" fmla="*/ 2147483647 w 576"/>
                      <a:gd name="T43" fmla="*/ 2147483647 h 405"/>
                      <a:gd name="T44" fmla="*/ 2147483647 w 576"/>
                      <a:gd name="T45" fmla="*/ 2147483647 h 405"/>
                      <a:gd name="T46" fmla="*/ 2147483647 w 576"/>
                      <a:gd name="T47" fmla="*/ 2147483647 h 405"/>
                      <a:gd name="T48" fmla="*/ 2147483647 w 576"/>
                      <a:gd name="T49" fmla="*/ 2147483647 h 405"/>
                      <a:gd name="T50" fmla="*/ 2147483647 w 576"/>
                      <a:gd name="T51" fmla="*/ 2147483647 h 405"/>
                      <a:gd name="T52" fmla="*/ 2147483647 w 576"/>
                      <a:gd name="T53" fmla="*/ 2147483647 h 405"/>
                      <a:gd name="T54" fmla="*/ 2147483647 w 576"/>
                      <a:gd name="T55" fmla="*/ 2147483647 h 405"/>
                      <a:gd name="T56" fmla="*/ 2147483647 w 576"/>
                      <a:gd name="T57" fmla="*/ 2147483647 h 405"/>
                      <a:gd name="T58" fmla="*/ 2147483647 w 576"/>
                      <a:gd name="T59" fmla="*/ 2147483647 h 405"/>
                      <a:gd name="T60" fmla="*/ 2147483647 w 576"/>
                      <a:gd name="T61" fmla="*/ 2147483647 h 405"/>
                      <a:gd name="T62" fmla="*/ 2147483647 w 576"/>
                      <a:gd name="T63" fmla="*/ 2147483647 h 405"/>
                      <a:gd name="T64" fmla="*/ 2147483647 w 576"/>
                      <a:gd name="T65" fmla="*/ 2147483647 h 405"/>
                      <a:gd name="T66" fmla="*/ 2147483647 w 576"/>
                      <a:gd name="T67" fmla="*/ 2147483647 h 405"/>
                      <a:gd name="T68" fmla="*/ 2147483647 w 576"/>
                      <a:gd name="T69" fmla="*/ 2147483647 h 405"/>
                      <a:gd name="T70" fmla="*/ 2147483647 w 576"/>
                      <a:gd name="T71" fmla="*/ 2147483647 h 405"/>
                      <a:gd name="T72" fmla="*/ 2147483647 w 576"/>
                      <a:gd name="T73" fmla="*/ 2147483647 h 405"/>
                      <a:gd name="T74" fmla="*/ 2147483647 w 576"/>
                      <a:gd name="T75" fmla="*/ 2147483647 h 405"/>
                      <a:gd name="T76" fmla="*/ 2147483647 w 576"/>
                      <a:gd name="T77" fmla="*/ 2147483647 h 405"/>
                      <a:gd name="T78" fmla="*/ 0 w 576"/>
                      <a:gd name="T79" fmla="*/ 2147483647 h 4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6"/>
                      <a:gd name="T121" fmla="*/ 0 h 405"/>
                      <a:gd name="T122" fmla="*/ 576 w 576"/>
                      <a:gd name="T123" fmla="*/ 405 h 4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6" h="405">
                        <a:moveTo>
                          <a:pt x="0" y="39"/>
                        </a:moveTo>
                        <a:lnTo>
                          <a:pt x="158" y="23"/>
                        </a:lnTo>
                        <a:lnTo>
                          <a:pt x="174" y="50"/>
                        </a:lnTo>
                        <a:lnTo>
                          <a:pt x="344" y="23"/>
                        </a:lnTo>
                        <a:lnTo>
                          <a:pt x="373" y="46"/>
                        </a:lnTo>
                        <a:lnTo>
                          <a:pt x="373" y="3"/>
                        </a:lnTo>
                        <a:lnTo>
                          <a:pt x="371" y="0"/>
                        </a:lnTo>
                        <a:lnTo>
                          <a:pt x="405" y="2"/>
                        </a:lnTo>
                        <a:lnTo>
                          <a:pt x="441" y="65"/>
                        </a:lnTo>
                        <a:lnTo>
                          <a:pt x="497" y="150"/>
                        </a:lnTo>
                        <a:lnTo>
                          <a:pt x="526" y="222"/>
                        </a:lnTo>
                        <a:lnTo>
                          <a:pt x="568" y="274"/>
                        </a:lnTo>
                        <a:lnTo>
                          <a:pt x="575" y="348"/>
                        </a:lnTo>
                        <a:lnTo>
                          <a:pt x="562" y="392"/>
                        </a:lnTo>
                        <a:lnTo>
                          <a:pt x="501" y="404"/>
                        </a:lnTo>
                        <a:lnTo>
                          <a:pt x="491" y="385"/>
                        </a:lnTo>
                        <a:lnTo>
                          <a:pt x="448" y="358"/>
                        </a:lnTo>
                        <a:lnTo>
                          <a:pt x="435" y="330"/>
                        </a:lnTo>
                        <a:lnTo>
                          <a:pt x="423" y="320"/>
                        </a:lnTo>
                        <a:lnTo>
                          <a:pt x="416" y="294"/>
                        </a:lnTo>
                        <a:lnTo>
                          <a:pt x="406" y="302"/>
                        </a:lnTo>
                        <a:lnTo>
                          <a:pt x="373" y="268"/>
                        </a:lnTo>
                        <a:lnTo>
                          <a:pt x="381" y="237"/>
                        </a:lnTo>
                        <a:lnTo>
                          <a:pt x="373" y="219"/>
                        </a:lnTo>
                        <a:lnTo>
                          <a:pt x="363" y="225"/>
                        </a:lnTo>
                        <a:lnTo>
                          <a:pt x="364" y="243"/>
                        </a:lnTo>
                        <a:lnTo>
                          <a:pt x="353" y="219"/>
                        </a:lnTo>
                        <a:lnTo>
                          <a:pt x="354" y="162"/>
                        </a:lnTo>
                        <a:lnTo>
                          <a:pt x="333" y="129"/>
                        </a:lnTo>
                        <a:lnTo>
                          <a:pt x="279" y="101"/>
                        </a:lnTo>
                        <a:lnTo>
                          <a:pt x="252" y="70"/>
                        </a:lnTo>
                        <a:lnTo>
                          <a:pt x="222" y="66"/>
                        </a:lnTo>
                        <a:lnTo>
                          <a:pt x="209" y="86"/>
                        </a:lnTo>
                        <a:lnTo>
                          <a:pt x="164" y="100"/>
                        </a:lnTo>
                        <a:lnTo>
                          <a:pt x="139" y="86"/>
                        </a:lnTo>
                        <a:lnTo>
                          <a:pt x="125" y="65"/>
                        </a:lnTo>
                        <a:lnTo>
                          <a:pt x="41" y="83"/>
                        </a:lnTo>
                        <a:lnTo>
                          <a:pt x="23" y="69"/>
                        </a:lnTo>
                        <a:lnTo>
                          <a:pt x="4" y="85"/>
                        </a:lnTo>
                        <a:lnTo>
                          <a:pt x="0" y="39"/>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74" name="Freeform 100"/>
                  <p:cNvSpPr>
                    <a:spLocks/>
                  </p:cNvSpPr>
                  <p:nvPr/>
                </p:nvSpPr>
                <p:spPr bwMode="auto">
                  <a:xfrm>
                    <a:off x="5794375" y="3381375"/>
                    <a:ext cx="811213" cy="381000"/>
                  </a:xfrm>
                  <a:custGeom>
                    <a:avLst/>
                    <a:gdLst>
                      <a:gd name="T0" fmla="*/ 2147483647 w 536"/>
                      <a:gd name="T1" fmla="*/ 2147483647 h 240"/>
                      <a:gd name="T2" fmla="*/ 0 w 536"/>
                      <a:gd name="T3" fmla="*/ 2147483647 h 240"/>
                      <a:gd name="T4" fmla="*/ 2147483647 w 536"/>
                      <a:gd name="T5" fmla="*/ 2147483647 h 240"/>
                      <a:gd name="T6" fmla="*/ 2147483647 w 536"/>
                      <a:gd name="T7" fmla="*/ 2147483647 h 240"/>
                      <a:gd name="T8" fmla="*/ 2147483647 w 536"/>
                      <a:gd name="T9" fmla="*/ 2147483647 h 240"/>
                      <a:gd name="T10" fmla="*/ 2147483647 w 536"/>
                      <a:gd name="T11" fmla="*/ 2147483647 h 240"/>
                      <a:gd name="T12" fmla="*/ 2147483647 w 536"/>
                      <a:gd name="T13" fmla="*/ 2147483647 h 240"/>
                      <a:gd name="T14" fmla="*/ 2147483647 w 536"/>
                      <a:gd name="T15" fmla="*/ 2147483647 h 240"/>
                      <a:gd name="T16" fmla="*/ 2147483647 w 536"/>
                      <a:gd name="T17" fmla="*/ 2147483647 h 240"/>
                      <a:gd name="T18" fmla="*/ 2147483647 w 536"/>
                      <a:gd name="T19" fmla="*/ 2147483647 h 240"/>
                      <a:gd name="T20" fmla="*/ 2147483647 w 536"/>
                      <a:gd name="T21" fmla="*/ 2147483647 h 240"/>
                      <a:gd name="T22" fmla="*/ 2147483647 w 536"/>
                      <a:gd name="T23" fmla="*/ 2147483647 h 240"/>
                      <a:gd name="T24" fmla="*/ 2147483647 w 536"/>
                      <a:gd name="T25" fmla="*/ 2147483647 h 240"/>
                      <a:gd name="T26" fmla="*/ 2147483647 w 536"/>
                      <a:gd name="T27" fmla="*/ 2147483647 h 240"/>
                      <a:gd name="T28" fmla="*/ 2147483647 w 536"/>
                      <a:gd name="T29" fmla="*/ 2147483647 h 240"/>
                      <a:gd name="T30" fmla="*/ 2147483647 w 536"/>
                      <a:gd name="T31" fmla="*/ 2147483647 h 240"/>
                      <a:gd name="T32" fmla="*/ 2147483647 w 536"/>
                      <a:gd name="T33" fmla="*/ 2147483647 h 240"/>
                      <a:gd name="T34" fmla="*/ 2147483647 w 536"/>
                      <a:gd name="T35" fmla="*/ 2147483647 h 240"/>
                      <a:gd name="T36" fmla="*/ 2147483647 w 536"/>
                      <a:gd name="T37" fmla="*/ 2147483647 h 240"/>
                      <a:gd name="T38" fmla="*/ 2147483647 w 536"/>
                      <a:gd name="T39" fmla="*/ 2147483647 h 240"/>
                      <a:gd name="T40" fmla="*/ 2147483647 w 536"/>
                      <a:gd name="T41" fmla="*/ 2147483647 h 240"/>
                      <a:gd name="T42" fmla="*/ 2147483647 w 536"/>
                      <a:gd name="T43" fmla="*/ 2147483647 h 240"/>
                      <a:gd name="T44" fmla="*/ 2147483647 w 536"/>
                      <a:gd name="T45" fmla="*/ 2147483647 h 240"/>
                      <a:gd name="T46" fmla="*/ 2147483647 w 536"/>
                      <a:gd name="T47" fmla="*/ 2147483647 h 240"/>
                      <a:gd name="T48" fmla="*/ 2147483647 w 536"/>
                      <a:gd name="T49" fmla="*/ 2147483647 h 240"/>
                      <a:gd name="T50" fmla="*/ 2147483647 w 536"/>
                      <a:gd name="T51" fmla="*/ 2147483647 h 240"/>
                      <a:gd name="T52" fmla="*/ 2147483647 w 536"/>
                      <a:gd name="T53" fmla="*/ 2147483647 h 240"/>
                      <a:gd name="T54" fmla="*/ 2147483647 w 536"/>
                      <a:gd name="T55" fmla="*/ 2147483647 h 240"/>
                      <a:gd name="T56" fmla="*/ 2147483647 w 536"/>
                      <a:gd name="T57" fmla="*/ 2147483647 h 240"/>
                      <a:gd name="T58" fmla="*/ 2147483647 w 536"/>
                      <a:gd name="T59" fmla="*/ 0 h 240"/>
                      <a:gd name="T60" fmla="*/ 2147483647 w 536"/>
                      <a:gd name="T61" fmla="*/ 2147483647 h 240"/>
                      <a:gd name="T62" fmla="*/ 2147483647 w 536"/>
                      <a:gd name="T63" fmla="*/ 2147483647 h 240"/>
                      <a:gd name="T64" fmla="*/ 2147483647 w 536"/>
                      <a:gd name="T65" fmla="*/ 2147483647 h 240"/>
                      <a:gd name="T66" fmla="*/ 2147483647 w 53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6"/>
                      <a:gd name="T103" fmla="*/ 0 h 240"/>
                      <a:gd name="T104" fmla="*/ 536 w 53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6" h="240">
                        <a:moveTo>
                          <a:pt x="18" y="176"/>
                        </a:moveTo>
                        <a:lnTo>
                          <a:pt x="0" y="227"/>
                        </a:lnTo>
                        <a:lnTo>
                          <a:pt x="69" y="221"/>
                        </a:lnTo>
                        <a:lnTo>
                          <a:pt x="96" y="198"/>
                        </a:lnTo>
                        <a:lnTo>
                          <a:pt x="191" y="172"/>
                        </a:lnTo>
                        <a:lnTo>
                          <a:pt x="217" y="186"/>
                        </a:lnTo>
                        <a:lnTo>
                          <a:pt x="279" y="176"/>
                        </a:lnTo>
                        <a:lnTo>
                          <a:pt x="279" y="180"/>
                        </a:lnTo>
                        <a:lnTo>
                          <a:pt x="372" y="239"/>
                        </a:lnTo>
                        <a:lnTo>
                          <a:pt x="426" y="221"/>
                        </a:lnTo>
                        <a:lnTo>
                          <a:pt x="457" y="155"/>
                        </a:lnTo>
                        <a:lnTo>
                          <a:pt x="511" y="137"/>
                        </a:lnTo>
                        <a:lnTo>
                          <a:pt x="535" y="88"/>
                        </a:lnTo>
                        <a:lnTo>
                          <a:pt x="534" y="29"/>
                        </a:lnTo>
                        <a:lnTo>
                          <a:pt x="527" y="78"/>
                        </a:lnTo>
                        <a:lnTo>
                          <a:pt x="498" y="120"/>
                        </a:lnTo>
                        <a:lnTo>
                          <a:pt x="486" y="116"/>
                        </a:lnTo>
                        <a:lnTo>
                          <a:pt x="446" y="128"/>
                        </a:lnTo>
                        <a:lnTo>
                          <a:pt x="446" y="114"/>
                        </a:lnTo>
                        <a:lnTo>
                          <a:pt x="486" y="100"/>
                        </a:lnTo>
                        <a:lnTo>
                          <a:pt x="450" y="96"/>
                        </a:lnTo>
                        <a:lnTo>
                          <a:pt x="491" y="83"/>
                        </a:lnTo>
                        <a:lnTo>
                          <a:pt x="507" y="90"/>
                        </a:lnTo>
                        <a:lnTo>
                          <a:pt x="515" y="44"/>
                        </a:lnTo>
                        <a:lnTo>
                          <a:pt x="505" y="33"/>
                        </a:lnTo>
                        <a:lnTo>
                          <a:pt x="456" y="52"/>
                        </a:lnTo>
                        <a:lnTo>
                          <a:pt x="457" y="24"/>
                        </a:lnTo>
                        <a:lnTo>
                          <a:pt x="478" y="31"/>
                        </a:lnTo>
                        <a:lnTo>
                          <a:pt x="505" y="10"/>
                        </a:lnTo>
                        <a:lnTo>
                          <a:pt x="489" y="0"/>
                        </a:lnTo>
                        <a:lnTo>
                          <a:pt x="330" y="37"/>
                        </a:lnTo>
                        <a:lnTo>
                          <a:pt x="134" y="77"/>
                        </a:lnTo>
                        <a:lnTo>
                          <a:pt x="44" y="175"/>
                        </a:lnTo>
                        <a:lnTo>
                          <a:pt x="18" y="176"/>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75" name="Freeform 101"/>
                  <p:cNvSpPr>
                    <a:spLocks/>
                  </p:cNvSpPr>
                  <p:nvPr/>
                </p:nvSpPr>
                <p:spPr bwMode="auto">
                  <a:xfrm>
                    <a:off x="5835650" y="3067050"/>
                    <a:ext cx="701675" cy="473075"/>
                  </a:xfrm>
                  <a:custGeom>
                    <a:avLst/>
                    <a:gdLst>
                      <a:gd name="T0" fmla="*/ 2147483647 w 464"/>
                      <a:gd name="T1" fmla="*/ 2147483647 h 298"/>
                      <a:gd name="T2" fmla="*/ 2147483647 w 464"/>
                      <a:gd name="T3" fmla="*/ 2147483647 h 298"/>
                      <a:gd name="T4" fmla="*/ 2147483647 w 464"/>
                      <a:gd name="T5" fmla="*/ 2147483647 h 298"/>
                      <a:gd name="T6" fmla="*/ 2147483647 w 464"/>
                      <a:gd name="T7" fmla="*/ 2147483647 h 298"/>
                      <a:gd name="T8" fmla="*/ 2147483647 w 464"/>
                      <a:gd name="T9" fmla="*/ 2147483647 h 298"/>
                      <a:gd name="T10" fmla="*/ 0 w 464"/>
                      <a:gd name="T11" fmla="*/ 2147483647 h 298"/>
                      <a:gd name="T12" fmla="*/ 2147483647 w 464"/>
                      <a:gd name="T13" fmla="*/ 2147483647 h 298"/>
                      <a:gd name="T14" fmla="*/ 2147483647 w 464"/>
                      <a:gd name="T15" fmla="*/ 2147483647 h 298"/>
                      <a:gd name="T16" fmla="*/ 2147483647 w 464"/>
                      <a:gd name="T17" fmla="*/ 2147483647 h 298"/>
                      <a:gd name="T18" fmla="*/ 2147483647 w 464"/>
                      <a:gd name="T19" fmla="*/ 2147483647 h 298"/>
                      <a:gd name="T20" fmla="*/ 2147483647 w 464"/>
                      <a:gd name="T21" fmla="*/ 2147483647 h 298"/>
                      <a:gd name="T22" fmla="*/ 2147483647 w 464"/>
                      <a:gd name="T23" fmla="*/ 2147483647 h 298"/>
                      <a:gd name="T24" fmla="*/ 2147483647 w 464"/>
                      <a:gd name="T25" fmla="*/ 2147483647 h 298"/>
                      <a:gd name="T26" fmla="*/ 2147483647 w 464"/>
                      <a:gd name="T27" fmla="*/ 2147483647 h 298"/>
                      <a:gd name="T28" fmla="*/ 2147483647 w 464"/>
                      <a:gd name="T29" fmla="*/ 2147483647 h 298"/>
                      <a:gd name="T30" fmla="*/ 2147483647 w 464"/>
                      <a:gd name="T31" fmla="*/ 2147483647 h 298"/>
                      <a:gd name="T32" fmla="*/ 2147483647 w 464"/>
                      <a:gd name="T33" fmla="*/ 2147483647 h 298"/>
                      <a:gd name="T34" fmla="*/ 2147483647 w 464"/>
                      <a:gd name="T35" fmla="*/ 0 h 298"/>
                      <a:gd name="T36" fmla="*/ 2147483647 w 464"/>
                      <a:gd name="T37" fmla="*/ 2147483647 h 298"/>
                      <a:gd name="T38" fmla="*/ 2147483647 w 464"/>
                      <a:gd name="T39" fmla="*/ 2147483647 h 298"/>
                      <a:gd name="T40" fmla="*/ 2147483647 w 464"/>
                      <a:gd name="T41" fmla="*/ 2147483647 h 298"/>
                      <a:gd name="T42" fmla="*/ 2147483647 w 464"/>
                      <a:gd name="T43" fmla="*/ 2147483647 h 298"/>
                      <a:gd name="T44" fmla="*/ 2147483647 w 464"/>
                      <a:gd name="T45" fmla="*/ 2147483647 h 298"/>
                      <a:gd name="T46" fmla="*/ 2147483647 w 464"/>
                      <a:gd name="T47" fmla="*/ 2147483647 h 298"/>
                      <a:gd name="T48" fmla="*/ 2147483647 w 464"/>
                      <a:gd name="T49" fmla="*/ 2147483647 h 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4"/>
                      <a:gd name="T76" fmla="*/ 0 h 298"/>
                      <a:gd name="T77" fmla="*/ 464 w 464"/>
                      <a:gd name="T78" fmla="*/ 298 h 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4" h="298">
                        <a:moveTo>
                          <a:pt x="76" y="208"/>
                        </a:moveTo>
                        <a:lnTo>
                          <a:pt x="63" y="238"/>
                        </a:lnTo>
                        <a:lnTo>
                          <a:pt x="43" y="247"/>
                        </a:lnTo>
                        <a:lnTo>
                          <a:pt x="43" y="266"/>
                        </a:lnTo>
                        <a:lnTo>
                          <a:pt x="2" y="281"/>
                        </a:lnTo>
                        <a:lnTo>
                          <a:pt x="0" y="297"/>
                        </a:lnTo>
                        <a:lnTo>
                          <a:pt x="109" y="278"/>
                        </a:lnTo>
                        <a:lnTo>
                          <a:pt x="309" y="235"/>
                        </a:lnTo>
                        <a:lnTo>
                          <a:pt x="463" y="196"/>
                        </a:lnTo>
                        <a:lnTo>
                          <a:pt x="463" y="166"/>
                        </a:lnTo>
                        <a:lnTo>
                          <a:pt x="446" y="157"/>
                        </a:lnTo>
                        <a:lnTo>
                          <a:pt x="433" y="172"/>
                        </a:lnTo>
                        <a:lnTo>
                          <a:pt x="425" y="132"/>
                        </a:lnTo>
                        <a:lnTo>
                          <a:pt x="433" y="96"/>
                        </a:lnTo>
                        <a:lnTo>
                          <a:pt x="376" y="69"/>
                        </a:lnTo>
                        <a:lnTo>
                          <a:pt x="337" y="76"/>
                        </a:lnTo>
                        <a:lnTo>
                          <a:pt x="335" y="21"/>
                        </a:lnTo>
                        <a:lnTo>
                          <a:pt x="295" y="0"/>
                        </a:lnTo>
                        <a:lnTo>
                          <a:pt x="265" y="13"/>
                        </a:lnTo>
                        <a:lnTo>
                          <a:pt x="244" y="65"/>
                        </a:lnTo>
                        <a:lnTo>
                          <a:pt x="208" y="85"/>
                        </a:lnTo>
                        <a:lnTo>
                          <a:pt x="194" y="168"/>
                        </a:lnTo>
                        <a:lnTo>
                          <a:pt x="135" y="208"/>
                        </a:lnTo>
                        <a:lnTo>
                          <a:pt x="89" y="224"/>
                        </a:lnTo>
                        <a:lnTo>
                          <a:pt x="76" y="208"/>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76" name="Freeform 102"/>
                  <p:cNvSpPr>
                    <a:spLocks/>
                  </p:cNvSpPr>
                  <p:nvPr/>
                </p:nvSpPr>
                <p:spPr bwMode="auto">
                  <a:xfrm>
                    <a:off x="5880100" y="2971800"/>
                    <a:ext cx="403225" cy="454025"/>
                  </a:xfrm>
                  <a:custGeom>
                    <a:avLst/>
                    <a:gdLst>
                      <a:gd name="T0" fmla="*/ 2147483647 w 266"/>
                      <a:gd name="T1" fmla="*/ 2147483647 h 286"/>
                      <a:gd name="T2" fmla="*/ 2147483647 w 266"/>
                      <a:gd name="T3" fmla="*/ 2147483647 h 286"/>
                      <a:gd name="T4" fmla="*/ 0 w 266"/>
                      <a:gd name="T5" fmla="*/ 2147483647 h 286"/>
                      <a:gd name="T6" fmla="*/ 2147483647 w 266"/>
                      <a:gd name="T7" fmla="*/ 2147483647 h 286"/>
                      <a:gd name="T8" fmla="*/ 2147483647 w 266"/>
                      <a:gd name="T9" fmla="*/ 2147483647 h 286"/>
                      <a:gd name="T10" fmla="*/ 2147483647 w 266"/>
                      <a:gd name="T11" fmla="*/ 2147483647 h 286"/>
                      <a:gd name="T12" fmla="*/ 2147483647 w 266"/>
                      <a:gd name="T13" fmla="*/ 2147483647 h 286"/>
                      <a:gd name="T14" fmla="*/ 2147483647 w 266"/>
                      <a:gd name="T15" fmla="*/ 2147483647 h 286"/>
                      <a:gd name="T16" fmla="*/ 2147483647 w 266"/>
                      <a:gd name="T17" fmla="*/ 2147483647 h 286"/>
                      <a:gd name="T18" fmla="*/ 2147483647 w 266"/>
                      <a:gd name="T19" fmla="*/ 2147483647 h 286"/>
                      <a:gd name="T20" fmla="*/ 2147483647 w 266"/>
                      <a:gd name="T21" fmla="*/ 2147483647 h 286"/>
                      <a:gd name="T22" fmla="*/ 2147483647 w 266"/>
                      <a:gd name="T23" fmla="*/ 2147483647 h 286"/>
                      <a:gd name="T24" fmla="*/ 2147483647 w 266"/>
                      <a:gd name="T25" fmla="*/ 2147483647 h 286"/>
                      <a:gd name="T26" fmla="*/ 2147483647 w 266"/>
                      <a:gd name="T27" fmla="*/ 2147483647 h 286"/>
                      <a:gd name="T28" fmla="*/ 2147483647 w 266"/>
                      <a:gd name="T29" fmla="*/ 2147483647 h 286"/>
                      <a:gd name="T30" fmla="*/ 2147483647 w 266"/>
                      <a:gd name="T31" fmla="*/ 2147483647 h 286"/>
                      <a:gd name="T32" fmla="*/ 2147483647 w 266"/>
                      <a:gd name="T33" fmla="*/ 0 h 286"/>
                      <a:gd name="T34" fmla="*/ 2147483647 w 266"/>
                      <a:gd name="T35" fmla="*/ 2147483647 h 286"/>
                      <a:gd name="T36" fmla="*/ 2147483647 w 266"/>
                      <a:gd name="T37" fmla="*/ 2147483647 h 286"/>
                      <a:gd name="T38" fmla="*/ 2147483647 w 266"/>
                      <a:gd name="T39" fmla="*/ 2147483647 h 286"/>
                      <a:gd name="T40" fmla="*/ 2147483647 w 266"/>
                      <a:gd name="T41" fmla="*/ 2147483647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6"/>
                      <a:gd name="T64" fmla="*/ 0 h 286"/>
                      <a:gd name="T65" fmla="*/ 266 w 266"/>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6" h="286">
                        <a:moveTo>
                          <a:pt x="28" y="149"/>
                        </a:moveTo>
                        <a:lnTo>
                          <a:pt x="8" y="143"/>
                        </a:lnTo>
                        <a:lnTo>
                          <a:pt x="0" y="189"/>
                        </a:lnTo>
                        <a:lnTo>
                          <a:pt x="8" y="236"/>
                        </a:lnTo>
                        <a:lnTo>
                          <a:pt x="45" y="269"/>
                        </a:lnTo>
                        <a:lnTo>
                          <a:pt x="55" y="285"/>
                        </a:lnTo>
                        <a:lnTo>
                          <a:pt x="103" y="269"/>
                        </a:lnTo>
                        <a:lnTo>
                          <a:pt x="161" y="230"/>
                        </a:lnTo>
                        <a:lnTo>
                          <a:pt x="178" y="146"/>
                        </a:lnTo>
                        <a:lnTo>
                          <a:pt x="215" y="124"/>
                        </a:lnTo>
                        <a:lnTo>
                          <a:pt x="236" y="73"/>
                        </a:lnTo>
                        <a:lnTo>
                          <a:pt x="265" y="59"/>
                        </a:lnTo>
                        <a:lnTo>
                          <a:pt x="226" y="52"/>
                        </a:lnTo>
                        <a:lnTo>
                          <a:pt x="160" y="89"/>
                        </a:lnTo>
                        <a:lnTo>
                          <a:pt x="150" y="53"/>
                        </a:lnTo>
                        <a:lnTo>
                          <a:pt x="92" y="57"/>
                        </a:lnTo>
                        <a:lnTo>
                          <a:pt x="78" y="0"/>
                        </a:lnTo>
                        <a:lnTo>
                          <a:pt x="64" y="15"/>
                        </a:lnTo>
                        <a:lnTo>
                          <a:pt x="68" y="96"/>
                        </a:lnTo>
                        <a:lnTo>
                          <a:pt x="42" y="104"/>
                        </a:lnTo>
                        <a:lnTo>
                          <a:pt x="28" y="149"/>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77" name="Freeform 103"/>
                  <p:cNvSpPr>
                    <a:spLocks/>
                  </p:cNvSpPr>
                  <p:nvPr/>
                </p:nvSpPr>
                <p:spPr bwMode="auto">
                  <a:xfrm>
                    <a:off x="5969000" y="2686050"/>
                    <a:ext cx="544513" cy="382588"/>
                  </a:xfrm>
                  <a:custGeom>
                    <a:avLst/>
                    <a:gdLst>
                      <a:gd name="T0" fmla="*/ 2147483647 w 360"/>
                      <a:gd name="T1" fmla="*/ 2147483647 h 241"/>
                      <a:gd name="T2" fmla="*/ 0 w 360"/>
                      <a:gd name="T3" fmla="*/ 2147483647 h 241"/>
                      <a:gd name="T4" fmla="*/ 2147483647 w 360"/>
                      <a:gd name="T5" fmla="*/ 2147483647 h 241"/>
                      <a:gd name="T6" fmla="*/ 2147483647 w 360"/>
                      <a:gd name="T7" fmla="*/ 2147483647 h 241"/>
                      <a:gd name="T8" fmla="*/ 2147483647 w 360"/>
                      <a:gd name="T9" fmla="*/ 2147483647 h 241"/>
                      <a:gd name="T10" fmla="*/ 2147483647 w 360"/>
                      <a:gd name="T11" fmla="*/ 2147483647 h 241"/>
                      <a:gd name="T12" fmla="*/ 2147483647 w 360"/>
                      <a:gd name="T13" fmla="*/ 2147483647 h 241"/>
                      <a:gd name="T14" fmla="*/ 2147483647 w 360"/>
                      <a:gd name="T15" fmla="*/ 2147483647 h 241"/>
                      <a:gd name="T16" fmla="*/ 2147483647 w 360"/>
                      <a:gd name="T17" fmla="*/ 2147483647 h 241"/>
                      <a:gd name="T18" fmla="*/ 2147483647 w 360"/>
                      <a:gd name="T19" fmla="*/ 2147483647 h 241"/>
                      <a:gd name="T20" fmla="*/ 2147483647 w 360"/>
                      <a:gd name="T21" fmla="*/ 2147483647 h 241"/>
                      <a:gd name="T22" fmla="*/ 2147483647 w 360"/>
                      <a:gd name="T23" fmla="*/ 2147483647 h 241"/>
                      <a:gd name="T24" fmla="*/ 2147483647 w 360"/>
                      <a:gd name="T25" fmla="*/ 0 h 241"/>
                      <a:gd name="T26" fmla="*/ 2147483647 w 360"/>
                      <a:gd name="T27" fmla="*/ 2147483647 h 241"/>
                      <a:gd name="T28" fmla="*/ 2147483647 w 360"/>
                      <a:gd name="T29" fmla="*/ 2147483647 h 2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0"/>
                      <a:gd name="T46" fmla="*/ 0 h 241"/>
                      <a:gd name="T47" fmla="*/ 360 w 360"/>
                      <a:gd name="T48" fmla="*/ 241 h 2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0" h="241">
                        <a:moveTo>
                          <a:pt x="33" y="34"/>
                        </a:moveTo>
                        <a:lnTo>
                          <a:pt x="0" y="67"/>
                        </a:lnTo>
                        <a:lnTo>
                          <a:pt x="19" y="183"/>
                        </a:lnTo>
                        <a:lnTo>
                          <a:pt x="33" y="240"/>
                        </a:lnTo>
                        <a:lnTo>
                          <a:pt x="94" y="235"/>
                        </a:lnTo>
                        <a:lnTo>
                          <a:pt x="321" y="191"/>
                        </a:lnTo>
                        <a:lnTo>
                          <a:pt x="336" y="184"/>
                        </a:lnTo>
                        <a:lnTo>
                          <a:pt x="359" y="130"/>
                        </a:lnTo>
                        <a:lnTo>
                          <a:pt x="325" y="101"/>
                        </a:lnTo>
                        <a:lnTo>
                          <a:pt x="343" y="31"/>
                        </a:lnTo>
                        <a:lnTo>
                          <a:pt x="318" y="24"/>
                        </a:lnTo>
                        <a:lnTo>
                          <a:pt x="318" y="6"/>
                        </a:lnTo>
                        <a:lnTo>
                          <a:pt x="306" y="0"/>
                        </a:lnTo>
                        <a:lnTo>
                          <a:pt x="43" y="50"/>
                        </a:lnTo>
                        <a:lnTo>
                          <a:pt x="33" y="34"/>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78" name="Freeform 104"/>
                  <p:cNvSpPr>
                    <a:spLocks/>
                  </p:cNvSpPr>
                  <p:nvPr/>
                </p:nvSpPr>
                <p:spPr bwMode="auto">
                  <a:xfrm>
                    <a:off x="6456460" y="2730500"/>
                    <a:ext cx="141287" cy="303213"/>
                  </a:xfrm>
                  <a:custGeom>
                    <a:avLst/>
                    <a:gdLst>
                      <a:gd name="T0" fmla="*/ 2147483647 w 93"/>
                      <a:gd name="T1" fmla="*/ 2147483647 h 191"/>
                      <a:gd name="T2" fmla="*/ 2147483647 w 93"/>
                      <a:gd name="T3" fmla="*/ 0 h 191"/>
                      <a:gd name="T4" fmla="*/ 2147483647 w 93"/>
                      <a:gd name="T5" fmla="*/ 2147483647 h 191"/>
                      <a:gd name="T6" fmla="*/ 2147483647 w 93"/>
                      <a:gd name="T7" fmla="*/ 2147483647 h 191"/>
                      <a:gd name="T8" fmla="*/ 2147483647 w 93"/>
                      <a:gd name="T9" fmla="*/ 2147483647 h 191"/>
                      <a:gd name="T10" fmla="*/ 2147483647 w 93"/>
                      <a:gd name="T11" fmla="*/ 2147483647 h 191"/>
                      <a:gd name="T12" fmla="*/ 2147483647 w 93"/>
                      <a:gd name="T13" fmla="*/ 2147483647 h 191"/>
                      <a:gd name="T14" fmla="*/ 2147483647 w 93"/>
                      <a:gd name="T15" fmla="*/ 2147483647 h 191"/>
                      <a:gd name="T16" fmla="*/ 2147483647 w 93"/>
                      <a:gd name="T17" fmla="*/ 2147483647 h 191"/>
                      <a:gd name="T18" fmla="*/ 2147483647 w 93"/>
                      <a:gd name="T19" fmla="*/ 2147483647 h 191"/>
                      <a:gd name="T20" fmla="*/ 2147483647 w 93"/>
                      <a:gd name="T21" fmla="*/ 2147483647 h 191"/>
                      <a:gd name="T22" fmla="*/ 0 w 93"/>
                      <a:gd name="T23" fmla="*/ 2147483647 h 191"/>
                      <a:gd name="T24" fmla="*/ 2147483647 w 93"/>
                      <a:gd name="T25" fmla="*/ 2147483647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191"/>
                      <a:gd name="T41" fmla="*/ 93 w 93"/>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191">
                        <a:moveTo>
                          <a:pt x="16" y="2"/>
                        </a:moveTo>
                        <a:lnTo>
                          <a:pt x="38" y="0"/>
                        </a:lnTo>
                        <a:lnTo>
                          <a:pt x="82" y="29"/>
                        </a:lnTo>
                        <a:lnTo>
                          <a:pt x="76" y="52"/>
                        </a:lnTo>
                        <a:lnTo>
                          <a:pt x="91" y="67"/>
                        </a:lnTo>
                        <a:lnTo>
                          <a:pt x="92" y="155"/>
                        </a:lnTo>
                        <a:lnTo>
                          <a:pt x="77" y="190"/>
                        </a:lnTo>
                        <a:lnTo>
                          <a:pt x="59" y="177"/>
                        </a:lnTo>
                        <a:lnTo>
                          <a:pt x="41" y="176"/>
                        </a:lnTo>
                        <a:lnTo>
                          <a:pt x="9" y="158"/>
                        </a:lnTo>
                        <a:lnTo>
                          <a:pt x="33" y="101"/>
                        </a:lnTo>
                        <a:lnTo>
                          <a:pt x="0" y="73"/>
                        </a:lnTo>
                        <a:lnTo>
                          <a:pt x="16" y="2"/>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79" name="Freeform 105"/>
                  <p:cNvSpPr>
                    <a:spLocks/>
                  </p:cNvSpPr>
                  <p:nvPr/>
                </p:nvSpPr>
                <p:spPr bwMode="auto">
                  <a:xfrm>
                    <a:off x="6015038" y="2254250"/>
                    <a:ext cx="596900" cy="527050"/>
                  </a:xfrm>
                  <a:custGeom>
                    <a:avLst/>
                    <a:gdLst>
                      <a:gd name="T0" fmla="*/ 2147483647 w 394"/>
                      <a:gd name="T1" fmla="*/ 2147483647 h 332"/>
                      <a:gd name="T2" fmla="*/ 2147483647 w 394"/>
                      <a:gd name="T3" fmla="*/ 2147483647 h 332"/>
                      <a:gd name="T4" fmla="*/ 2147483647 w 394"/>
                      <a:gd name="T5" fmla="*/ 2147483647 h 332"/>
                      <a:gd name="T6" fmla="*/ 2147483647 w 394"/>
                      <a:gd name="T7" fmla="*/ 2147483647 h 332"/>
                      <a:gd name="T8" fmla="*/ 2147483647 w 394"/>
                      <a:gd name="T9" fmla="*/ 2147483647 h 332"/>
                      <a:gd name="T10" fmla="*/ 2147483647 w 394"/>
                      <a:gd name="T11" fmla="*/ 2147483647 h 332"/>
                      <a:gd name="T12" fmla="*/ 2147483647 w 394"/>
                      <a:gd name="T13" fmla="*/ 2147483647 h 332"/>
                      <a:gd name="T14" fmla="*/ 2147483647 w 394"/>
                      <a:gd name="T15" fmla="*/ 2147483647 h 332"/>
                      <a:gd name="T16" fmla="*/ 2147483647 w 394"/>
                      <a:gd name="T17" fmla="*/ 2147483647 h 332"/>
                      <a:gd name="T18" fmla="*/ 2147483647 w 394"/>
                      <a:gd name="T19" fmla="*/ 2147483647 h 332"/>
                      <a:gd name="T20" fmla="*/ 2147483647 w 394"/>
                      <a:gd name="T21" fmla="*/ 2147483647 h 332"/>
                      <a:gd name="T22" fmla="*/ 2147483647 w 394"/>
                      <a:gd name="T23" fmla="*/ 2147483647 h 332"/>
                      <a:gd name="T24" fmla="*/ 2147483647 w 394"/>
                      <a:gd name="T25" fmla="*/ 0 h 332"/>
                      <a:gd name="T26" fmla="*/ 2147483647 w 394"/>
                      <a:gd name="T27" fmla="*/ 2147483647 h 332"/>
                      <a:gd name="T28" fmla="*/ 2147483647 w 394"/>
                      <a:gd name="T29" fmla="*/ 2147483647 h 332"/>
                      <a:gd name="T30" fmla="*/ 2147483647 w 394"/>
                      <a:gd name="T31" fmla="*/ 2147483647 h 332"/>
                      <a:gd name="T32" fmla="*/ 2147483647 w 394"/>
                      <a:gd name="T33" fmla="*/ 2147483647 h 332"/>
                      <a:gd name="T34" fmla="*/ 2147483647 w 394"/>
                      <a:gd name="T35" fmla="*/ 2147483647 h 332"/>
                      <a:gd name="T36" fmla="*/ 2147483647 w 394"/>
                      <a:gd name="T37" fmla="*/ 2147483647 h 332"/>
                      <a:gd name="T38" fmla="*/ 2147483647 w 394"/>
                      <a:gd name="T39" fmla="*/ 2147483647 h 332"/>
                      <a:gd name="T40" fmla="*/ 2147483647 w 394"/>
                      <a:gd name="T41" fmla="*/ 2147483647 h 332"/>
                      <a:gd name="T42" fmla="*/ 2147483647 w 394"/>
                      <a:gd name="T43" fmla="*/ 2147483647 h 332"/>
                      <a:gd name="T44" fmla="*/ 2147483647 w 394"/>
                      <a:gd name="T45" fmla="*/ 2147483647 h 332"/>
                      <a:gd name="T46" fmla="*/ 2147483647 w 394"/>
                      <a:gd name="T47" fmla="*/ 2147483647 h 332"/>
                      <a:gd name="T48" fmla="*/ 2147483647 w 394"/>
                      <a:gd name="T49" fmla="*/ 2147483647 h 332"/>
                      <a:gd name="T50" fmla="*/ 2147483647 w 394"/>
                      <a:gd name="T51" fmla="*/ 2147483647 h 332"/>
                      <a:gd name="T52" fmla="*/ 2147483647 w 394"/>
                      <a:gd name="T53" fmla="*/ 2147483647 h 332"/>
                      <a:gd name="T54" fmla="*/ 2147483647 w 394"/>
                      <a:gd name="T55" fmla="*/ 2147483647 h 332"/>
                      <a:gd name="T56" fmla="*/ 0 w 394"/>
                      <a:gd name="T57" fmla="*/ 2147483647 h 332"/>
                      <a:gd name="T58" fmla="*/ 2147483647 w 394"/>
                      <a:gd name="T59" fmla="*/ 2147483647 h 332"/>
                      <a:gd name="T60" fmla="*/ 2147483647 w 394"/>
                      <a:gd name="T61" fmla="*/ 2147483647 h 3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4"/>
                      <a:gd name="T94" fmla="*/ 0 h 332"/>
                      <a:gd name="T95" fmla="*/ 394 w 394"/>
                      <a:gd name="T96" fmla="*/ 332 h 3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4" h="332">
                        <a:moveTo>
                          <a:pt x="30" y="222"/>
                        </a:moveTo>
                        <a:lnTo>
                          <a:pt x="67" y="203"/>
                        </a:lnTo>
                        <a:lnTo>
                          <a:pt x="118" y="198"/>
                        </a:lnTo>
                        <a:lnTo>
                          <a:pt x="129" y="180"/>
                        </a:lnTo>
                        <a:lnTo>
                          <a:pt x="148" y="178"/>
                        </a:lnTo>
                        <a:lnTo>
                          <a:pt x="158" y="160"/>
                        </a:lnTo>
                        <a:lnTo>
                          <a:pt x="174" y="152"/>
                        </a:lnTo>
                        <a:lnTo>
                          <a:pt x="167" y="118"/>
                        </a:lnTo>
                        <a:lnTo>
                          <a:pt x="157" y="108"/>
                        </a:lnTo>
                        <a:lnTo>
                          <a:pt x="178" y="81"/>
                        </a:lnTo>
                        <a:lnTo>
                          <a:pt x="191" y="81"/>
                        </a:lnTo>
                        <a:lnTo>
                          <a:pt x="237" y="22"/>
                        </a:lnTo>
                        <a:lnTo>
                          <a:pt x="308" y="0"/>
                        </a:lnTo>
                        <a:lnTo>
                          <a:pt x="316" y="56"/>
                        </a:lnTo>
                        <a:lnTo>
                          <a:pt x="320" y="53"/>
                        </a:lnTo>
                        <a:lnTo>
                          <a:pt x="336" y="73"/>
                        </a:lnTo>
                        <a:lnTo>
                          <a:pt x="337" y="129"/>
                        </a:lnTo>
                        <a:lnTo>
                          <a:pt x="359" y="175"/>
                        </a:lnTo>
                        <a:lnTo>
                          <a:pt x="366" y="236"/>
                        </a:lnTo>
                        <a:lnTo>
                          <a:pt x="369" y="288"/>
                        </a:lnTo>
                        <a:lnTo>
                          <a:pt x="393" y="305"/>
                        </a:lnTo>
                        <a:lnTo>
                          <a:pt x="375" y="331"/>
                        </a:lnTo>
                        <a:lnTo>
                          <a:pt x="330" y="301"/>
                        </a:lnTo>
                        <a:lnTo>
                          <a:pt x="305" y="303"/>
                        </a:lnTo>
                        <a:lnTo>
                          <a:pt x="282" y="296"/>
                        </a:lnTo>
                        <a:lnTo>
                          <a:pt x="284" y="278"/>
                        </a:lnTo>
                        <a:lnTo>
                          <a:pt x="269" y="273"/>
                        </a:lnTo>
                        <a:lnTo>
                          <a:pt x="11" y="324"/>
                        </a:lnTo>
                        <a:lnTo>
                          <a:pt x="0" y="309"/>
                        </a:lnTo>
                        <a:lnTo>
                          <a:pt x="39" y="250"/>
                        </a:lnTo>
                        <a:lnTo>
                          <a:pt x="30" y="222"/>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80" name="Freeform 106"/>
                  <p:cNvSpPr>
                    <a:spLocks/>
                  </p:cNvSpPr>
                  <p:nvPr/>
                </p:nvSpPr>
                <p:spPr bwMode="auto">
                  <a:xfrm>
                    <a:off x="6481763" y="2224088"/>
                    <a:ext cx="160337" cy="317500"/>
                  </a:xfrm>
                  <a:custGeom>
                    <a:avLst/>
                    <a:gdLst>
                      <a:gd name="T0" fmla="*/ 0 w 106"/>
                      <a:gd name="T1" fmla="*/ 2147483647 h 200"/>
                      <a:gd name="T2" fmla="*/ 2147483647 w 106"/>
                      <a:gd name="T3" fmla="*/ 0 h 200"/>
                      <a:gd name="T4" fmla="*/ 2147483647 w 106"/>
                      <a:gd name="T5" fmla="*/ 2147483647 h 200"/>
                      <a:gd name="T6" fmla="*/ 2147483647 w 106"/>
                      <a:gd name="T7" fmla="*/ 2147483647 h 200"/>
                      <a:gd name="T8" fmla="*/ 2147483647 w 106"/>
                      <a:gd name="T9" fmla="*/ 2147483647 h 200"/>
                      <a:gd name="T10" fmla="*/ 2147483647 w 106"/>
                      <a:gd name="T11" fmla="*/ 2147483647 h 200"/>
                      <a:gd name="T12" fmla="*/ 2147483647 w 106"/>
                      <a:gd name="T13" fmla="*/ 2147483647 h 200"/>
                      <a:gd name="T14" fmla="*/ 2147483647 w 106"/>
                      <a:gd name="T15" fmla="*/ 2147483647 h 200"/>
                      <a:gd name="T16" fmla="*/ 2147483647 w 106"/>
                      <a:gd name="T17" fmla="*/ 2147483647 h 200"/>
                      <a:gd name="T18" fmla="*/ 0 w 106"/>
                      <a:gd name="T19" fmla="*/ 2147483647 h 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200"/>
                      <a:gd name="T32" fmla="*/ 106 w 106"/>
                      <a:gd name="T33" fmla="*/ 200 h 2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200">
                        <a:moveTo>
                          <a:pt x="0" y="21"/>
                        </a:moveTo>
                        <a:lnTo>
                          <a:pt x="77" y="0"/>
                        </a:lnTo>
                        <a:lnTo>
                          <a:pt x="105" y="54"/>
                        </a:lnTo>
                        <a:lnTo>
                          <a:pt x="91" y="68"/>
                        </a:lnTo>
                        <a:lnTo>
                          <a:pt x="97" y="189"/>
                        </a:lnTo>
                        <a:lnTo>
                          <a:pt x="52" y="199"/>
                        </a:lnTo>
                        <a:lnTo>
                          <a:pt x="31" y="149"/>
                        </a:lnTo>
                        <a:lnTo>
                          <a:pt x="29" y="90"/>
                        </a:lnTo>
                        <a:lnTo>
                          <a:pt x="11" y="73"/>
                        </a:lnTo>
                        <a:lnTo>
                          <a:pt x="0" y="21"/>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81" name="Freeform 107"/>
                  <p:cNvSpPr>
                    <a:spLocks/>
                  </p:cNvSpPr>
                  <p:nvPr/>
                </p:nvSpPr>
                <p:spPr bwMode="auto">
                  <a:xfrm>
                    <a:off x="6569075" y="2595563"/>
                    <a:ext cx="177800" cy="146050"/>
                  </a:xfrm>
                  <a:custGeom>
                    <a:avLst/>
                    <a:gdLst>
                      <a:gd name="T0" fmla="*/ 0 w 119"/>
                      <a:gd name="T1" fmla="*/ 2147483647 h 92"/>
                      <a:gd name="T2" fmla="*/ 2147483647 w 119"/>
                      <a:gd name="T3" fmla="*/ 0 h 92"/>
                      <a:gd name="T4" fmla="*/ 2147483647 w 119"/>
                      <a:gd name="T5" fmla="*/ 2147483647 h 92"/>
                      <a:gd name="T6" fmla="*/ 2147483647 w 119"/>
                      <a:gd name="T7" fmla="*/ 2147483647 h 92"/>
                      <a:gd name="T8" fmla="*/ 2147483647 w 119"/>
                      <a:gd name="T9" fmla="*/ 2147483647 h 92"/>
                      <a:gd name="T10" fmla="*/ 2147483647 w 119"/>
                      <a:gd name="T11" fmla="*/ 2147483647 h 92"/>
                      <a:gd name="T12" fmla="*/ 2147483647 w 119"/>
                      <a:gd name="T13" fmla="*/ 2147483647 h 92"/>
                      <a:gd name="T14" fmla="*/ 0 w 119"/>
                      <a:gd name="T15" fmla="*/ 2147483647 h 92"/>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92"/>
                      <a:gd name="T26" fmla="*/ 119 w 119"/>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92">
                        <a:moveTo>
                          <a:pt x="0" y="23"/>
                        </a:moveTo>
                        <a:lnTo>
                          <a:pt x="90" y="0"/>
                        </a:lnTo>
                        <a:lnTo>
                          <a:pt x="118" y="42"/>
                        </a:lnTo>
                        <a:lnTo>
                          <a:pt x="102" y="60"/>
                        </a:lnTo>
                        <a:lnTo>
                          <a:pt x="73" y="53"/>
                        </a:lnTo>
                        <a:lnTo>
                          <a:pt x="29" y="91"/>
                        </a:lnTo>
                        <a:lnTo>
                          <a:pt x="5" y="71"/>
                        </a:lnTo>
                        <a:lnTo>
                          <a:pt x="0" y="23"/>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82" name="Freeform 108"/>
                  <p:cNvSpPr>
                    <a:spLocks/>
                  </p:cNvSpPr>
                  <p:nvPr/>
                </p:nvSpPr>
                <p:spPr bwMode="auto">
                  <a:xfrm>
                    <a:off x="6600825" y="2693988"/>
                    <a:ext cx="174625" cy="112712"/>
                  </a:xfrm>
                  <a:custGeom>
                    <a:avLst/>
                    <a:gdLst>
                      <a:gd name="T0" fmla="*/ 0 w 116"/>
                      <a:gd name="T1" fmla="*/ 2147483647 h 71"/>
                      <a:gd name="T2" fmla="*/ 2147483647 w 116"/>
                      <a:gd name="T3" fmla="*/ 2147483647 h 71"/>
                      <a:gd name="T4" fmla="*/ 2147483647 w 116"/>
                      <a:gd name="T5" fmla="*/ 0 h 71"/>
                      <a:gd name="T6" fmla="*/ 2147483647 w 116"/>
                      <a:gd name="T7" fmla="*/ 2147483647 h 71"/>
                      <a:gd name="T8" fmla="*/ 2147483647 w 116"/>
                      <a:gd name="T9" fmla="*/ 2147483647 h 71"/>
                      <a:gd name="T10" fmla="*/ 2147483647 w 116"/>
                      <a:gd name="T11" fmla="*/ 2147483647 h 71"/>
                      <a:gd name="T12" fmla="*/ 2147483647 w 116"/>
                      <a:gd name="T13" fmla="*/ 2147483647 h 71"/>
                      <a:gd name="T14" fmla="*/ 0 w 116"/>
                      <a:gd name="T15" fmla="*/ 2147483647 h 71"/>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71"/>
                      <a:gd name="T26" fmla="*/ 116 w 116"/>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71">
                        <a:moveTo>
                          <a:pt x="0" y="52"/>
                        </a:moveTo>
                        <a:lnTo>
                          <a:pt x="48" y="29"/>
                        </a:lnTo>
                        <a:lnTo>
                          <a:pt x="94" y="0"/>
                        </a:lnTo>
                        <a:lnTo>
                          <a:pt x="102" y="1"/>
                        </a:lnTo>
                        <a:lnTo>
                          <a:pt x="115" y="2"/>
                        </a:lnTo>
                        <a:lnTo>
                          <a:pt x="70" y="39"/>
                        </a:lnTo>
                        <a:lnTo>
                          <a:pt x="13" y="70"/>
                        </a:lnTo>
                        <a:lnTo>
                          <a:pt x="0" y="52"/>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83" name="Freeform 109"/>
                  <p:cNvSpPr>
                    <a:spLocks/>
                  </p:cNvSpPr>
                  <p:nvPr/>
                </p:nvSpPr>
                <p:spPr bwMode="auto">
                  <a:xfrm>
                    <a:off x="6599238" y="2163763"/>
                    <a:ext cx="181047" cy="355615"/>
                  </a:xfrm>
                  <a:custGeom>
                    <a:avLst/>
                    <a:gdLst>
                      <a:gd name="T0" fmla="*/ 2147483647 w 121"/>
                      <a:gd name="T1" fmla="*/ 0 h 225"/>
                      <a:gd name="T2" fmla="*/ 0 w 121"/>
                      <a:gd name="T3" fmla="*/ 2147483647 h 225"/>
                      <a:gd name="T4" fmla="*/ 2147483647 w 121"/>
                      <a:gd name="T5" fmla="*/ 2147483647 h 225"/>
                      <a:gd name="T6" fmla="*/ 2147483647 w 121"/>
                      <a:gd name="T7" fmla="*/ 2147483647 h 225"/>
                      <a:gd name="T8" fmla="*/ 2147483647 w 121"/>
                      <a:gd name="T9" fmla="*/ 2147483647 h 225"/>
                      <a:gd name="T10" fmla="*/ 2147483647 w 121"/>
                      <a:gd name="T11" fmla="*/ 2147483647 h 225"/>
                      <a:gd name="T12" fmla="*/ 2147483647 w 121"/>
                      <a:gd name="T13" fmla="*/ 2147483647 h 225"/>
                      <a:gd name="T14" fmla="*/ 2147483647 w 121"/>
                      <a:gd name="T15" fmla="*/ 2147483647 h 225"/>
                      <a:gd name="T16" fmla="*/ 2147483647 w 121"/>
                      <a:gd name="T17" fmla="*/ 2147483647 h 225"/>
                      <a:gd name="T18" fmla="*/ 2147483647 w 121"/>
                      <a:gd name="T19" fmla="*/ 2147483647 h 225"/>
                      <a:gd name="T20" fmla="*/ 2147483647 w 121"/>
                      <a:gd name="T21" fmla="*/ 2147483647 h 225"/>
                      <a:gd name="T22" fmla="*/ 2147483647 w 121"/>
                      <a:gd name="T23" fmla="*/ 2147483647 h 225"/>
                      <a:gd name="T24" fmla="*/ 2147483647 w 121"/>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25"/>
                      <a:gd name="T41" fmla="*/ 121 w 121"/>
                      <a:gd name="T42" fmla="*/ 225 h 225"/>
                      <a:gd name="connsiteX0" fmla="*/ 2066 w 9917"/>
                      <a:gd name="connsiteY0" fmla="*/ 0 h 9956"/>
                      <a:gd name="connsiteX1" fmla="*/ 0 w 9917"/>
                      <a:gd name="connsiteY1" fmla="*/ 1733 h 9956"/>
                      <a:gd name="connsiteX2" fmla="*/ 2231 w 9917"/>
                      <a:gd name="connsiteY2" fmla="*/ 4044 h 9956"/>
                      <a:gd name="connsiteX3" fmla="*/ 909 w 9917"/>
                      <a:gd name="connsiteY3" fmla="*/ 4667 h 9956"/>
                      <a:gd name="connsiteX4" fmla="*/ 1405 w 9917"/>
                      <a:gd name="connsiteY4" fmla="*/ 9956 h 9956"/>
                      <a:gd name="connsiteX5" fmla="*/ 8512 w 9917"/>
                      <a:gd name="connsiteY5" fmla="*/ 9156 h 9956"/>
                      <a:gd name="connsiteX6" fmla="*/ 9339 w 9917"/>
                      <a:gd name="connsiteY6" fmla="*/ 8622 h 9956"/>
                      <a:gd name="connsiteX7" fmla="*/ 9339 w 9917"/>
                      <a:gd name="connsiteY7" fmla="*/ 7644 h 9956"/>
                      <a:gd name="connsiteX8" fmla="*/ 9917 w 9917"/>
                      <a:gd name="connsiteY8" fmla="*/ 7067 h 9956"/>
                      <a:gd name="connsiteX9" fmla="*/ 6860 w 9917"/>
                      <a:gd name="connsiteY9" fmla="*/ 6267 h 9956"/>
                      <a:gd name="connsiteX10" fmla="*/ 2810 w 9917"/>
                      <a:gd name="connsiteY10" fmla="*/ 444 h 9956"/>
                      <a:gd name="connsiteX11" fmla="*/ 2066 w 9917"/>
                      <a:gd name="connsiteY11" fmla="*/ 0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17" h="9956">
                        <a:moveTo>
                          <a:pt x="2066" y="0"/>
                        </a:moveTo>
                        <a:lnTo>
                          <a:pt x="0" y="1733"/>
                        </a:lnTo>
                        <a:lnTo>
                          <a:pt x="2231" y="4044"/>
                        </a:lnTo>
                        <a:lnTo>
                          <a:pt x="909" y="4667"/>
                        </a:lnTo>
                        <a:cubicBezTo>
                          <a:pt x="1074" y="6430"/>
                          <a:pt x="1240" y="8193"/>
                          <a:pt x="1405" y="9956"/>
                        </a:cubicBezTo>
                        <a:lnTo>
                          <a:pt x="8512" y="9156"/>
                        </a:lnTo>
                        <a:lnTo>
                          <a:pt x="9339" y="8622"/>
                        </a:lnTo>
                        <a:lnTo>
                          <a:pt x="9339" y="7644"/>
                        </a:lnTo>
                        <a:lnTo>
                          <a:pt x="9917" y="7067"/>
                        </a:lnTo>
                        <a:lnTo>
                          <a:pt x="6860" y="6267"/>
                        </a:lnTo>
                        <a:lnTo>
                          <a:pt x="2810" y="444"/>
                        </a:lnTo>
                        <a:lnTo>
                          <a:pt x="2066" y="0"/>
                        </a:ln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sp>
                <p:nvSpPr>
                  <p:cNvPr id="84" name="Freeform 110"/>
                  <p:cNvSpPr>
                    <a:spLocks/>
                  </p:cNvSpPr>
                  <p:nvPr/>
                </p:nvSpPr>
                <p:spPr bwMode="auto">
                  <a:xfrm>
                    <a:off x="6704013" y="2579688"/>
                    <a:ext cx="92075" cy="84137"/>
                  </a:xfrm>
                  <a:custGeom>
                    <a:avLst/>
                    <a:gdLst>
                      <a:gd name="T0" fmla="*/ 0 w 61"/>
                      <a:gd name="T1" fmla="*/ 2147483647 h 53"/>
                      <a:gd name="T2" fmla="*/ 2147483647 w 61"/>
                      <a:gd name="T3" fmla="*/ 0 h 53"/>
                      <a:gd name="T4" fmla="*/ 2147483647 w 61"/>
                      <a:gd name="T5" fmla="*/ 2147483647 h 53"/>
                      <a:gd name="T6" fmla="*/ 2147483647 w 61"/>
                      <a:gd name="T7" fmla="*/ 2147483647 h 53"/>
                      <a:gd name="T8" fmla="*/ 2147483647 w 61"/>
                      <a:gd name="T9" fmla="*/ 2147483647 h 53"/>
                      <a:gd name="T10" fmla="*/ 2147483647 w 61"/>
                      <a:gd name="T11" fmla="*/ 2147483647 h 53"/>
                      <a:gd name="T12" fmla="*/ 0 w 61"/>
                      <a:gd name="T13" fmla="*/ 2147483647 h 53"/>
                      <a:gd name="T14" fmla="*/ 0 60000 65536"/>
                      <a:gd name="T15" fmla="*/ 0 60000 65536"/>
                      <a:gd name="T16" fmla="*/ 0 60000 65536"/>
                      <a:gd name="T17" fmla="*/ 0 60000 65536"/>
                      <a:gd name="T18" fmla="*/ 0 60000 65536"/>
                      <a:gd name="T19" fmla="*/ 0 60000 65536"/>
                      <a:gd name="T20" fmla="*/ 0 60000 65536"/>
                      <a:gd name="T21" fmla="*/ 0 w 61"/>
                      <a:gd name="T22" fmla="*/ 0 h 53"/>
                      <a:gd name="T23" fmla="*/ 61 w 61"/>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53">
                        <a:moveTo>
                          <a:pt x="0" y="9"/>
                        </a:moveTo>
                        <a:lnTo>
                          <a:pt x="26" y="0"/>
                        </a:lnTo>
                        <a:lnTo>
                          <a:pt x="60" y="26"/>
                        </a:lnTo>
                        <a:lnTo>
                          <a:pt x="53" y="34"/>
                        </a:lnTo>
                        <a:lnTo>
                          <a:pt x="36" y="34"/>
                        </a:lnTo>
                        <a:lnTo>
                          <a:pt x="28" y="52"/>
                        </a:lnTo>
                        <a:lnTo>
                          <a:pt x="0" y="9"/>
                        </a:lnTo>
                      </a:path>
                    </a:pathLst>
                  </a:custGeom>
                  <a:grp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grpSp>
            <p:sp>
              <p:nvSpPr>
                <p:cNvPr id="35" name="Freeform 107"/>
                <p:cNvSpPr>
                  <a:spLocks/>
                </p:cNvSpPr>
                <p:nvPr/>
              </p:nvSpPr>
              <p:spPr bwMode="auto">
                <a:xfrm rot="21236254">
                  <a:off x="6711839" y="2466057"/>
                  <a:ext cx="272016" cy="140772"/>
                </a:xfrm>
                <a:custGeom>
                  <a:avLst/>
                  <a:gdLst>
                    <a:gd name="T0" fmla="*/ 0 w 119"/>
                    <a:gd name="T1" fmla="*/ 2147483647 h 92"/>
                    <a:gd name="T2" fmla="*/ 2147483647 w 119"/>
                    <a:gd name="T3" fmla="*/ 0 h 92"/>
                    <a:gd name="T4" fmla="*/ 2147483647 w 119"/>
                    <a:gd name="T5" fmla="*/ 2147483647 h 92"/>
                    <a:gd name="T6" fmla="*/ 2147483647 w 119"/>
                    <a:gd name="T7" fmla="*/ 2147483647 h 92"/>
                    <a:gd name="T8" fmla="*/ 2147483647 w 119"/>
                    <a:gd name="T9" fmla="*/ 2147483647 h 92"/>
                    <a:gd name="T10" fmla="*/ 2147483647 w 119"/>
                    <a:gd name="T11" fmla="*/ 2147483647 h 92"/>
                    <a:gd name="T12" fmla="*/ 2147483647 w 119"/>
                    <a:gd name="T13" fmla="*/ 2147483647 h 92"/>
                    <a:gd name="T14" fmla="*/ 0 w 119"/>
                    <a:gd name="T15" fmla="*/ 2147483647 h 92"/>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92"/>
                    <a:gd name="T26" fmla="*/ 119 w 119"/>
                    <a:gd name="T27" fmla="*/ 92 h 92"/>
                    <a:gd name="connsiteX0" fmla="*/ 0 w 9916"/>
                    <a:gd name="connsiteY0" fmla="*/ 2500 h 7717"/>
                    <a:gd name="connsiteX1" fmla="*/ 7563 w 9916"/>
                    <a:gd name="connsiteY1" fmla="*/ 0 h 7717"/>
                    <a:gd name="connsiteX2" fmla="*/ 9916 w 9916"/>
                    <a:gd name="connsiteY2" fmla="*/ 4565 h 7717"/>
                    <a:gd name="connsiteX3" fmla="*/ 8571 w 9916"/>
                    <a:gd name="connsiteY3" fmla="*/ 6522 h 7717"/>
                    <a:gd name="connsiteX4" fmla="*/ 6134 w 9916"/>
                    <a:gd name="connsiteY4" fmla="*/ 5761 h 7717"/>
                    <a:gd name="connsiteX5" fmla="*/ 420 w 9916"/>
                    <a:gd name="connsiteY5" fmla="*/ 7717 h 7717"/>
                    <a:gd name="connsiteX6" fmla="*/ 0 w 9916"/>
                    <a:gd name="connsiteY6" fmla="*/ 2500 h 7717"/>
                    <a:gd name="connsiteX0" fmla="*/ 0 w 10000"/>
                    <a:gd name="connsiteY0" fmla="*/ 3240 h 12107"/>
                    <a:gd name="connsiteX1" fmla="*/ 7627 w 10000"/>
                    <a:gd name="connsiteY1" fmla="*/ 0 h 12107"/>
                    <a:gd name="connsiteX2" fmla="*/ 10000 w 10000"/>
                    <a:gd name="connsiteY2" fmla="*/ 5916 h 12107"/>
                    <a:gd name="connsiteX3" fmla="*/ 8644 w 10000"/>
                    <a:gd name="connsiteY3" fmla="*/ 8451 h 12107"/>
                    <a:gd name="connsiteX4" fmla="*/ 6186 w 10000"/>
                    <a:gd name="connsiteY4" fmla="*/ 7465 h 12107"/>
                    <a:gd name="connsiteX5" fmla="*/ 265 w 10000"/>
                    <a:gd name="connsiteY5" fmla="*/ 12107 h 12107"/>
                    <a:gd name="connsiteX6" fmla="*/ 0 w 10000"/>
                    <a:gd name="connsiteY6" fmla="*/ 3240 h 12107"/>
                    <a:gd name="connsiteX0" fmla="*/ 0 w 10000"/>
                    <a:gd name="connsiteY0" fmla="*/ 3240 h 12107"/>
                    <a:gd name="connsiteX1" fmla="*/ 7627 w 10000"/>
                    <a:gd name="connsiteY1" fmla="*/ 0 h 12107"/>
                    <a:gd name="connsiteX2" fmla="*/ 10000 w 10000"/>
                    <a:gd name="connsiteY2" fmla="*/ 5916 h 12107"/>
                    <a:gd name="connsiteX3" fmla="*/ 8644 w 10000"/>
                    <a:gd name="connsiteY3" fmla="*/ 8451 h 12107"/>
                    <a:gd name="connsiteX4" fmla="*/ 6345 w 10000"/>
                    <a:gd name="connsiteY4" fmla="*/ 7657 h 12107"/>
                    <a:gd name="connsiteX5" fmla="*/ 265 w 10000"/>
                    <a:gd name="connsiteY5" fmla="*/ 12107 h 12107"/>
                    <a:gd name="connsiteX6" fmla="*/ 0 w 10000"/>
                    <a:gd name="connsiteY6" fmla="*/ 3240 h 12107"/>
                    <a:gd name="connsiteX0" fmla="*/ 0 w 10000"/>
                    <a:gd name="connsiteY0" fmla="*/ 3623 h 12490"/>
                    <a:gd name="connsiteX1" fmla="*/ 7389 w 10000"/>
                    <a:gd name="connsiteY1" fmla="*/ 0 h 12490"/>
                    <a:gd name="connsiteX2" fmla="*/ 10000 w 10000"/>
                    <a:gd name="connsiteY2" fmla="*/ 6299 h 12490"/>
                    <a:gd name="connsiteX3" fmla="*/ 8644 w 10000"/>
                    <a:gd name="connsiteY3" fmla="*/ 8834 h 12490"/>
                    <a:gd name="connsiteX4" fmla="*/ 6345 w 10000"/>
                    <a:gd name="connsiteY4" fmla="*/ 8040 h 12490"/>
                    <a:gd name="connsiteX5" fmla="*/ 265 w 10000"/>
                    <a:gd name="connsiteY5" fmla="*/ 12490 h 12490"/>
                    <a:gd name="connsiteX6" fmla="*/ 0 w 10000"/>
                    <a:gd name="connsiteY6" fmla="*/ 3623 h 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90">
                      <a:moveTo>
                        <a:pt x="0" y="3623"/>
                      </a:moveTo>
                      <a:lnTo>
                        <a:pt x="7389" y="0"/>
                      </a:lnTo>
                      <a:lnTo>
                        <a:pt x="10000" y="6299"/>
                      </a:lnTo>
                      <a:lnTo>
                        <a:pt x="8644" y="8834"/>
                      </a:lnTo>
                      <a:lnTo>
                        <a:pt x="6345" y="8040"/>
                      </a:lnTo>
                      <a:lnTo>
                        <a:pt x="265" y="12490"/>
                      </a:lnTo>
                      <a:cubicBezTo>
                        <a:pt x="177" y="9534"/>
                        <a:pt x="88" y="6579"/>
                        <a:pt x="0" y="3623"/>
                      </a:cubicBezTo>
                    </a:path>
                  </a:pathLst>
                </a:custGeom>
                <a:solidFill>
                  <a:schemeClr val="tx2">
                    <a:lumMod val="40000"/>
                    <a:lumOff val="60000"/>
                  </a:schemeClr>
                </a:solidFill>
                <a:ln w="12700" cap="rnd">
                  <a:solidFill>
                    <a:schemeClr val="tx1">
                      <a:lumMod val="65000"/>
                      <a:lumOff val="35000"/>
                    </a:schemeClr>
                  </a:solidFill>
                  <a:round/>
                  <a:headEnd/>
                  <a:tailEnd/>
                </a:ln>
                <a:effectLst>
                  <a:innerShdw blurRad="114300">
                    <a:prstClr val="black"/>
                  </a:innerShdw>
                </a:effectLst>
              </p:spPr>
              <p:txBody>
                <a:bodyPr/>
                <a:lstStyle/>
                <a:p>
                  <a:pPr algn="ctr" eaLnBrk="0" hangingPunct="0">
                    <a:defRPr/>
                  </a:pPr>
                  <a:endParaRPr lang="en-US" sz="700" b="1" dirty="0">
                    <a:solidFill>
                      <a:prstClr val="black"/>
                    </a:solidFill>
                    <a:latin typeface="Arial" panose="020B0604020202020204" pitchFamily="34" charset="0"/>
                    <a:cs typeface="Arial" panose="020B0604020202020204" pitchFamily="34" charset="0"/>
                  </a:endParaRPr>
                </a:p>
              </p:txBody>
            </p:sp>
          </p:grpSp>
          <p:pic>
            <p:nvPicPr>
              <p:cNvPr id="9" name="Picture 10" descr="ARNG-Clr-51109-sm.gif"/>
              <p:cNvPicPr>
                <a:picLocks noChangeAspect="1"/>
              </p:cNvPicPr>
              <p:nvPr/>
            </p:nvPicPr>
            <p:blipFill>
              <a:blip r:embed="rId3" cstate="print"/>
              <a:srcRect/>
              <a:stretch>
                <a:fillRect/>
              </a:stretch>
            </p:blipFill>
            <p:spPr bwMode="auto">
              <a:xfrm>
                <a:off x="4476097" y="1524228"/>
                <a:ext cx="267727" cy="268785"/>
              </a:xfrm>
              <a:prstGeom prst="rect">
                <a:avLst/>
              </a:prstGeom>
              <a:noFill/>
              <a:ln w="9525">
                <a:noFill/>
                <a:miter lim="800000"/>
                <a:headEnd/>
                <a:tailEnd/>
              </a:ln>
            </p:spPr>
          </p:pic>
          <p:pic>
            <p:nvPicPr>
              <p:cNvPr id="14" name="Picture 10" descr="ARNG-Clr-51109-sm.gif"/>
              <p:cNvPicPr>
                <a:picLocks noChangeAspect="1"/>
              </p:cNvPicPr>
              <p:nvPr/>
            </p:nvPicPr>
            <p:blipFill>
              <a:blip r:embed="rId3" cstate="print"/>
              <a:srcRect/>
              <a:stretch>
                <a:fillRect/>
              </a:stretch>
            </p:blipFill>
            <p:spPr bwMode="auto">
              <a:xfrm>
                <a:off x="7197567" y="3676788"/>
                <a:ext cx="267727" cy="268785"/>
              </a:xfrm>
              <a:prstGeom prst="rect">
                <a:avLst/>
              </a:prstGeom>
              <a:noFill/>
              <a:ln w="9525">
                <a:noFill/>
                <a:miter lim="800000"/>
                <a:headEnd/>
                <a:tailEnd/>
              </a:ln>
            </p:spPr>
          </p:pic>
          <p:pic>
            <p:nvPicPr>
              <p:cNvPr id="19" name="Picture 10" descr="ARNG-Clr-51109-sm.gif"/>
              <p:cNvPicPr>
                <a:picLocks noChangeAspect="1"/>
              </p:cNvPicPr>
              <p:nvPr/>
            </p:nvPicPr>
            <p:blipFill>
              <a:blip r:embed="rId3" cstate="print"/>
              <a:srcRect/>
              <a:stretch>
                <a:fillRect/>
              </a:stretch>
            </p:blipFill>
            <p:spPr bwMode="auto">
              <a:xfrm>
                <a:off x="7838263" y="3556114"/>
                <a:ext cx="267727" cy="268785"/>
              </a:xfrm>
              <a:prstGeom prst="rect">
                <a:avLst/>
              </a:prstGeom>
              <a:noFill/>
              <a:ln w="9525">
                <a:noFill/>
                <a:miter lim="800000"/>
                <a:headEnd/>
                <a:tailEnd/>
              </a:ln>
            </p:spPr>
          </p:pic>
          <p:grpSp>
            <p:nvGrpSpPr>
              <p:cNvPr id="21" name="Group 20"/>
              <p:cNvGrpSpPr/>
              <p:nvPr/>
            </p:nvGrpSpPr>
            <p:grpSpPr>
              <a:xfrm>
                <a:off x="8315595" y="2325135"/>
                <a:ext cx="296736" cy="299117"/>
                <a:chOff x="5128198" y="2464386"/>
                <a:chExt cx="286421" cy="287582"/>
              </a:xfrm>
            </p:grpSpPr>
            <p:sp>
              <p:nvSpPr>
                <p:cNvPr id="32" name="Oval 31"/>
                <p:cNvSpPr/>
                <p:nvPr/>
              </p:nvSpPr>
              <p:spPr>
                <a:xfrm>
                  <a:off x="5134612" y="2485458"/>
                  <a:ext cx="261736" cy="266510"/>
                </a:xfrm>
                <a:prstGeom prst="ellipse">
                  <a:avLst/>
                </a:prstGeom>
                <a:solidFill>
                  <a:schemeClr val="bg1"/>
                </a:solidFill>
                <a:ln w="158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solidFill>
                    <a:latin typeface="Arial" panose="020B0604020202020204" pitchFamily="34" charset="0"/>
                    <a:cs typeface="Arial" panose="020B0604020202020204" pitchFamily="34" charset="0"/>
                  </a:endParaRPr>
                </a:p>
              </p:txBody>
            </p:sp>
            <p:pic>
              <p:nvPicPr>
                <p:cNvPr id="33" name="Picture 7" descr="C:\Users\juan.igartuairizarry\Desktop\USARC%20small.jpg"/>
                <p:cNvPicPr>
                  <a:picLocks noChangeAspect="1" noChangeArrowheads="1"/>
                </p:cNvPicPr>
                <p:nvPr/>
              </p:nvPicPr>
              <p:blipFill>
                <a:blip r:embed="rId4" cstate="print">
                  <a:clrChange>
                    <a:clrFrom>
                      <a:srgbClr val="F4FFF7"/>
                    </a:clrFrom>
                    <a:clrTo>
                      <a:srgbClr val="F4FFF7">
                        <a:alpha val="0"/>
                      </a:srgbClr>
                    </a:clrTo>
                  </a:clrChange>
                </a:blip>
                <a:srcRect/>
                <a:stretch>
                  <a:fillRect/>
                </a:stretch>
              </p:blipFill>
              <p:spPr bwMode="auto">
                <a:xfrm>
                  <a:off x="5128198" y="2464386"/>
                  <a:ext cx="286421" cy="286421"/>
                </a:xfrm>
                <a:prstGeom prst="rect">
                  <a:avLst/>
                </a:prstGeom>
                <a:noFill/>
                <a:ln w="9525">
                  <a:noFill/>
                  <a:miter lim="800000"/>
                  <a:headEnd/>
                  <a:tailEnd/>
                </a:ln>
              </p:spPr>
            </p:pic>
          </p:grpSp>
          <p:pic>
            <p:nvPicPr>
              <p:cNvPr id="22" name="Picture 10" descr="ARNG-Clr-51109-sm.gif"/>
              <p:cNvPicPr>
                <a:picLocks noChangeAspect="1"/>
              </p:cNvPicPr>
              <p:nvPr/>
            </p:nvPicPr>
            <p:blipFill>
              <a:blip r:embed="rId3" cstate="print"/>
              <a:srcRect/>
              <a:stretch>
                <a:fillRect/>
              </a:stretch>
            </p:blipFill>
            <p:spPr bwMode="auto">
              <a:xfrm>
                <a:off x="7317705" y="2601619"/>
                <a:ext cx="267727" cy="268785"/>
              </a:xfrm>
              <a:prstGeom prst="rect">
                <a:avLst/>
              </a:prstGeom>
              <a:noFill/>
              <a:ln w="9525">
                <a:noFill/>
                <a:miter lim="800000"/>
                <a:headEnd/>
                <a:tailEnd/>
              </a:ln>
            </p:spPr>
          </p:pic>
          <p:sp>
            <p:nvSpPr>
              <p:cNvPr id="23" name="Freeform 22"/>
              <p:cNvSpPr/>
              <p:nvPr/>
            </p:nvSpPr>
            <p:spPr>
              <a:xfrm>
                <a:off x="7385085" y="3314057"/>
                <a:ext cx="349328" cy="53672"/>
              </a:xfrm>
              <a:custGeom>
                <a:avLst/>
                <a:gdLst>
                  <a:gd name="connsiteX0" fmla="*/ 0 w 337185"/>
                  <a:gd name="connsiteY0" fmla="*/ 57200 h 57200"/>
                  <a:gd name="connsiteX1" fmla="*/ 15240 w 337185"/>
                  <a:gd name="connsiteY1" fmla="*/ 55295 h 57200"/>
                  <a:gd name="connsiteX2" fmla="*/ 26670 w 337185"/>
                  <a:gd name="connsiteY2" fmla="*/ 51485 h 57200"/>
                  <a:gd name="connsiteX3" fmla="*/ 36195 w 337185"/>
                  <a:gd name="connsiteY3" fmla="*/ 49580 h 57200"/>
                  <a:gd name="connsiteX4" fmla="*/ 68580 w 337185"/>
                  <a:gd name="connsiteY4" fmla="*/ 45770 h 57200"/>
                  <a:gd name="connsiteX5" fmla="*/ 99060 w 337185"/>
                  <a:gd name="connsiteY5" fmla="*/ 40055 h 57200"/>
                  <a:gd name="connsiteX6" fmla="*/ 104775 w 337185"/>
                  <a:gd name="connsiteY6" fmla="*/ 38150 h 57200"/>
                  <a:gd name="connsiteX7" fmla="*/ 131445 w 337185"/>
                  <a:gd name="connsiteY7" fmla="*/ 34340 h 57200"/>
                  <a:gd name="connsiteX8" fmla="*/ 142875 w 337185"/>
                  <a:gd name="connsiteY8" fmla="*/ 30530 h 57200"/>
                  <a:gd name="connsiteX9" fmla="*/ 150495 w 337185"/>
                  <a:gd name="connsiteY9" fmla="*/ 28625 h 57200"/>
                  <a:gd name="connsiteX10" fmla="*/ 161925 w 337185"/>
                  <a:gd name="connsiteY10" fmla="*/ 24815 h 57200"/>
                  <a:gd name="connsiteX11" fmla="*/ 167640 w 337185"/>
                  <a:gd name="connsiteY11" fmla="*/ 22910 h 57200"/>
                  <a:gd name="connsiteX12" fmla="*/ 249555 w 337185"/>
                  <a:gd name="connsiteY12" fmla="*/ 19100 h 57200"/>
                  <a:gd name="connsiteX13" fmla="*/ 268605 w 337185"/>
                  <a:gd name="connsiteY13" fmla="*/ 13385 h 57200"/>
                  <a:gd name="connsiteX14" fmla="*/ 274320 w 337185"/>
                  <a:gd name="connsiteY14" fmla="*/ 11480 h 57200"/>
                  <a:gd name="connsiteX15" fmla="*/ 295275 w 337185"/>
                  <a:gd name="connsiteY15" fmla="*/ 9575 h 57200"/>
                  <a:gd name="connsiteX16" fmla="*/ 306705 w 337185"/>
                  <a:gd name="connsiteY16" fmla="*/ 5765 h 57200"/>
                  <a:gd name="connsiteX17" fmla="*/ 312420 w 337185"/>
                  <a:gd name="connsiteY17" fmla="*/ 1955 h 57200"/>
                  <a:gd name="connsiteX18" fmla="*/ 337185 w 337185"/>
                  <a:gd name="connsiteY18" fmla="*/ 50 h 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5" h="57200">
                    <a:moveTo>
                      <a:pt x="0" y="57200"/>
                    </a:moveTo>
                    <a:cubicBezTo>
                      <a:pt x="5080" y="56565"/>
                      <a:pt x="10234" y="56368"/>
                      <a:pt x="15240" y="55295"/>
                    </a:cubicBezTo>
                    <a:cubicBezTo>
                      <a:pt x="19167" y="54454"/>
                      <a:pt x="22732" y="52273"/>
                      <a:pt x="26670" y="51485"/>
                    </a:cubicBezTo>
                    <a:lnTo>
                      <a:pt x="36195" y="49580"/>
                    </a:lnTo>
                    <a:cubicBezTo>
                      <a:pt x="51485" y="46800"/>
                      <a:pt x="49331" y="47520"/>
                      <a:pt x="68580" y="45770"/>
                    </a:cubicBezTo>
                    <a:cubicBezTo>
                      <a:pt x="88787" y="40718"/>
                      <a:pt x="78624" y="42609"/>
                      <a:pt x="99060" y="40055"/>
                    </a:cubicBezTo>
                    <a:cubicBezTo>
                      <a:pt x="100965" y="39420"/>
                      <a:pt x="102799" y="38509"/>
                      <a:pt x="104775" y="38150"/>
                    </a:cubicBezTo>
                    <a:cubicBezTo>
                      <a:pt x="113045" y="36646"/>
                      <a:pt x="123116" y="36422"/>
                      <a:pt x="131445" y="34340"/>
                    </a:cubicBezTo>
                    <a:cubicBezTo>
                      <a:pt x="135341" y="33366"/>
                      <a:pt x="138979" y="31504"/>
                      <a:pt x="142875" y="30530"/>
                    </a:cubicBezTo>
                    <a:cubicBezTo>
                      <a:pt x="145415" y="29895"/>
                      <a:pt x="147987" y="29377"/>
                      <a:pt x="150495" y="28625"/>
                    </a:cubicBezTo>
                    <a:cubicBezTo>
                      <a:pt x="154342" y="27471"/>
                      <a:pt x="158115" y="26085"/>
                      <a:pt x="161925" y="24815"/>
                    </a:cubicBezTo>
                    <a:cubicBezTo>
                      <a:pt x="163830" y="24180"/>
                      <a:pt x="165636" y="23044"/>
                      <a:pt x="167640" y="22910"/>
                    </a:cubicBezTo>
                    <a:cubicBezTo>
                      <a:pt x="213967" y="19822"/>
                      <a:pt x="186675" y="21346"/>
                      <a:pt x="249555" y="19100"/>
                    </a:cubicBezTo>
                    <a:cubicBezTo>
                      <a:pt x="261071" y="16221"/>
                      <a:pt x="254691" y="18023"/>
                      <a:pt x="268605" y="13385"/>
                    </a:cubicBezTo>
                    <a:cubicBezTo>
                      <a:pt x="270510" y="12750"/>
                      <a:pt x="272320" y="11662"/>
                      <a:pt x="274320" y="11480"/>
                    </a:cubicBezTo>
                    <a:lnTo>
                      <a:pt x="295275" y="9575"/>
                    </a:lnTo>
                    <a:cubicBezTo>
                      <a:pt x="299085" y="8305"/>
                      <a:pt x="303363" y="7993"/>
                      <a:pt x="306705" y="5765"/>
                    </a:cubicBezTo>
                    <a:cubicBezTo>
                      <a:pt x="308610" y="4495"/>
                      <a:pt x="310227" y="2613"/>
                      <a:pt x="312420" y="1955"/>
                    </a:cubicBezTo>
                    <a:cubicBezTo>
                      <a:pt x="320566" y="-489"/>
                      <a:pt x="328868" y="50"/>
                      <a:pt x="337185" y="50"/>
                    </a:cubicBezTo>
                  </a:path>
                </a:pathLst>
              </a:custGeom>
              <a:noFill/>
              <a:ln w="1587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 name="Freeform 23"/>
              <p:cNvSpPr/>
              <p:nvPr/>
            </p:nvSpPr>
            <p:spPr>
              <a:xfrm>
                <a:off x="7389032" y="3337886"/>
                <a:ext cx="215123" cy="37647"/>
              </a:xfrm>
              <a:custGeom>
                <a:avLst/>
                <a:gdLst>
                  <a:gd name="connsiteX0" fmla="*/ 0 w 207645"/>
                  <a:gd name="connsiteY0" fmla="*/ 36195 h 36195"/>
                  <a:gd name="connsiteX1" fmla="*/ 32385 w 207645"/>
                  <a:gd name="connsiteY1" fmla="*/ 32385 h 36195"/>
                  <a:gd name="connsiteX2" fmla="*/ 43815 w 207645"/>
                  <a:gd name="connsiteY2" fmla="*/ 28575 h 36195"/>
                  <a:gd name="connsiteX3" fmla="*/ 60960 w 207645"/>
                  <a:gd name="connsiteY3" fmla="*/ 20955 h 36195"/>
                  <a:gd name="connsiteX4" fmla="*/ 95250 w 207645"/>
                  <a:gd name="connsiteY4" fmla="*/ 19050 h 36195"/>
                  <a:gd name="connsiteX5" fmla="*/ 116205 w 207645"/>
                  <a:gd name="connsiteY5" fmla="*/ 15240 h 36195"/>
                  <a:gd name="connsiteX6" fmla="*/ 127635 w 207645"/>
                  <a:gd name="connsiteY6" fmla="*/ 7620 h 36195"/>
                  <a:gd name="connsiteX7" fmla="*/ 148590 w 207645"/>
                  <a:gd name="connsiteY7" fmla="*/ 1905 h 36195"/>
                  <a:gd name="connsiteX8" fmla="*/ 160020 w 207645"/>
                  <a:gd name="connsiteY8" fmla="*/ 0 h 36195"/>
                  <a:gd name="connsiteX9" fmla="*/ 154305 w 207645"/>
                  <a:gd name="connsiteY9" fmla="*/ 3810 h 36195"/>
                  <a:gd name="connsiteX10" fmla="*/ 142875 w 207645"/>
                  <a:gd name="connsiteY10" fmla="*/ 5715 h 36195"/>
                  <a:gd name="connsiteX11" fmla="*/ 140970 w 207645"/>
                  <a:gd name="connsiteY11" fmla="*/ 11430 h 36195"/>
                  <a:gd name="connsiteX12" fmla="*/ 165735 w 207645"/>
                  <a:gd name="connsiteY12" fmla="*/ 11430 h 36195"/>
                  <a:gd name="connsiteX13" fmla="*/ 182880 w 207645"/>
                  <a:gd name="connsiteY13" fmla="*/ 7620 h 36195"/>
                  <a:gd name="connsiteX14" fmla="*/ 194310 w 207645"/>
                  <a:gd name="connsiteY14" fmla="*/ 1905 h 36195"/>
                  <a:gd name="connsiteX15" fmla="*/ 207645 w 207645"/>
                  <a:gd name="connsiteY15" fmla="*/ 1905 h 3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645" h="36195">
                    <a:moveTo>
                      <a:pt x="0" y="36195"/>
                    </a:moveTo>
                    <a:cubicBezTo>
                      <a:pt x="7349" y="35527"/>
                      <a:pt x="23648" y="34569"/>
                      <a:pt x="32385" y="32385"/>
                    </a:cubicBezTo>
                    <a:cubicBezTo>
                      <a:pt x="36281" y="31411"/>
                      <a:pt x="40473" y="30803"/>
                      <a:pt x="43815" y="28575"/>
                    </a:cubicBezTo>
                    <a:cubicBezTo>
                      <a:pt x="49347" y="24887"/>
                      <a:pt x="53541" y="21367"/>
                      <a:pt x="60960" y="20955"/>
                    </a:cubicBezTo>
                    <a:lnTo>
                      <a:pt x="95250" y="19050"/>
                    </a:lnTo>
                    <a:cubicBezTo>
                      <a:pt x="96800" y="18829"/>
                      <a:pt x="112612" y="17036"/>
                      <a:pt x="116205" y="15240"/>
                    </a:cubicBezTo>
                    <a:cubicBezTo>
                      <a:pt x="120301" y="13192"/>
                      <a:pt x="123291" y="9068"/>
                      <a:pt x="127635" y="7620"/>
                    </a:cubicBezTo>
                    <a:cubicBezTo>
                      <a:pt x="135022" y="5158"/>
                      <a:pt x="139996" y="3337"/>
                      <a:pt x="148590" y="1905"/>
                    </a:cubicBezTo>
                    <a:lnTo>
                      <a:pt x="160020" y="0"/>
                    </a:lnTo>
                    <a:cubicBezTo>
                      <a:pt x="158115" y="1270"/>
                      <a:pt x="156477" y="3086"/>
                      <a:pt x="154305" y="3810"/>
                    </a:cubicBezTo>
                    <a:cubicBezTo>
                      <a:pt x="150641" y="5031"/>
                      <a:pt x="146229" y="3799"/>
                      <a:pt x="142875" y="5715"/>
                    </a:cubicBezTo>
                    <a:cubicBezTo>
                      <a:pt x="141132" y="6711"/>
                      <a:pt x="141605" y="9525"/>
                      <a:pt x="140970" y="11430"/>
                    </a:cubicBezTo>
                    <a:cubicBezTo>
                      <a:pt x="152378" y="15233"/>
                      <a:pt x="145835" y="13918"/>
                      <a:pt x="165735" y="11430"/>
                    </a:cubicBezTo>
                    <a:cubicBezTo>
                      <a:pt x="169637" y="10942"/>
                      <a:pt x="178444" y="9838"/>
                      <a:pt x="182880" y="7620"/>
                    </a:cubicBezTo>
                    <a:cubicBezTo>
                      <a:pt x="188098" y="5011"/>
                      <a:pt x="188325" y="2504"/>
                      <a:pt x="194310" y="1905"/>
                    </a:cubicBezTo>
                    <a:cubicBezTo>
                      <a:pt x="198733" y="1463"/>
                      <a:pt x="203200" y="1905"/>
                      <a:pt x="207645" y="1905"/>
                    </a:cubicBezTo>
                  </a:path>
                </a:pathLst>
              </a:custGeom>
              <a:noFill/>
              <a:ln w="1587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 name="Freeform 24"/>
              <p:cNvSpPr/>
              <p:nvPr/>
            </p:nvSpPr>
            <p:spPr>
              <a:xfrm>
                <a:off x="6990364" y="1952881"/>
                <a:ext cx="371038" cy="2147847"/>
              </a:xfrm>
              <a:custGeom>
                <a:avLst/>
                <a:gdLst>
                  <a:gd name="connsiteX0" fmla="*/ 26670 w 358140"/>
                  <a:gd name="connsiteY0" fmla="*/ 0 h 2065020"/>
                  <a:gd name="connsiteX1" fmla="*/ 45720 w 358140"/>
                  <a:gd name="connsiteY1" fmla="*/ 26670 h 2065020"/>
                  <a:gd name="connsiteX2" fmla="*/ 49530 w 358140"/>
                  <a:gd name="connsiteY2" fmla="*/ 38100 h 2065020"/>
                  <a:gd name="connsiteX3" fmla="*/ 133350 w 358140"/>
                  <a:gd name="connsiteY3" fmla="*/ 41910 h 2065020"/>
                  <a:gd name="connsiteX4" fmla="*/ 167640 w 358140"/>
                  <a:gd name="connsiteY4" fmla="*/ 57150 h 2065020"/>
                  <a:gd name="connsiteX5" fmla="*/ 186690 w 358140"/>
                  <a:gd name="connsiteY5" fmla="*/ 72390 h 2065020"/>
                  <a:gd name="connsiteX6" fmla="*/ 220980 w 358140"/>
                  <a:gd name="connsiteY6" fmla="*/ 91440 h 2065020"/>
                  <a:gd name="connsiteX7" fmla="*/ 236220 w 358140"/>
                  <a:gd name="connsiteY7" fmla="*/ 125730 h 2065020"/>
                  <a:gd name="connsiteX8" fmla="*/ 240030 w 358140"/>
                  <a:gd name="connsiteY8" fmla="*/ 137160 h 2065020"/>
                  <a:gd name="connsiteX9" fmla="*/ 240030 w 358140"/>
                  <a:gd name="connsiteY9" fmla="*/ 304800 h 2065020"/>
                  <a:gd name="connsiteX10" fmla="*/ 247650 w 358140"/>
                  <a:gd name="connsiteY10" fmla="*/ 327660 h 2065020"/>
                  <a:gd name="connsiteX11" fmla="*/ 255270 w 358140"/>
                  <a:gd name="connsiteY11" fmla="*/ 354330 h 2065020"/>
                  <a:gd name="connsiteX12" fmla="*/ 262890 w 358140"/>
                  <a:gd name="connsiteY12" fmla="*/ 377190 h 2065020"/>
                  <a:gd name="connsiteX13" fmla="*/ 259080 w 358140"/>
                  <a:gd name="connsiteY13" fmla="*/ 449580 h 2065020"/>
                  <a:gd name="connsiteX14" fmla="*/ 171450 w 358140"/>
                  <a:gd name="connsiteY14" fmla="*/ 453390 h 2065020"/>
                  <a:gd name="connsiteX15" fmla="*/ 114300 w 358140"/>
                  <a:gd name="connsiteY15" fmla="*/ 461010 h 2065020"/>
                  <a:gd name="connsiteX16" fmla="*/ 72390 w 358140"/>
                  <a:gd name="connsiteY16" fmla="*/ 468630 h 2065020"/>
                  <a:gd name="connsiteX17" fmla="*/ 60960 w 358140"/>
                  <a:gd name="connsiteY17" fmla="*/ 472440 h 2065020"/>
                  <a:gd name="connsiteX18" fmla="*/ 57150 w 358140"/>
                  <a:gd name="connsiteY18" fmla="*/ 483870 h 2065020"/>
                  <a:gd name="connsiteX19" fmla="*/ 68580 w 358140"/>
                  <a:gd name="connsiteY19" fmla="*/ 506730 h 2065020"/>
                  <a:gd name="connsiteX20" fmla="*/ 72390 w 358140"/>
                  <a:gd name="connsiteY20" fmla="*/ 552450 h 2065020"/>
                  <a:gd name="connsiteX21" fmla="*/ 80010 w 358140"/>
                  <a:gd name="connsiteY21" fmla="*/ 575310 h 2065020"/>
                  <a:gd name="connsiteX22" fmla="*/ 76200 w 358140"/>
                  <a:gd name="connsiteY22" fmla="*/ 594360 h 2065020"/>
                  <a:gd name="connsiteX23" fmla="*/ 64770 w 358140"/>
                  <a:gd name="connsiteY23" fmla="*/ 598170 h 2065020"/>
                  <a:gd name="connsiteX24" fmla="*/ 30480 w 358140"/>
                  <a:gd name="connsiteY24" fmla="*/ 605790 h 2065020"/>
                  <a:gd name="connsiteX25" fmla="*/ 26670 w 358140"/>
                  <a:gd name="connsiteY25" fmla="*/ 617220 h 2065020"/>
                  <a:gd name="connsiteX26" fmla="*/ 26670 w 358140"/>
                  <a:gd name="connsiteY26" fmla="*/ 681990 h 2065020"/>
                  <a:gd name="connsiteX27" fmla="*/ 11430 w 358140"/>
                  <a:gd name="connsiteY27" fmla="*/ 704850 h 2065020"/>
                  <a:gd name="connsiteX28" fmla="*/ 0 w 358140"/>
                  <a:gd name="connsiteY28" fmla="*/ 746760 h 2065020"/>
                  <a:gd name="connsiteX29" fmla="*/ 7620 w 358140"/>
                  <a:gd name="connsiteY29" fmla="*/ 815340 h 2065020"/>
                  <a:gd name="connsiteX30" fmla="*/ 15240 w 358140"/>
                  <a:gd name="connsiteY30" fmla="*/ 826770 h 2065020"/>
                  <a:gd name="connsiteX31" fmla="*/ 30480 w 358140"/>
                  <a:gd name="connsiteY31" fmla="*/ 845820 h 2065020"/>
                  <a:gd name="connsiteX32" fmla="*/ 38100 w 358140"/>
                  <a:gd name="connsiteY32" fmla="*/ 857250 h 2065020"/>
                  <a:gd name="connsiteX33" fmla="*/ 49530 w 358140"/>
                  <a:gd name="connsiteY33" fmla="*/ 864870 h 2065020"/>
                  <a:gd name="connsiteX34" fmla="*/ 64770 w 358140"/>
                  <a:gd name="connsiteY34" fmla="*/ 883920 h 2065020"/>
                  <a:gd name="connsiteX35" fmla="*/ 76200 w 358140"/>
                  <a:gd name="connsiteY35" fmla="*/ 914400 h 2065020"/>
                  <a:gd name="connsiteX36" fmla="*/ 80010 w 358140"/>
                  <a:gd name="connsiteY36" fmla="*/ 925830 h 2065020"/>
                  <a:gd name="connsiteX37" fmla="*/ 91440 w 358140"/>
                  <a:gd name="connsiteY37" fmla="*/ 929640 h 2065020"/>
                  <a:gd name="connsiteX38" fmla="*/ 106680 w 358140"/>
                  <a:gd name="connsiteY38" fmla="*/ 948690 h 2065020"/>
                  <a:gd name="connsiteX39" fmla="*/ 121920 w 358140"/>
                  <a:gd name="connsiteY39" fmla="*/ 971550 h 2065020"/>
                  <a:gd name="connsiteX40" fmla="*/ 125730 w 358140"/>
                  <a:gd name="connsiteY40" fmla="*/ 1005840 h 2065020"/>
                  <a:gd name="connsiteX41" fmla="*/ 129540 w 358140"/>
                  <a:gd name="connsiteY41" fmla="*/ 1017270 h 2065020"/>
                  <a:gd name="connsiteX42" fmla="*/ 140970 w 358140"/>
                  <a:gd name="connsiteY42" fmla="*/ 1024890 h 2065020"/>
                  <a:gd name="connsiteX43" fmla="*/ 148590 w 358140"/>
                  <a:gd name="connsiteY43" fmla="*/ 1047750 h 2065020"/>
                  <a:gd name="connsiteX44" fmla="*/ 156210 w 358140"/>
                  <a:gd name="connsiteY44" fmla="*/ 1059180 h 2065020"/>
                  <a:gd name="connsiteX45" fmla="*/ 163830 w 358140"/>
                  <a:gd name="connsiteY45" fmla="*/ 1082040 h 2065020"/>
                  <a:gd name="connsiteX46" fmla="*/ 167640 w 358140"/>
                  <a:gd name="connsiteY46" fmla="*/ 1108710 h 2065020"/>
                  <a:gd name="connsiteX47" fmla="*/ 213360 w 358140"/>
                  <a:gd name="connsiteY47" fmla="*/ 1101090 h 2065020"/>
                  <a:gd name="connsiteX48" fmla="*/ 243840 w 358140"/>
                  <a:gd name="connsiteY48" fmla="*/ 1104900 h 2065020"/>
                  <a:gd name="connsiteX49" fmla="*/ 240030 w 358140"/>
                  <a:gd name="connsiteY49" fmla="*/ 1116330 h 2065020"/>
                  <a:gd name="connsiteX50" fmla="*/ 236220 w 358140"/>
                  <a:gd name="connsiteY50" fmla="*/ 1158240 h 2065020"/>
                  <a:gd name="connsiteX51" fmla="*/ 224790 w 358140"/>
                  <a:gd name="connsiteY51" fmla="*/ 1196340 h 2065020"/>
                  <a:gd name="connsiteX52" fmla="*/ 220980 w 358140"/>
                  <a:gd name="connsiteY52" fmla="*/ 1207770 h 2065020"/>
                  <a:gd name="connsiteX53" fmla="*/ 217170 w 358140"/>
                  <a:gd name="connsiteY53" fmla="*/ 1219200 h 2065020"/>
                  <a:gd name="connsiteX54" fmla="*/ 213360 w 358140"/>
                  <a:gd name="connsiteY54" fmla="*/ 1238250 h 2065020"/>
                  <a:gd name="connsiteX55" fmla="*/ 209550 w 358140"/>
                  <a:gd name="connsiteY55" fmla="*/ 1249680 h 2065020"/>
                  <a:gd name="connsiteX56" fmla="*/ 205740 w 358140"/>
                  <a:gd name="connsiteY56" fmla="*/ 1272540 h 2065020"/>
                  <a:gd name="connsiteX57" fmla="*/ 201930 w 358140"/>
                  <a:gd name="connsiteY57" fmla="*/ 1283970 h 2065020"/>
                  <a:gd name="connsiteX58" fmla="*/ 186690 w 358140"/>
                  <a:gd name="connsiteY58" fmla="*/ 1337310 h 2065020"/>
                  <a:gd name="connsiteX59" fmla="*/ 179070 w 358140"/>
                  <a:gd name="connsiteY59" fmla="*/ 1352550 h 2065020"/>
                  <a:gd name="connsiteX60" fmla="*/ 167640 w 358140"/>
                  <a:gd name="connsiteY60" fmla="*/ 1386840 h 2065020"/>
                  <a:gd name="connsiteX61" fmla="*/ 163830 w 358140"/>
                  <a:gd name="connsiteY61" fmla="*/ 1398270 h 2065020"/>
                  <a:gd name="connsiteX62" fmla="*/ 156210 w 358140"/>
                  <a:gd name="connsiteY62" fmla="*/ 1413510 h 2065020"/>
                  <a:gd name="connsiteX63" fmla="*/ 152400 w 358140"/>
                  <a:gd name="connsiteY63" fmla="*/ 1424940 h 2065020"/>
                  <a:gd name="connsiteX64" fmla="*/ 140970 w 358140"/>
                  <a:gd name="connsiteY64" fmla="*/ 1432560 h 2065020"/>
                  <a:gd name="connsiteX65" fmla="*/ 133350 w 358140"/>
                  <a:gd name="connsiteY65" fmla="*/ 1447800 h 2065020"/>
                  <a:gd name="connsiteX66" fmla="*/ 125730 w 358140"/>
                  <a:gd name="connsiteY66" fmla="*/ 1459230 h 2065020"/>
                  <a:gd name="connsiteX67" fmla="*/ 118110 w 358140"/>
                  <a:gd name="connsiteY67" fmla="*/ 1482090 h 2065020"/>
                  <a:gd name="connsiteX68" fmla="*/ 110490 w 358140"/>
                  <a:gd name="connsiteY68" fmla="*/ 1493520 h 2065020"/>
                  <a:gd name="connsiteX69" fmla="*/ 95250 w 358140"/>
                  <a:gd name="connsiteY69" fmla="*/ 1527810 h 2065020"/>
                  <a:gd name="connsiteX70" fmla="*/ 91440 w 358140"/>
                  <a:gd name="connsiteY70" fmla="*/ 1543050 h 2065020"/>
                  <a:gd name="connsiteX71" fmla="*/ 83820 w 358140"/>
                  <a:gd name="connsiteY71" fmla="*/ 1565910 h 2065020"/>
                  <a:gd name="connsiteX72" fmla="*/ 91440 w 358140"/>
                  <a:gd name="connsiteY72" fmla="*/ 1604010 h 2065020"/>
                  <a:gd name="connsiteX73" fmla="*/ 99060 w 358140"/>
                  <a:gd name="connsiteY73" fmla="*/ 1626870 h 2065020"/>
                  <a:gd name="connsiteX74" fmla="*/ 106680 w 358140"/>
                  <a:gd name="connsiteY74" fmla="*/ 1649730 h 2065020"/>
                  <a:gd name="connsiteX75" fmla="*/ 110490 w 358140"/>
                  <a:gd name="connsiteY75" fmla="*/ 1661160 h 2065020"/>
                  <a:gd name="connsiteX76" fmla="*/ 121920 w 358140"/>
                  <a:gd name="connsiteY76" fmla="*/ 1684020 h 2065020"/>
                  <a:gd name="connsiteX77" fmla="*/ 121920 w 358140"/>
                  <a:gd name="connsiteY77" fmla="*/ 1809750 h 2065020"/>
                  <a:gd name="connsiteX78" fmla="*/ 110490 w 358140"/>
                  <a:gd name="connsiteY78" fmla="*/ 1836420 h 2065020"/>
                  <a:gd name="connsiteX79" fmla="*/ 102870 w 358140"/>
                  <a:gd name="connsiteY79" fmla="*/ 1870710 h 2065020"/>
                  <a:gd name="connsiteX80" fmla="*/ 106680 w 358140"/>
                  <a:gd name="connsiteY80" fmla="*/ 1882140 h 2065020"/>
                  <a:gd name="connsiteX81" fmla="*/ 133350 w 358140"/>
                  <a:gd name="connsiteY81" fmla="*/ 1874520 h 2065020"/>
                  <a:gd name="connsiteX82" fmla="*/ 167640 w 358140"/>
                  <a:gd name="connsiteY82" fmla="*/ 1878330 h 2065020"/>
                  <a:gd name="connsiteX83" fmla="*/ 190500 w 358140"/>
                  <a:gd name="connsiteY83" fmla="*/ 1882140 h 2065020"/>
                  <a:gd name="connsiteX84" fmla="*/ 240030 w 358140"/>
                  <a:gd name="connsiteY84" fmla="*/ 1885950 h 2065020"/>
                  <a:gd name="connsiteX85" fmla="*/ 255270 w 358140"/>
                  <a:gd name="connsiteY85" fmla="*/ 1882140 h 2065020"/>
                  <a:gd name="connsiteX86" fmla="*/ 266700 w 358140"/>
                  <a:gd name="connsiteY86" fmla="*/ 1878330 h 2065020"/>
                  <a:gd name="connsiteX87" fmla="*/ 274320 w 358140"/>
                  <a:gd name="connsiteY87" fmla="*/ 1889760 h 2065020"/>
                  <a:gd name="connsiteX88" fmla="*/ 278130 w 358140"/>
                  <a:gd name="connsiteY88" fmla="*/ 1931670 h 2065020"/>
                  <a:gd name="connsiteX89" fmla="*/ 289560 w 358140"/>
                  <a:gd name="connsiteY89" fmla="*/ 1954530 h 2065020"/>
                  <a:gd name="connsiteX90" fmla="*/ 293370 w 358140"/>
                  <a:gd name="connsiteY90" fmla="*/ 1965960 h 2065020"/>
                  <a:gd name="connsiteX91" fmla="*/ 300990 w 358140"/>
                  <a:gd name="connsiteY91" fmla="*/ 2004060 h 2065020"/>
                  <a:gd name="connsiteX92" fmla="*/ 304800 w 358140"/>
                  <a:gd name="connsiteY92" fmla="*/ 2038350 h 2065020"/>
                  <a:gd name="connsiteX93" fmla="*/ 331470 w 358140"/>
                  <a:gd name="connsiteY93" fmla="*/ 2042160 h 2065020"/>
                  <a:gd name="connsiteX94" fmla="*/ 342900 w 358140"/>
                  <a:gd name="connsiteY94" fmla="*/ 2049780 h 2065020"/>
                  <a:gd name="connsiteX95" fmla="*/ 358140 w 358140"/>
                  <a:gd name="connsiteY95" fmla="*/ 2065020 h 206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58140" h="2065020">
                    <a:moveTo>
                      <a:pt x="26670" y="0"/>
                    </a:moveTo>
                    <a:cubicBezTo>
                      <a:pt x="47924" y="53134"/>
                      <a:pt x="20610" y="-4718"/>
                      <a:pt x="45720" y="26670"/>
                    </a:cubicBezTo>
                    <a:cubicBezTo>
                      <a:pt x="48229" y="29806"/>
                      <a:pt x="45573" y="37412"/>
                      <a:pt x="49530" y="38100"/>
                    </a:cubicBezTo>
                    <a:cubicBezTo>
                      <a:pt x="77085" y="42892"/>
                      <a:pt x="105410" y="40640"/>
                      <a:pt x="133350" y="41910"/>
                    </a:cubicBezTo>
                    <a:cubicBezTo>
                      <a:pt x="160554" y="50978"/>
                      <a:pt x="149527" y="45075"/>
                      <a:pt x="167640" y="57150"/>
                    </a:cubicBezTo>
                    <a:cubicBezTo>
                      <a:pt x="181720" y="78269"/>
                      <a:pt x="167204" y="61565"/>
                      <a:pt x="186690" y="72390"/>
                    </a:cubicBezTo>
                    <a:cubicBezTo>
                      <a:pt x="225992" y="94225"/>
                      <a:pt x="195117" y="82819"/>
                      <a:pt x="220980" y="91440"/>
                    </a:cubicBezTo>
                    <a:cubicBezTo>
                      <a:pt x="233055" y="109553"/>
                      <a:pt x="227152" y="98526"/>
                      <a:pt x="236220" y="125730"/>
                    </a:cubicBezTo>
                    <a:lnTo>
                      <a:pt x="240030" y="137160"/>
                    </a:lnTo>
                    <a:cubicBezTo>
                      <a:pt x="239101" y="168753"/>
                      <a:pt x="230960" y="256424"/>
                      <a:pt x="240030" y="304800"/>
                    </a:cubicBezTo>
                    <a:cubicBezTo>
                      <a:pt x="241510" y="312695"/>
                      <a:pt x="245110" y="320040"/>
                      <a:pt x="247650" y="327660"/>
                    </a:cubicBezTo>
                    <a:cubicBezTo>
                      <a:pt x="260454" y="366073"/>
                      <a:pt x="240918" y="306490"/>
                      <a:pt x="255270" y="354330"/>
                    </a:cubicBezTo>
                    <a:cubicBezTo>
                      <a:pt x="257578" y="362023"/>
                      <a:pt x="262890" y="377190"/>
                      <a:pt x="262890" y="377190"/>
                    </a:cubicBezTo>
                    <a:cubicBezTo>
                      <a:pt x="261620" y="401320"/>
                      <a:pt x="277643" y="434111"/>
                      <a:pt x="259080" y="449580"/>
                    </a:cubicBezTo>
                    <a:cubicBezTo>
                      <a:pt x="236619" y="468297"/>
                      <a:pt x="200634" y="451621"/>
                      <a:pt x="171450" y="453390"/>
                    </a:cubicBezTo>
                    <a:cubicBezTo>
                      <a:pt x="132051" y="455778"/>
                      <a:pt x="143255" y="455745"/>
                      <a:pt x="114300" y="461010"/>
                    </a:cubicBezTo>
                    <a:cubicBezTo>
                      <a:pt x="101845" y="463275"/>
                      <a:pt x="84938" y="465493"/>
                      <a:pt x="72390" y="468630"/>
                    </a:cubicBezTo>
                    <a:cubicBezTo>
                      <a:pt x="68494" y="469604"/>
                      <a:pt x="64770" y="471170"/>
                      <a:pt x="60960" y="472440"/>
                    </a:cubicBezTo>
                    <a:cubicBezTo>
                      <a:pt x="59690" y="476250"/>
                      <a:pt x="57150" y="479854"/>
                      <a:pt x="57150" y="483870"/>
                    </a:cubicBezTo>
                    <a:cubicBezTo>
                      <a:pt x="57150" y="491757"/>
                      <a:pt x="64727" y="500951"/>
                      <a:pt x="68580" y="506730"/>
                    </a:cubicBezTo>
                    <a:cubicBezTo>
                      <a:pt x="69850" y="521970"/>
                      <a:pt x="69876" y="537365"/>
                      <a:pt x="72390" y="552450"/>
                    </a:cubicBezTo>
                    <a:cubicBezTo>
                      <a:pt x="73710" y="560373"/>
                      <a:pt x="80010" y="575310"/>
                      <a:pt x="80010" y="575310"/>
                    </a:cubicBezTo>
                    <a:cubicBezTo>
                      <a:pt x="78740" y="581660"/>
                      <a:pt x="79792" y="588972"/>
                      <a:pt x="76200" y="594360"/>
                    </a:cubicBezTo>
                    <a:cubicBezTo>
                      <a:pt x="73972" y="597702"/>
                      <a:pt x="68690" y="597299"/>
                      <a:pt x="64770" y="598170"/>
                    </a:cubicBezTo>
                    <a:cubicBezTo>
                      <a:pt x="24538" y="607110"/>
                      <a:pt x="56211" y="597213"/>
                      <a:pt x="30480" y="605790"/>
                    </a:cubicBezTo>
                    <a:cubicBezTo>
                      <a:pt x="29210" y="609600"/>
                      <a:pt x="26670" y="613204"/>
                      <a:pt x="26670" y="617220"/>
                    </a:cubicBezTo>
                    <a:cubicBezTo>
                      <a:pt x="26670" y="644937"/>
                      <a:pt x="36305" y="655011"/>
                      <a:pt x="26670" y="681990"/>
                    </a:cubicBezTo>
                    <a:cubicBezTo>
                      <a:pt x="23590" y="690615"/>
                      <a:pt x="14326" y="696162"/>
                      <a:pt x="11430" y="704850"/>
                    </a:cubicBezTo>
                    <a:cubicBezTo>
                      <a:pt x="1762" y="733853"/>
                      <a:pt x="5385" y="719834"/>
                      <a:pt x="0" y="746760"/>
                    </a:cubicBezTo>
                    <a:cubicBezTo>
                      <a:pt x="476" y="753900"/>
                      <a:pt x="-1470" y="797160"/>
                      <a:pt x="7620" y="815340"/>
                    </a:cubicBezTo>
                    <a:cubicBezTo>
                      <a:pt x="9668" y="819436"/>
                      <a:pt x="13192" y="822674"/>
                      <a:pt x="15240" y="826770"/>
                    </a:cubicBezTo>
                    <a:cubicBezTo>
                      <a:pt x="24442" y="845173"/>
                      <a:pt x="11212" y="832975"/>
                      <a:pt x="30480" y="845820"/>
                    </a:cubicBezTo>
                    <a:cubicBezTo>
                      <a:pt x="33020" y="849630"/>
                      <a:pt x="34862" y="854012"/>
                      <a:pt x="38100" y="857250"/>
                    </a:cubicBezTo>
                    <a:cubicBezTo>
                      <a:pt x="41338" y="860488"/>
                      <a:pt x="46669" y="861294"/>
                      <a:pt x="49530" y="864870"/>
                    </a:cubicBezTo>
                    <a:cubicBezTo>
                      <a:pt x="70562" y="891160"/>
                      <a:pt x="32013" y="862082"/>
                      <a:pt x="64770" y="883920"/>
                    </a:cubicBezTo>
                    <a:cubicBezTo>
                      <a:pt x="76607" y="907595"/>
                      <a:pt x="69283" y="890192"/>
                      <a:pt x="76200" y="914400"/>
                    </a:cubicBezTo>
                    <a:cubicBezTo>
                      <a:pt x="77303" y="918262"/>
                      <a:pt x="77170" y="922990"/>
                      <a:pt x="80010" y="925830"/>
                    </a:cubicBezTo>
                    <a:cubicBezTo>
                      <a:pt x="82850" y="928670"/>
                      <a:pt x="87630" y="928370"/>
                      <a:pt x="91440" y="929640"/>
                    </a:cubicBezTo>
                    <a:cubicBezTo>
                      <a:pt x="100020" y="955380"/>
                      <a:pt x="88121" y="927480"/>
                      <a:pt x="106680" y="948690"/>
                    </a:cubicBezTo>
                    <a:cubicBezTo>
                      <a:pt x="112711" y="955582"/>
                      <a:pt x="121920" y="971550"/>
                      <a:pt x="121920" y="971550"/>
                    </a:cubicBezTo>
                    <a:cubicBezTo>
                      <a:pt x="123190" y="982980"/>
                      <a:pt x="123839" y="994496"/>
                      <a:pt x="125730" y="1005840"/>
                    </a:cubicBezTo>
                    <a:cubicBezTo>
                      <a:pt x="126390" y="1009801"/>
                      <a:pt x="127031" y="1014134"/>
                      <a:pt x="129540" y="1017270"/>
                    </a:cubicBezTo>
                    <a:cubicBezTo>
                      <a:pt x="132401" y="1020846"/>
                      <a:pt x="137160" y="1022350"/>
                      <a:pt x="140970" y="1024890"/>
                    </a:cubicBezTo>
                    <a:cubicBezTo>
                      <a:pt x="143510" y="1032510"/>
                      <a:pt x="144135" y="1041067"/>
                      <a:pt x="148590" y="1047750"/>
                    </a:cubicBezTo>
                    <a:cubicBezTo>
                      <a:pt x="151130" y="1051560"/>
                      <a:pt x="154350" y="1054996"/>
                      <a:pt x="156210" y="1059180"/>
                    </a:cubicBezTo>
                    <a:cubicBezTo>
                      <a:pt x="159472" y="1066520"/>
                      <a:pt x="163830" y="1082040"/>
                      <a:pt x="163830" y="1082040"/>
                    </a:cubicBezTo>
                    <a:cubicBezTo>
                      <a:pt x="165100" y="1090930"/>
                      <a:pt x="159939" y="1104090"/>
                      <a:pt x="167640" y="1108710"/>
                    </a:cubicBezTo>
                    <a:cubicBezTo>
                      <a:pt x="176755" y="1114179"/>
                      <a:pt x="201205" y="1105142"/>
                      <a:pt x="213360" y="1101090"/>
                    </a:cubicBezTo>
                    <a:cubicBezTo>
                      <a:pt x="223520" y="1102360"/>
                      <a:pt x="234950" y="1099820"/>
                      <a:pt x="243840" y="1104900"/>
                    </a:cubicBezTo>
                    <a:cubicBezTo>
                      <a:pt x="247327" y="1106893"/>
                      <a:pt x="240598" y="1112354"/>
                      <a:pt x="240030" y="1116330"/>
                    </a:cubicBezTo>
                    <a:cubicBezTo>
                      <a:pt x="238046" y="1130217"/>
                      <a:pt x="238074" y="1144335"/>
                      <a:pt x="236220" y="1158240"/>
                    </a:cubicBezTo>
                    <a:cubicBezTo>
                      <a:pt x="234940" y="1167837"/>
                      <a:pt x="227196" y="1189122"/>
                      <a:pt x="224790" y="1196340"/>
                    </a:cubicBezTo>
                    <a:lnTo>
                      <a:pt x="220980" y="1207770"/>
                    </a:lnTo>
                    <a:cubicBezTo>
                      <a:pt x="219710" y="1211580"/>
                      <a:pt x="217958" y="1215262"/>
                      <a:pt x="217170" y="1219200"/>
                    </a:cubicBezTo>
                    <a:cubicBezTo>
                      <a:pt x="215900" y="1225550"/>
                      <a:pt x="214931" y="1231968"/>
                      <a:pt x="213360" y="1238250"/>
                    </a:cubicBezTo>
                    <a:cubicBezTo>
                      <a:pt x="212386" y="1242146"/>
                      <a:pt x="210421" y="1245760"/>
                      <a:pt x="209550" y="1249680"/>
                    </a:cubicBezTo>
                    <a:cubicBezTo>
                      <a:pt x="207874" y="1257221"/>
                      <a:pt x="207416" y="1264999"/>
                      <a:pt x="205740" y="1272540"/>
                    </a:cubicBezTo>
                    <a:cubicBezTo>
                      <a:pt x="204869" y="1276460"/>
                      <a:pt x="202987" y="1280095"/>
                      <a:pt x="201930" y="1283970"/>
                    </a:cubicBezTo>
                    <a:cubicBezTo>
                      <a:pt x="199000" y="1294712"/>
                      <a:pt x="192530" y="1325629"/>
                      <a:pt x="186690" y="1337310"/>
                    </a:cubicBezTo>
                    <a:cubicBezTo>
                      <a:pt x="184150" y="1342390"/>
                      <a:pt x="181179" y="1347277"/>
                      <a:pt x="179070" y="1352550"/>
                    </a:cubicBezTo>
                    <a:lnTo>
                      <a:pt x="167640" y="1386840"/>
                    </a:lnTo>
                    <a:cubicBezTo>
                      <a:pt x="166370" y="1390650"/>
                      <a:pt x="165626" y="1394678"/>
                      <a:pt x="163830" y="1398270"/>
                    </a:cubicBezTo>
                    <a:cubicBezTo>
                      <a:pt x="161290" y="1403350"/>
                      <a:pt x="158447" y="1408290"/>
                      <a:pt x="156210" y="1413510"/>
                    </a:cubicBezTo>
                    <a:cubicBezTo>
                      <a:pt x="154628" y="1417201"/>
                      <a:pt x="154909" y="1421804"/>
                      <a:pt x="152400" y="1424940"/>
                    </a:cubicBezTo>
                    <a:cubicBezTo>
                      <a:pt x="149539" y="1428516"/>
                      <a:pt x="144780" y="1430020"/>
                      <a:pt x="140970" y="1432560"/>
                    </a:cubicBezTo>
                    <a:cubicBezTo>
                      <a:pt x="138430" y="1437640"/>
                      <a:pt x="136168" y="1442869"/>
                      <a:pt x="133350" y="1447800"/>
                    </a:cubicBezTo>
                    <a:cubicBezTo>
                      <a:pt x="131078" y="1451776"/>
                      <a:pt x="127590" y="1455046"/>
                      <a:pt x="125730" y="1459230"/>
                    </a:cubicBezTo>
                    <a:cubicBezTo>
                      <a:pt x="122468" y="1466570"/>
                      <a:pt x="122565" y="1475407"/>
                      <a:pt x="118110" y="1482090"/>
                    </a:cubicBezTo>
                    <a:cubicBezTo>
                      <a:pt x="115570" y="1485900"/>
                      <a:pt x="112350" y="1489336"/>
                      <a:pt x="110490" y="1493520"/>
                    </a:cubicBezTo>
                    <a:cubicBezTo>
                      <a:pt x="92354" y="1534326"/>
                      <a:pt x="112495" y="1501942"/>
                      <a:pt x="95250" y="1527810"/>
                    </a:cubicBezTo>
                    <a:cubicBezTo>
                      <a:pt x="93980" y="1532890"/>
                      <a:pt x="92945" y="1538034"/>
                      <a:pt x="91440" y="1543050"/>
                    </a:cubicBezTo>
                    <a:cubicBezTo>
                      <a:pt x="89132" y="1550743"/>
                      <a:pt x="83820" y="1565910"/>
                      <a:pt x="83820" y="1565910"/>
                    </a:cubicBezTo>
                    <a:cubicBezTo>
                      <a:pt x="94386" y="1597607"/>
                      <a:pt x="78306" y="1547097"/>
                      <a:pt x="91440" y="1604010"/>
                    </a:cubicBezTo>
                    <a:cubicBezTo>
                      <a:pt x="93246" y="1611836"/>
                      <a:pt x="96520" y="1619250"/>
                      <a:pt x="99060" y="1626870"/>
                    </a:cubicBezTo>
                    <a:lnTo>
                      <a:pt x="106680" y="1649730"/>
                    </a:lnTo>
                    <a:cubicBezTo>
                      <a:pt x="107950" y="1653540"/>
                      <a:pt x="108262" y="1657818"/>
                      <a:pt x="110490" y="1661160"/>
                    </a:cubicBezTo>
                    <a:cubicBezTo>
                      <a:pt x="120338" y="1675932"/>
                      <a:pt x="116662" y="1668246"/>
                      <a:pt x="121920" y="1684020"/>
                    </a:cubicBezTo>
                    <a:cubicBezTo>
                      <a:pt x="127046" y="1745528"/>
                      <a:pt x="128032" y="1733355"/>
                      <a:pt x="121920" y="1809750"/>
                    </a:cubicBezTo>
                    <a:cubicBezTo>
                      <a:pt x="120410" y="1828630"/>
                      <a:pt x="118032" y="1821335"/>
                      <a:pt x="110490" y="1836420"/>
                    </a:cubicBezTo>
                    <a:cubicBezTo>
                      <a:pt x="105800" y="1845799"/>
                      <a:pt x="104333" y="1861930"/>
                      <a:pt x="102870" y="1870710"/>
                    </a:cubicBezTo>
                    <a:cubicBezTo>
                      <a:pt x="104140" y="1874520"/>
                      <a:pt x="102951" y="1880648"/>
                      <a:pt x="106680" y="1882140"/>
                    </a:cubicBezTo>
                    <a:cubicBezTo>
                      <a:pt x="108855" y="1883010"/>
                      <a:pt x="129961" y="1875650"/>
                      <a:pt x="133350" y="1874520"/>
                    </a:cubicBezTo>
                    <a:cubicBezTo>
                      <a:pt x="144780" y="1875790"/>
                      <a:pt x="156241" y="1876810"/>
                      <a:pt x="167640" y="1878330"/>
                    </a:cubicBezTo>
                    <a:cubicBezTo>
                      <a:pt x="175297" y="1879351"/>
                      <a:pt x="182817" y="1881331"/>
                      <a:pt x="190500" y="1882140"/>
                    </a:cubicBezTo>
                    <a:cubicBezTo>
                      <a:pt x="206968" y="1883873"/>
                      <a:pt x="223520" y="1884680"/>
                      <a:pt x="240030" y="1885950"/>
                    </a:cubicBezTo>
                    <a:cubicBezTo>
                      <a:pt x="245110" y="1884680"/>
                      <a:pt x="250235" y="1883579"/>
                      <a:pt x="255270" y="1882140"/>
                    </a:cubicBezTo>
                    <a:cubicBezTo>
                      <a:pt x="259132" y="1881037"/>
                      <a:pt x="262971" y="1876838"/>
                      <a:pt x="266700" y="1878330"/>
                    </a:cubicBezTo>
                    <a:cubicBezTo>
                      <a:pt x="270952" y="1880031"/>
                      <a:pt x="271780" y="1885950"/>
                      <a:pt x="274320" y="1889760"/>
                    </a:cubicBezTo>
                    <a:cubicBezTo>
                      <a:pt x="275590" y="1903730"/>
                      <a:pt x="276146" y="1917783"/>
                      <a:pt x="278130" y="1931670"/>
                    </a:cubicBezTo>
                    <a:cubicBezTo>
                      <a:pt x="280045" y="1945077"/>
                      <a:pt x="283524" y="1942457"/>
                      <a:pt x="289560" y="1954530"/>
                    </a:cubicBezTo>
                    <a:cubicBezTo>
                      <a:pt x="291356" y="1958122"/>
                      <a:pt x="292267" y="1962098"/>
                      <a:pt x="293370" y="1965960"/>
                    </a:cubicBezTo>
                    <a:cubicBezTo>
                      <a:pt x="297156" y="1979211"/>
                      <a:pt x="299119" y="1990026"/>
                      <a:pt x="300990" y="2004060"/>
                    </a:cubicBezTo>
                    <a:cubicBezTo>
                      <a:pt x="302510" y="2015459"/>
                      <a:pt x="297616" y="2029370"/>
                      <a:pt x="304800" y="2038350"/>
                    </a:cubicBezTo>
                    <a:cubicBezTo>
                      <a:pt x="310410" y="2045362"/>
                      <a:pt x="322580" y="2040890"/>
                      <a:pt x="331470" y="2042160"/>
                    </a:cubicBezTo>
                    <a:cubicBezTo>
                      <a:pt x="335280" y="2044700"/>
                      <a:pt x="339662" y="2046542"/>
                      <a:pt x="342900" y="2049780"/>
                    </a:cubicBezTo>
                    <a:cubicBezTo>
                      <a:pt x="361290" y="2068170"/>
                      <a:pt x="340722" y="2056311"/>
                      <a:pt x="358140" y="2065020"/>
                    </a:cubicBezTo>
                  </a:path>
                </a:pathLst>
              </a:cu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27" name="Group 26"/>
              <p:cNvGrpSpPr/>
              <p:nvPr/>
            </p:nvGrpSpPr>
            <p:grpSpPr>
              <a:xfrm>
                <a:off x="7462364" y="2848513"/>
                <a:ext cx="296736" cy="297909"/>
                <a:chOff x="5208338" y="2148791"/>
                <a:chExt cx="286421" cy="286421"/>
              </a:xfrm>
            </p:grpSpPr>
            <p:sp>
              <p:nvSpPr>
                <p:cNvPr id="30" name="Oval 29"/>
                <p:cNvSpPr/>
                <p:nvPr/>
              </p:nvSpPr>
              <p:spPr>
                <a:xfrm>
                  <a:off x="5211503" y="2159000"/>
                  <a:ext cx="261736" cy="266510"/>
                </a:xfrm>
                <a:prstGeom prst="ellipse">
                  <a:avLst/>
                </a:prstGeom>
                <a:solidFill>
                  <a:schemeClr val="bg1"/>
                </a:solidFill>
                <a:ln w="158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solidFill>
                    <a:latin typeface="Arial" panose="020B0604020202020204" pitchFamily="34" charset="0"/>
                    <a:cs typeface="Arial" panose="020B0604020202020204" pitchFamily="34" charset="0"/>
                  </a:endParaRPr>
                </a:p>
              </p:txBody>
            </p:sp>
            <p:pic>
              <p:nvPicPr>
                <p:cNvPr id="31" name="Picture 7" descr="C:\Users\juan.igartuairizarry\Desktop\USARC%20small.jpg"/>
                <p:cNvPicPr>
                  <a:picLocks noChangeAspect="1" noChangeArrowheads="1"/>
                </p:cNvPicPr>
                <p:nvPr/>
              </p:nvPicPr>
              <p:blipFill>
                <a:blip r:embed="rId4" cstate="print">
                  <a:clrChange>
                    <a:clrFrom>
                      <a:srgbClr val="F4FFF7"/>
                    </a:clrFrom>
                    <a:clrTo>
                      <a:srgbClr val="F4FFF7">
                        <a:alpha val="0"/>
                      </a:srgbClr>
                    </a:clrTo>
                  </a:clrChange>
                </a:blip>
                <a:srcRect/>
                <a:stretch>
                  <a:fillRect/>
                </a:stretch>
              </p:blipFill>
              <p:spPr bwMode="auto">
                <a:xfrm>
                  <a:off x="5208338" y="2148791"/>
                  <a:ext cx="286421" cy="286421"/>
                </a:xfrm>
                <a:prstGeom prst="rect">
                  <a:avLst/>
                </a:prstGeom>
                <a:noFill/>
                <a:ln w="9525">
                  <a:noFill/>
                  <a:miter lim="800000"/>
                  <a:headEnd/>
                  <a:tailEnd/>
                </a:ln>
              </p:spPr>
            </p:pic>
          </p:grpSp>
          <p:pic>
            <p:nvPicPr>
              <p:cNvPr id="16" name="Picture 7" descr="C:\Users\juan.igartuairizarry\Desktop\USARC%20small.jpg"/>
              <p:cNvPicPr>
                <a:picLocks noChangeAspect="1" noChangeArrowheads="1"/>
              </p:cNvPicPr>
              <p:nvPr/>
            </p:nvPicPr>
            <p:blipFill>
              <a:blip r:embed="rId4" cstate="print">
                <a:clrChange>
                  <a:clrFrom>
                    <a:srgbClr val="F4FFF7"/>
                  </a:clrFrom>
                  <a:clrTo>
                    <a:srgbClr val="F4FFF7">
                      <a:alpha val="0"/>
                    </a:srgbClr>
                  </a:clrTo>
                </a:clrChange>
              </a:blip>
              <a:srcRect/>
              <a:stretch>
                <a:fillRect/>
              </a:stretch>
            </p:blipFill>
            <p:spPr bwMode="auto">
              <a:xfrm>
                <a:off x="6930088" y="2077829"/>
                <a:ext cx="276399" cy="277492"/>
              </a:xfrm>
              <a:prstGeom prst="rect">
                <a:avLst/>
              </a:prstGeom>
              <a:noFill/>
              <a:ln w="9525">
                <a:noFill/>
                <a:miter lim="800000"/>
                <a:headEnd/>
                <a:tailEnd/>
              </a:ln>
            </p:spPr>
          </p:pic>
        </p:grpSp>
        <p:pic>
          <p:nvPicPr>
            <p:cNvPr id="85" name="Picture 10" descr="ARNG-Clr-51109-sm.gif"/>
            <p:cNvPicPr>
              <a:picLocks noChangeAspect="1"/>
            </p:cNvPicPr>
            <p:nvPr/>
          </p:nvPicPr>
          <p:blipFill>
            <a:blip r:embed="rId3" cstate="print"/>
            <a:srcRect/>
            <a:stretch>
              <a:fillRect/>
            </a:stretch>
          </p:blipFill>
          <p:spPr bwMode="auto">
            <a:xfrm>
              <a:off x="4259981" y="3017376"/>
              <a:ext cx="267727" cy="268785"/>
            </a:xfrm>
            <a:prstGeom prst="rect">
              <a:avLst/>
            </a:prstGeom>
            <a:noFill/>
            <a:ln w="9525">
              <a:noFill/>
              <a:miter lim="800000"/>
              <a:headEnd/>
              <a:tailEnd/>
            </a:ln>
          </p:spPr>
        </p:pic>
        <p:pic>
          <p:nvPicPr>
            <p:cNvPr id="86" name="Picture 10" descr="ARNG-Clr-51109-sm.gif"/>
            <p:cNvPicPr>
              <a:picLocks noChangeAspect="1"/>
            </p:cNvPicPr>
            <p:nvPr/>
          </p:nvPicPr>
          <p:blipFill>
            <a:blip r:embed="rId3" cstate="print"/>
            <a:srcRect/>
            <a:stretch>
              <a:fillRect/>
            </a:stretch>
          </p:blipFill>
          <p:spPr bwMode="auto">
            <a:xfrm>
              <a:off x="4887592" y="2143219"/>
              <a:ext cx="267727" cy="268785"/>
            </a:xfrm>
            <a:prstGeom prst="rect">
              <a:avLst/>
            </a:prstGeom>
            <a:noFill/>
            <a:ln w="9525">
              <a:noFill/>
              <a:miter lim="800000"/>
              <a:headEnd/>
              <a:tailEnd/>
            </a:ln>
          </p:spPr>
        </p:pic>
        <p:pic>
          <p:nvPicPr>
            <p:cNvPr id="88" name="Picture 10" descr="ARNG-Clr-51109-sm.gif"/>
            <p:cNvPicPr>
              <a:picLocks noChangeAspect="1"/>
            </p:cNvPicPr>
            <p:nvPr/>
          </p:nvPicPr>
          <p:blipFill>
            <a:blip r:embed="rId3" cstate="print"/>
            <a:srcRect/>
            <a:stretch>
              <a:fillRect/>
            </a:stretch>
          </p:blipFill>
          <p:spPr bwMode="auto">
            <a:xfrm>
              <a:off x="6457870" y="3228785"/>
              <a:ext cx="267727" cy="268785"/>
            </a:xfrm>
            <a:prstGeom prst="rect">
              <a:avLst/>
            </a:prstGeom>
            <a:noFill/>
            <a:ln w="9525">
              <a:noFill/>
              <a:miter lim="800000"/>
              <a:headEnd/>
              <a:tailEnd/>
            </a:ln>
          </p:spPr>
        </p:pic>
        <p:pic>
          <p:nvPicPr>
            <p:cNvPr id="90" name="Picture 10" descr="ARNG-Clr-51109-sm.gif"/>
            <p:cNvPicPr>
              <a:picLocks noChangeAspect="1"/>
            </p:cNvPicPr>
            <p:nvPr/>
          </p:nvPicPr>
          <p:blipFill>
            <a:blip r:embed="rId3" cstate="print"/>
            <a:srcRect/>
            <a:stretch>
              <a:fillRect/>
            </a:stretch>
          </p:blipFill>
          <p:spPr bwMode="auto">
            <a:xfrm>
              <a:off x="5597604" y="2365767"/>
              <a:ext cx="267727" cy="268785"/>
            </a:xfrm>
            <a:prstGeom prst="rect">
              <a:avLst/>
            </a:prstGeom>
            <a:noFill/>
            <a:ln w="9525">
              <a:noFill/>
              <a:miter lim="800000"/>
              <a:headEnd/>
              <a:tailEnd/>
            </a:ln>
          </p:spPr>
        </p:pic>
        <p:pic>
          <p:nvPicPr>
            <p:cNvPr id="92" name="Picture 10" descr="ARNG-Clr-51109-sm.gif"/>
            <p:cNvPicPr>
              <a:picLocks noChangeAspect="1"/>
            </p:cNvPicPr>
            <p:nvPr/>
          </p:nvPicPr>
          <p:blipFill>
            <a:blip r:embed="rId3" cstate="print"/>
            <a:srcRect/>
            <a:stretch>
              <a:fillRect/>
            </a:stretch>
          </p:blipFill>
          <p:spPr bwMode="auto">
            <a:xfrm>
              <a:off x="6588033" y="1980795"/>
              <a:ext cx="267727" cy="268785"/>
            </a:xfrm>
            <a:prstGeom prst="rect">
              <a:avLst/>
            </a:prstGeom>
            <a:noFill/>
            <a:ln w="9525">
              <a:noFill/>
              <a:miter lim="800000"/>
              <a:headEnd/>
              <a:tailEnd/>
            </a:ln>
          </p:spPr>
        </p:pic>
        <p:pic>
          <p:nvPicPr>
            <p:cNvPr id="93" name="Picture 10" descr="ARNG-Clr-51109-sm.gif"/>
            <p:cNvPicPr>
              <a:picLocks noChangeAspect="1"/>
            </p:cNvPicPr>
            <p:nvPr/>
          </p:nvPicPr>
          <p:blipFill>
            <a:blip r:embed="rId3" cstate="print"/>
            <a:srcRect/>
            <a:stretch>
              <a:fillRect/>
            </a:stretch>
          </p:blipFill>
          <p:spPr bwMode="auto">
            <a:xfrm>
              <a:off x="6756522" y="3326481"/>
              <a:ext cx="267727" cy="268785"/>
            </a:xfrm>
            <a:prstGeom prst="rect">
              <a:avLst/>
            </a:prstGeom>
            <a:noFill/>
            <a:ln w="9525">
              <a:noFill/>
              <a:miter lim="800000"/>
              <a:headEnd/>
              <a:tailEnd/>
            </a:ln>
          </p:spPr>
        </p:pic>
      </p:grpSp>
      <p:pic>
        <p:nvPicPr>
          <p:cNvPr id="11" name="Picture 10"/>
          <p:cNvPicPr>
            <a:picLocks noChangeAspect="1"/>
          </p:cNvPicPr>
          <p:nvPr/>
        </p:nvPicPr>
        <p:blipFill>
          <a:blip r:embed="rId5"/>
          <a:stretch>
            <a:fillRect/>
          </a:stretch>
        </p:blipFill>
        <p:spPr>
          <a:xfrm>
            <a:off x="7133925" y="3575875"/>
            <a:ext cx="402371" cy="445047"/>
          </a:xfrm>
          <a:prstGeom prst="rect">
            <a:avLst/>
          </a:prstGeom>
        </p:spPr>
      </p:pic>
      <p:pic>
        <p:nvPicPr>
          <p:cNvPr id="12" name="Picture 11"/>
          <p:cNvPicPr>
            <a:picLocks noChangeAspect="1"/>
          </p:cNvPicPr>
          <p:nvPr/>
        </p:nvPicPr>
        <p:blipFill>
          <a:blip r:embed="rId5"/>
          <a:stretch>
            <a:fillRect/>
          </a:stretch>
        </p:blipFill>
        <p:spPr>
          <a:xfrm>
            <a:off x="6868992" y="5536889"/>
            <a:ext cx="402371" cy="445047"/>
          </a:xfrm>
          <a:prstGeom prst="rect">
            <a:avLst/>
          </a:prstGeom>
        </p:spPr>
      </p:pic>
      <p:pic>
        <p:nvPicPr>
          <p:cNvPr id="13" name="Picture 12"/>
          <p:cNvPicPr>
            <a:picLocks noChangeAspect="1"/>
          </p:cNvPicPr>
          <p:nvPr/>
        </p:nvPicPr>
        <p:blipFill>
          <a:blip r:embed="rId5"/>
          <a:stretch>
            <a:fillRect/>
          </a:stretch>
        </p:blipFill>
        <p:spPr>
          <a:xfrm>
            <a:off x="6015455" y="2555454"/>
            <a:ext cx="402371" cy="445047"/>
          </a:xfrm>
          <a:prstGeom prst="rect">
            <a:avLst/>
          </a:prstGeom>
        </p:spPr>
      </p:pic>
    </p:spTree>
    <p:extLst>
      <p:ext uri="{BB962C8B-B14F-4D97-AF65-F5344CB8AC3E}">
        <p14:creationId xmlns:p14="http://schemas.microsoft.com/office/powerpoint/2010/main" val="1056836982"/>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a:t>
            </a:r>
            <a:r>
              <a:rPr lang="en-US" sz="3600" dirty="0" smtClean="0"/>
              <a:t>he Army of 2028    MDO &amp; LSCGO</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4876800"/>
          </a:xfrm>
          <a:prstGeom prst="rect">
            <a:avLst/>
          </a:prstGeom>
        </p:spPr>
      </p:pic>
      <p:sp>
        <p:nvSpPr>
          <p:cNvPr id="4" name="Right Arrow 3"/>
          <p:cNvSpPr/>
          <p:nvPr/>
        </p:nvSpPr>
        <p:spPr>
          <a:xfrm>
            <a:off x="5442855" y="339636"/>
            <a:ext cx="304800" cy="1524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909757"/>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688" y="5677725"/>
            <a:ext cx="1033818" cy="823312"/>
          </a:xfrm>
          <a:prstGeom prst="rect">
            <a:avLst/>
          </a:prstGeom>
        </p:spPr>
      </p:pic>
      <p:sp>
        <p:nvSpPr>
          <p:cNvPr id="2" name="Title 1"/>
          <p:cNvSpPr>
            <a:spLocks noGrp="1"/>
          </p:cNvSpPr>
          <p:nvPr>
            <p:ph type="title"/>
          </p:nvPr>
        </p:nvSpPr>
        <p:spPr/>
        <p:txBody>
          <a:bodyPr/>
          <a:lstStyle/>
          <a:p>
            <a:r>
              <a:rPr lang="en-US" sz="3600" kern="0" dirty="0" smtClean="0">
                <a:latin typeface="Arial" panose="020B0604020202020204" pitchFamily="34" charset="0"/>
                <a:cs typeface="Arial" panose="020B0604020202020204" pitchFamily="34" charset="0"/>
              </a:rPr>
              <a:t>Army Modernization Priorities</a:t>
            </a:r>
            <a:endParaRPr lang="en-US" dirty="0"/>
          </a:p>
        </p:txBody>
      </p:sp>
      <p:grpSp>
        <p:nvGrpSpPr>
          <p:cNvPr id="35" name="Group 34"/>
          <p:cNvGrpSpPr/>
          <p:nvPr/>
        </p:nvGrpSpPr>
        <p:grpSpPr>
          <a:xfrm>
            <a:off x="179559" y="990600"/>
            <a:ext cx="8798607" cy="5660530"/>
            <a:chOff x="145206" y="226099"/>
            <a:chExt cx="8882001" cy="6577431"/>
          </a:xfrm>
        </p:grpSpPr>
        <p:sp>
          <p:nvSpPr>
            <p:cNvPr id="38" name="Oval 37"/>
            <p:cNvSpPr/>
            <p:nvPr/>
          </p:nvSpPr>
          <p:spPr>
            <a:xfrm>
              <a:off x="256373" y="1064051"/>
              <a:ext cx="8631252" cy="4691641"/>
            </a:xfrm>
            <a:prstGeom prst="ellipse">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pic>
          <p:nvPicPr>
            <p:cNvPr id="36" name="Picture 35"/>
            <p:cNvPicPr>
              <a:picLocks noChangeAspect="1"/>
            </p:cNvPicPr>
            <p:nvPr/>
          </p:nvPicPr>
          <p:blipFill>
            <a:blip r:embed="rId4"/>
            <a:stretch>
              <a:fillRect/>
            </a:stretch>
          </p:blipFill>
          <p:spPr>
            <a:xfrm>
              <a:off x="3490265" y="226099"/>
              <a:ext cx="537336" cy="588324"/>
            </a:xfrm>
            <a:prstGeom prst="rect">
              <a:avLst/>
            </a:prstGeom>
          </p:spPr>
        </p:pic>
        <p:pic>
          <p:nvPicPr>
            <p:cNvPr id="37" name="Picture 36"/>
            <p:cNvPicPr>
              <a:picLocks noChangeAspect="1"/>
            </p:cNvPicPr>
            <p:nvPr/>
          </p:nvPicPr>
          <p:blipFill>
            <a:blip r:embed="rId5"/>
            <a:stretch>
              <a:fillRect/>
            </a:stretch>
          </p:blipFill>
          <p:spPr>
            <a:xfrm>
              <a:off x="1270921" y="568463"/>
              <a:ext cx="1398527" cy="956540"/>
            </a:xfrm>
            <a:prstGeom prst="rect">
              <a:avLst/>
            </a:prstGeom>
          </p:spPr>
        </p:pic>
        <p:pic>
          <p:nvPicPr>
            <p:cNvPr id="39" name="Picture 38"/>
            <p:cNvPicPr>
              <a:picLocks noChangeAspect="1"/>
            </p:cNvPicPr>
            <p:nvPr/>
          </p:nvPicPr>
          <p:blipFill rotWithShape="1">
            <a:blip r:embed="rId6"/>
            <a:srcRect l="-421" t="4772" r="67230" b="14194"/>
            <a:stretch/>
          </p:blipFill>
          <p:spPr>
            <a:xfrm>
              <a:off x="7638057" y="2409655"/>
              <a:ext cx="1349924" cy="725540"/>
            </a:xfrm>
            <a:prstGeom prst="rect">
              <a:avLst/>
            </a:prstGeom>
          </p:spPr>
        </p:pic>
        <p:pic>
          <p:nvPicPr>
            <p:cNvPr id="40" name="Picture 39"/>
            <p:cNvPicPr>
              <a:picLocks noChangeAspect="1"/>
            </p:cNvPicPr>
            <p:nvPr/>
          </p:nvPicPr>
          <p:blipFill>
            <a:blip r:embed="rId7"/>
            <a:stretch>
              <a:fillRect/>
            </a:stretch>
          </p:blipFill>
          <p:spPr>
            <a:xfrm>
              <a:off x="6133107" y="2436869"/>
              <a:ext cx="1504950" cy="1019175"/>
            </a:xfrm>
            <a:prstGeom prst="rect">
              <a:avLst/>
            </a:prstGeom>
          </p:spPr>
        </p:pic>
        <p:pic>
          <p:nvPicPr>
            <p:cNvPr id="41" name="Picture 40"/>
            <p:cNvPicPr>
              <a:picLocks noChangeAspect="1"/>
            </p:cNvPicPr>
            <p:nvPr/>
          </p:nvPicPr>
          <p:blipFill rotWithShape="1">
            <a:blip r:embed="rId8"/>
            <a:srcRect l="1718" t="2995" r="1567" b="4463"/>
            <a:stretch/>
          </p:blipFill>
          <p:spPr>
            <a:xfrm>
              <a:off x="6309643" y="5275380"/>
              <a:ext cx="2717564" cy="1401511"/>
            </a:xfrm>
            <a:prstGeom prst="rect">
              <a:avLst/>
            </a:prstGeom>
          </p:spPr>
        </p:pic>
        <p:pic>
          <p:nvPicPr>
            <p:cNvPr id="42" name="Picture 41"/>
            <p:cNvPicPr>
              <a:picLocks noChangeAspect="1"/>
            </p:cNvPicPr>
            <p:nvPr/>
          </p:nvPicPr>
          <p:blipFill rotWithShape="1">
            <a:blip r:embed="rId9"/>
            <a:srcRect l="3061" t="4992" r="2357" b="4643"/>
            <a:stretch/>
          </p:blipFill>
          <p:spPr>
            <a:xfrm>
              <a:off x="145206" y="5607119"/>
              <a:ext cx="1828800" cy="1196411"/>
            </a:xfrm>
            <a:prstGeom prst="rect">
              <a:avLst/>
            </a:prstGeom>
          </p:spPr>
        </p:pic>
        <p:pic>
          <p:nvPicPr>
            <p:cNvPr id="43" name="Picture 42"/>
            <p:cNvPicPr>
              <a:picLocks noChangeAspect="1"/>
            </p:cNvPicPr>
            <p:nvPr/>
          </p:nvPicPr>
          <p:blipFill>
            <a:blip r:embed="rId10"/>
            <a:stretch>
              <a:fillRect/>
            </a:stretch>
          </p:blipFill>
          <p:spPr>
            <a:xfrm>
              <a:off x="318911" y="3314840"/>
              <a:ext cx="1651273" cy="1335209"/>
            </a:xfrm>
            <a:prstGeom prst="rect">
              <a:avLst/>
            </a:prstGeom>
          </p:spPr>
        </p:pic>
        <p:pic>
          <p:nvPicPr>
            <p:cNvPr id="44" name="Picture 43"/>
            <p:cNvPicPr>
              <a:picLocks noChangeAspect="1"/>
            </p:cNvPicPr>
            <p:nvPr/>
          </p:nvPicPr>
          <p:blipFill>
            <a:blip r:embed="rId11"/>
            <a:stretch>
              <a:fillRect/>
            </a:stretch>
          </p:blipFill>
          <p:spPr>
            <a:xfrm>
              <a:off x="918000" y="2229929"/>
              <a:ext cx="1571625" cy="1123950"/>
            </a:xfrm>
            <a:prstGeom prst="rect">
              <a:avLst/>
            </a:prstGeom>
          </p:spPr>
        </p:pic>
        <p:pic>
          <p:nvPicPr>
            <p:cNvPr id="45" name="Picture 44"/>
            <p:cNvPicPr>
              <a:picLocks noChangeAspect="1"/>
            </p:cNvPicPr>
            <p:nvPr/>
          </p:nvPicPr>
          <p:blipFill>
            <a:blip r:embed="rId12"/>
            <a:stretch>
              <a:fillRect/>
            </a:stretch>
          </p:blipFill>
          <p:spPr>
            <a:xfrm>
              <a:off x="2901324" y="5680014"/>
              <a:ext cx="1121882" cy="1069176"/>
            </a:xfrm>
            <a:prstGeom prst="rect">
              <a:avLst/>
            </a:prstGeom>
          </p:spPr>
        </p:pic>
        <p:pic>
          <p:nvPicPr>
            <p:cNvPr id="46" name="Picture 45"/>
            <p:cNvPicPr>
              <a:picLocks noChangeAspect="1"/>
            </p:cNvPicPr>
            <p:nvPr/>
          </p:nvPicPr>
          <p:blipFill>
            <a:blip r:embed="rId13"/>
            <a:stretch>
              <a:fillRect/>
            </a:stretch>
          </p:blipFill>
          <p:spPr>
            <a:xfrm>
              <a:off x="4160286" y="4232478"/>
              <a:ext cx="2009775" cy="1247775"/>
            </a:xfrm>
            <a:prstGeom prst="rect">
              <a:avLst/>
            </a:prstGeom>
          </p:spPr>
        </p:pic>
        <p:grpSp>
          <p:nvGrpSpPr>
            <p:cNvPr id="47" name="Group 46"/>
            <p:cNvGrpSpPr/>
            <p:nvPr/>
          </p:nvGrpSpPr>
          <p:grpSpPr>
            <a:xfrm>
              <a:off x="3758933" y="668956"/>
              <a:ext cx="1623392" cy="1055204"/>
              <a:chOff x="3884217" y="69"/>
              <a:chExt cx="1623392" cy="1055204"/>
            </a:xfrm>
          </p:grpSpPr>
          <p:sp>
            <p:nvSpPr>
              <p:cNvPr id="65" name="Rounded Rectangle 64"/>
              <p:cNvSpPr/>
              <p:nvPr/>
            </p:nvSpPr>
            <p:spPr>
              <a:xfrm>
                <a:off x="3884217" y="69"/>
                <a:ext cx="1623392" cy="1055204"/>
              </a:xfrm>
              <a:prstGeom prst="round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p:spPr>
          </p:sp>
          <p:sp>
            <p:nvSpPr>
              <p:cNvPr id="66" name="Rounded Rectangle 4"/>
              <p:cNvSpPr/>
              <p:nvPr/>
            </p:nvSpPr>
            <p:spPr>
              <a:xfrm>
                <a:off x="3935728" y="51580"/>
                <a:ext cx="1520370" cy="952182"/>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Long Range Precision Fires</a:t>
                </a:r>
              </a:p>
            </p:txBody>
          </p:sp>
        </p:grpSp>
        <p:grpSp>
          <p:nvGrpSpPr>
            <p:cNvPr id="48" name="Group 47"/>
            <p:cNvGrpSpPr/>
            <p:nvPr/>
          </p:nvGrpSpPr>
          <p:grpSpPr>
            <a:xfrm>
              <a:off x="6796316" y="1486048"/>
              <a:ext cx="1623392" cy="1055204"/>
              <a:chOff x="6039748" y="1244566"/>
              <a:chExt cx="1623392" cy="1055204"/>
            </a:xfrm>
          </p:grpSpPr>
          <p:sp>
            <p:nvSpPr>
              <p:cNvPr id="63" name="Rounded Rectangle 62"/>
              <p:cNvSpPr/>
              <p:nvPr/>
            </p:nvSpPr>
            <p:spPr>
              <a:xfrm>
                <a:off x="6039748" y="1244566"/>
                <a:ext cx="1623392" cy="1055204"/>
              </a:xfrm>
              <a:prstGeom prst="round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p:spPr>
          </p:sp>
          <p:sp>
            <p:nvSpPr>
              <p:cNvPr id="64" name="Rounded Rectangle 4"/>
              <p:cNvSpPr/>
              <p:nvPr/>
            </p:nvSpPr>
            <p:spPr>
              <a:xfrm>
                <a:off x="6091259" y="1296077"/>
                <a:ext cx="1520370" cy="952182"/>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Future Vertical Lift</a:t>
                </a:r>
              </a:p>
            </p:txBody>
          </p:sp>
        </p:grpSp>
        <p:grpSp>
          <p:nvGrpSpPr>
            <p:cNvPr id="49" name="Group 48"/>
            <p:cNvGrpSpPr/>
            <p:nvPr/>
          </p:nvGrpSpPr>
          <p:grpSpPr>
            <a:xfrm>
              <a:off x="6755606" y="4462443"/>
              <a:ext cx="1623392" cy="1055204"/>
              <a:chOff x="6039748" y="3733558"/>
              <a:chExt cx="1623392" cy="1055204"/>
            </a:xfrm>
          </p:grpSpPr>
          <p:sp>
            <p:nvSpPr>
              <p:cNvPr id="61" name="Rounded Rectangle 60"/>
              <p:cNvSpPr/>
              <p:nvPr/>
            </p:nvSpPr>
            <p:spPr>
              <a:xfrm>
                <a:off x="6039748" y="3733558"/>
                <a:ext cx="1623392" cy="1055204"/>
              </a:xfrm>
              <a:prstGeom prst="round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p:spPr>
          </p:sp>
          <p:sp>
            <p:nvSpPr>
              <p:cNvPr id="62" name="Rounded Rectangle 6"/>
              <p:cNvSpPr/>
              <p:nvPr/>
            </p:nvSpPr>
            <p:spPr>
              <a:xfrm>
                <a:off x="6091259" y="3785069"/>
                <a:ext cx="1520370" cy="952182"/>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Air &amp; Missile Defense</a:t>
                </a:r>
              </a:p>
            </p:txBody>
          </p:sp>
        </p:grpSp>
        <p:grpSp>
          <p:nvGrpSpPr>
            <p:cNvPr id="50" name="Group 49"/>
            <p:cNvGrpSpPr>
              <a:grpSpLocks noChangeAspect="1"/>
            </p:cNvGrpSpPr>
            <p:nvPr/>
          </p:nvGrpSpPr>
          <p:grpSpPr>
            <a:xfrm>
              <a:off x="3758933" y="5279601"/>
              <a:ext cx="1623392" cy="1055204"/>
              <a:chOff x="3884217" y="4978055"/>
              <a:chExt cx="1623392" cy="1055204"/>
            </a:xfrm>
          </p:grpSpPr>
          <p:sp>
            <p:nvSpPr>
              <p:cNvPr id="59" name="Rounded Rectangle 58"/>
              <p:cNvSpPr/>
              <p:nvPr/>
            </p:nvSpPr>
            <p:spPr>
              <a:xfrm>
                <a:off x="3884217" y="4978055"/>
                <a:ext cx="1623392" cy="1055204"/>
              </a:xfrm>
              <a:prstGeom prst="round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p:spPr>
          </p:sp>
          <p:sp>
            <p:nvSpPr>
              <p:cNvPr id="60" name="Rounded Rectangle 8"/>
              <p:cNvSpPr/>
              <p:nvPr/>
            </p:nvSpPr>
            <p:spPr>
              <a:xfrm>
                <a:off x="3935728" y="5029566"/>
                <a:ext cx="1520370" cy="952182"/>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Soldier Lethality</a:t>
                </a:r>
              </a:p>
            </p:txBody>
          </p:sp>
        </p:grpSp>
        <p:grpSp>
          <p:nvGrpSpPr>
            <p:cNvPr id="51" name="Group 50"/>
            <p:cNvGrpSpPr/>
            <p:nvPr/>
          </p:nvGrpSpPr>
          <p:grpSpPr>
            <a:xfrm>
              <a:off x="1020301" y="4642833"/>
              <a:ext cx="1623392" cy="1055204"/>
              <a:chOff x="1728687" y="3733558"/>
              <a:chExt cx="1623392" cy="1055204"/>
            </a:xfrm>
          </p:grpSpPr>
          <p:sp>
            <p:nvSpPr>
              <p:cNvPr id="57" name="Rounded Rectangle 56"/>
              <p:cNvSpPr/>
              <p:nvPr/>
            </p:nvSpPr>
            <p:spPr>
              <a:xfrm>
                <a:off x="1728687" y="3733558"/>
                <a:ext cx="1623392" cy="1055204"/>
              </a:xfrm>
              <a:prstGeom prst="round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p:spPr>
          </p:sp>
          <p:sp>
            <p:nvSpPr>
              <p:cNvPr id="58" name="Rounded Rectangle 10"/>
              <p:cNvSpPr/>
              <p:nvPr/>
            </p:nvSpPr>
            <p:spPr>
              <a:xfrm>
                <a:off x="1780198" y="3785069"/>
                <a:ext cx="1520370" cy="952182"/>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Army Network</a:t>
                </a:r>
              </a:p>
            </p:txBody>
          </p:sp>
        </p:grpSp>
        <p:grpSp>
          <p:nvGrpSpPr>
            <p:cNvPr id="52" name="Group 51"/>
            <p:cNvGrpSpPr/>
            <p:nvPr/>
          </p:nvGrpSpPr>
          <p:grpSpPr>
            <a:xfrm>
              <a:off x="1020301" y="1393116"/>
              <a:ext cx="1623392" cy="1055204"/>
              <a:chOff x="1728687" y="1244566"/>
              <a:chExt cx="1623392" cy="1055204"/>
            </a:xfrm>
          </p:grpSpPr>
          <p:sp>
            <p:nvSpPr>
              <p:cNvPr id="55" name="Rounded Rectangle 54"/>
              <p:cNvSpPr/>
              <p:nvPr/>
            </p:nvSpPr>
            <p:spPr>
              <a:xfrm>
                <a:off x="1728687" y="1244566"/>
                <a:ext cx="1623392" cy="1055204"/>
              </a:xfrm>
              <a:prstGeom prst="round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p:spPr>
          </p:sp>
          <p:sp>
            <p:nvSpPr>
              <p:cNvPr id="56" name="Rounded Rectangle 12"/>
              <p:cNvSpPr/>
              <p:nvPr/>
            </p:nvSpPr>
            <p:spPr>
              <a:xfrm>
                <a:off x="1780198" y="1296077"/>
                <a:ext cx="1520370" cy="952182"/>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Next Generation Combat Vehicles</a:t>
                </a:r>
              </a:p>
            </p:txBody>
          </p:sp>
        </p:grpSp>
        <p:pic>
          <p:nvPicPr>
            <p:cNvPr id="53" name="Picture 52"/>
            <p:cNvPicPr>
              <a:picLocks noChangeAspect="1"/>
            </p:cNvPicPr>
            <p:nvPr/>
          </p:nvPicPr>
          <p:blipFill rotWithShape="1">
            <a:blip r:embed="rId14"/>
            <a:srcRect r="50592" b="57501"/>
            <a:stretch/>
          </p:blipFill>
          <p:spPr>
            <a:xfrm>
              <a:off x="6766259" y="1046733"/>
              <a:ext cx="2056556" cy="510052"/>
            </a:xfrm>
            <a:prstGeom prst="rect">
              <a:avLst/>
            </a:prstGeom>
          </p:spPr>
        </p:pic>
        <p:pic>
          <p:nvPicPr>
            <p:cNvPr id="54" name="Picture 53"/>
            <p:cNvPicPr>
              <a:picLocks noChangeAspect="1"/>
            </p:cNvPicPr>
            <p:nvPr/>
          </p:nvPicPr>
          <p:blipFill>
            <a:blip r:embed="rId15"/>
            <a:stretch>
              <a:fillRect/>
            </a:stretch>
          </p:blipFill>
          <p:spPr>
            <a:xfrm>
              <a:off x="5433836" y="420021"/>
              <a:ext cx="1140824" cy="600892"/>
            </a:xfrm>
            <a:prstGeom prst="rect">
              <a:avLst/>
            </a:prstGeom>
          </p:spPr>
        </p:pic>
      </p:grpSp>
      <p:sp>
        <p:nvSpPr>
          <p:cNvPr id="67" name="TextBox 66"/>
          <p:cNvSpPr txBox="1"/>
          <p:nvPr/>
        </p:nvSpPr>
        <p:spPr>
          <a:xfrm>
            <a:off x="2796914" y="3195833"/>
            <a:ext cx="3469592" cy="707886"/>
          </a:xfrm>
          <a:prstGeom prst="rect">
            <a:avLst/>
          </a:prstGeom>
          <a:noFill/>
        </p:spPr>
        <p:txBody>
          <a:bodyPr wrap="square" rtlCol="0">
            <a:spAutoFit/>
          </a:bodyPr>
          <a:lstStyle/>
          <a:p>
            <a:pPr algn="ctr"/>
            <a:r>
              <a:rPr lang="en-US" sz="4000" dirty="0" smtClean="0">
                <a:latin typeface="Arial Black" panose="020B0A04020102020204" pitchFamily="34" charset="0"/>
              </a:rPr>
              <a:t>Top Six</a:t>
            </a:r>
            <a:endParaRPr lang="en-US" sz="4000" dirty="0">
              <a:latin typeface="Arial Black" panose="020B0A04020102020204" pitchFamily="34" charset="0"/>
            </a:endParaRPr>
          </a:p>
        </p:txBody>
      </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44495" y="939438"/>
            <a:ext cx="1733671" cy="819287"/>
          </a:xfrm>
          <a:prstGeom prst="rect">
            <a:avLst/>
          </a:prstGeom>
        </p:spPr>
      </p:pic>
      <p:pic>
        <p:nvPicPr>
          <p:cNvPr id="5" name="Picture 4"/>
          <p:cNvPicPr>
            <a:picLocks noChangeAspect="1"/>
          </p:cNvPicPr>
          <p:nvPr/>
        </p:nvPicPr>
        <p:blipFill>
          <a:blip r:embed="rId17"/>
          <a:stretch>
            <a:fillRect/>
          </a:stretch>
        </p:blipFill>
        <p:spPr>
          <a:xfrm>
            <a:off x="175081" y="1492700"/>
            <a:ext cx="868309" cy="1046571"/>
          </a:xfrm>
          <a:prstGeom prst="rect">
            <a:avLst/>
          </a:prstGeom>
        </p:spPr>
      </p:pic>
    </p:spTree>
    <p:extLst>
      <p:ext uri="{BB962C8B-B14F-4D97-AF65-F5344CB8AC3E}">
        <p14:creationId xmlns:p14="http://schemas.microsoft.com/office/powerpoint/2010/main" val="3124218090"/>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0"/>
            <a:ext cx="8229600" cy="838200"/>
          </a:xfrm>
        </p:spPr>
        <p:txBody>
          <a:bodyPr>
            <a:normAutofit/>
          </a:bodyPr>
          <a:lstStyle/>
          <a:p>
            <a:r>
              <a:rPr lang="en-US" sz="3600" dirty="0" smtClean="0"/>
              <a:t>Our Highest Priority</a:t>
            </a:r>
            <a:endParaRPr lang="en-US" sz="36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 y="914400"/>
            <a:ext cx="7315200" cy="5829909"/>
          </a:xfrm>
          <a:prstGeom prst="rect">
            <a:avLst/>
          </a:prstGeom>
        </p:spPr>
      </p:pic>
    </p:spTree>
    <p:extLst>
      <p:ext uri="{BB962C8B-B14F-4D97-AF65-F5344CB8AC3E}">
        <p14:creationId xmlns:p14="http://schemas.microsoft.com/office/powerpoint/2010/main" val="2515296686"/>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bwMode="auto">
          <a:xfrm>
            <a:off x="1295400" y="3124200"/>
            <a:ext cx="64008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4000" dirty="0" smtClean="0">
                <a:solidFill>
                  <a:schemeClr val="tx1"/>
                </a:solidFill>
              </a:rPr>
              <a:t>Discussion</a:t>
            </a:r>
          </a:p>
        </p:txBody>
      </p:sp>
      <p:sp>
        <p:nvSpPr>
          <p:cNvPr id="3" name="Slide Number Placeholder 2"/>
          <p:cNvSpPr>
            <a:spLocks noGrp="1"/>
          </p:cNvSpPr>
          <p:nvPr>
            <p:ph type="sldNum" sz="quarter" idx="4"/>
          </p:nvPr>
        </p:nvSpPr>
        <p:spPr/>
        <p:txBody>
          <a:bodyPr/>
          <a:lstStyle/>
          <a:p>
            <a:pPr>
              <a:defRPr/>
            </a:pPr>
            <a:fld id="{6CAFBB32-F449-46B1-BFB7-2C972C762A90}" type="slidenum">
              <a:rPr lang="en-US" smtClean="0"/>
              <a:pPr>
                <a:defRPr/>
              </a:pPr>
              <a:t>14</a:t>
            </a:fld>
            <a:endParaRPr lang="en-US" dirty="0"/>
          </a:p>
        </p:txBody>
      </p:sp>
    </p:spTree>
    <p:extLst>
      <p:ext uri="{BB962C8B-B14F-4D97-AF65-F5344CB8AC3E}">
        <p14:creationId xmlns:p14="http://schemas.microsoft.com/office/powerpoint/2010/main" val="2302795804"/>
      </p:ext>
    </p:extLst>
  </p:cSld>
  <p:clrMapOvr>
    <a:masterClrMapping/>
  </p:clrMapOvr>
  <p:transition advClick="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bwMode="auto">
          <a:xfrm>
            <a:off x="1295400" y="2895600"/>
            <a:ext cx="64008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dirty="0" smtClean="0">
                <a:solidFill>
                  <a:schemeClr val="tx1"/>
                </a:solidFill>
              </a:rPr>
              <a:t>Back Up </a:t>
            </a:r>
          </a:p>
          <a:p>
            <a:pPr eaLnBrk="1" hangingPunct="1">
              <a:lnSpc>
                <a:spcPct val="80000"/>
              </a:lnSpc>
            </a:pPr>
            <a:r>
              <a:rPr lang="en-US" sz="3200" dirty="0" smtClean="0">
                <a:solidFill>
                  <a:schemeClr val="tx1"/>
                </a:solidFill>
              </a:rPr>
              <a:t>Slides</a:t>
            </a:r>
            <a:endParaRPr lang="en-US" sz="3200" dirty="0">
              <a:solidFill>
                <a:schemeClr val="tx1"/>
              </a:solidFill>
            </a:endParaRPr>
          </a:p>
        </p:txBody>
      </p:sp>
      <p:sp>
        <p:nvSpPr>
          <p:cNvPr id="3" name="Slide Number Placeholder 2"/>
          <p:cNvSpPr>
            <a:spLocks noGrp="1"/>
          </p:cNvSpPr>
          <p:nvPr>
            <p:ph type="sldNum" sz="quarter" idx="4"/>
          </p:nvPr>
        </p:nvSpPr>
        <p:spPr/>
        <p:txBody>
          <a:bodyPr/>
          <a:lstStyle/>
          <a:p>
            <a:pPr>
              <a:defRPr/>
            </a:pPr>
            <a:fld id="{6CAFBB32-F449-46B1-BFB7-2C972C762A90}" type="slidenum">
              <a:rPr lang="en-US" smtClean="0"/>
              <a:pPr>
                <a:defRPr/>
              </a:pPr>
              <a:t>15</a:t>
            </a:fld>
            <a:endParaRPr lang="en-US" dirty="0"/>
          </a:p>
        </p:txBody>
      </p:sp>
    </p:spTree>
    <p:extLst>
      <p:ext uri="{BB962C8B-B14F-4D97-AF65-F5344CB8AC3E}">
        <p14:creationId xmlns:p14="http://schemas.microsoft.com/office/powerpoint/2010/main" val="2324358381"/>
      </p:ext>
    </p:extLst>
  </p:cSld>
  <p:clrMapOvr>
    <a:masterClrMapping/>
  </p:clrMapOvr>
  <p:transition advClick="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13"/>
          <p:cNvSpPr>
            <a:spLocks noChangeArrowheads="1"/>
          </p:cNvSpPr>
          <p:nvPr/>
        </p:nvSpPr>
        <p:spPr bwMode="auto">
          <a:xfrm>
            <a:off x="6041519" y="1054888"/>
            <a:ext cx="34529" cy="60722"/>
          </a:xfrm>
          <a:prstGeom prst="rect">
            <a:avLst/>
          </a:prstGeom>
          <a:noFill/>
          <a:ln w="9525">
            <a:noFill/>
            <a:miter lim="800000"/>
            <a:headEnd/>
            <a:tailEnd/>
          </a:ln>
        </p:spPr>
        <p:txBody>
          <a:bodyPr anchor="ctr">
            <a:noAutofit/>
          </a:bodyPr>
          <a:lstStyle/>
          <a:p>
            <a:endParaRPr lang="en-US">
              <a:solidFill>
                <a:srgbClr val="000000"/>
              </a:solidFill>
            </a:endParaRPr>
          </a:p>
        </p:txBody>
      </p:sp>
      <p:sp>
        <p:nvSpPr>
          <p:cNvPr id="18438" name="Rectangle 18"/>
          <p:cNvSpPr>
            <a:spLocks noChangeArrowheads="1"/>
          </p:cNvSpPr>
          <p:nvPr/>
        </p:nvSpPr>
        <p:spPr bwMode="auto">
          <a:xfrm>
            <a:off x="6055806" y="907250"/>
            <a:ext cx="33338" cy="60722"/>
          </a:xfrm>
          <a:prstGeom prst="rect">
            <a:avLst/>
          </a:prstGeom>
          <a:noFill/>
          <a:ln w="9525">
            <a:noFill/>
            <a:miter lim="800000"/>
            <a:headEnd/>
            <a:tailEnd/>
          </a:ln>
        </p:spPr>
        <p:txBody>
          <a:bodyPr anchor="ctr">
            <a:noAutofit/>
          </a:bodyPr>
          <a:lstStyle/>
          <a:p>
            <a:endParaRPr lang="en-US">
              <a:solidFill>
                <a:srgbClr val="000000"/>
              </a:solidFill>
            </a:endParaRPr>
          </a:p>
        </p:txBody>
      </p:sp>
      <p:sp>
        <p:nvSpPr>
          <p:cNvPr id="18439" name="Freeform 54"/>
          <p:cNvSpPr>
            <a:spLocks/>
          </p:cNvSpPr>
          <p:nvPr/>
        </p:nvSpPr>
        <p:spPr bwMode="auto">
          <a:xfrm>
            <a:off x="2569370" y="3579020"/>
            <a:ext cx="589360" cy="694135"/>
          </a:xfrm>
          <a:custGeom>
            <a:avLst/>
            <a:gdLst>
              <a:gd name="T0" fmla="*/ 2147483647 w 394"/>
              <a:gd name="T1" fmla="*/ 2147483647 h 517"/>
              <a:gd name="T2" fmla="*/ 2147483647 w 394"/>
              <a:gd name="T3" fmla="*/ 2147483647 h 517"/>
              <a:gd name="T4" fmla="*/ 2147483647 w 394"/>
              <a:gd name="T5" fmla="*/ 2147483647 h 517"/>
              <a:gd name="T6" fmla="*/ 2147483647 w 394"/>
              <a:gd name="T7" fmla="*/ 2147483647 h 517"/>
              <a:gd name="T8" fmla="*/ 2147483647 w 394"/>
              <a:gd name="T9" fmla="*/ 2147483647 h 517"/>
              <a:gd name="T10" fmla="*/ 2147483647 w 394"/>
              <a:gd name="T11" fmla="*/ 2147483647 h 517"/>
              <a:gd name="T12" fmla="*/ 2147483647 w 394"/>
              <a:gd name="T13" fmla="*/ 2147483647 h 517"/>
              <a:gd name="T14" fmla="*/ 2147483647 w 394"/>
              <a:gd name="T15" fmla="*/ 2147483647 h 517"/>
              <a:gd name="T16" fmla="*/ 2147483647 w 394"/>
              <a:gd name="T17" fmla="*/ 2147483647 h 517"/>
              <a:gd name="T18" fmla="*/ 2147483647 w 394"/>
              <a:gd name="T19" fmla="*/ 2147483647 h 517"/>
              <a:gd name="T20" fmla="*/ 2147483647 w 394"/>
              <a:gd name="T21" fmla="*/ 2147483647 h 517"/>
              <a:gd name="T22" fmla="*/ 2147483647 w 394"/>
              <a:gd name="T23" fmla="*/ 2147483647 h 517"/>
              <a:gd name="T24" fmla="*/ 2147483647 w 394"/>
              <a:gd name="T25" fmla="*/ 2147483647 h 517"/>
              <a:gd name="T26" fmla="*/ 2147483647 w 394"/>
              <a:gd name="T27" fmla="*/ 2147483647 h 517"/>
              <a:gd name="T28" fmla="*/ 2147483647 w 394"/>
              <a:gd name="T29" fmla="*/ 2147483647 h 517"/>
              <a:gd name="T30" fmla="*/ 2147483647 w 394"/>
              <a:gd name="T31" fmla="*/ 2147483647 h 517"/>
              <a:gd name="T32" fmla="*/ 2147483647 w 394"/>
              <a:gd name="T33" fmla="*/ 2147483647 h 517"/>
              <a:gd name="T34" fmla="*/ 2147483647 w 394"/>
              <a:gd name="T35" fmla="*/ 2147483647 h 517"/>
              <a:gd name="T36" fmla="*/ 2147483647 w 394"/>
              <a:gd name="T37" fmla="*/ 2147483647 h 517"/>
              <a:gd name="T38" fmla="*/ 2147483647 w 394"/>
              <a:gd name="T39" fmla="*/ 2147483647 h 517"/>
              <a:gd name="T40" fmla="*/ 2147483647 w 394"/>
              <a:gd name="T41" fmla="*/ 2147483647 h 517"/>
              <a:gd name="T42" fmla="*/ 2147483647 w 394"/>
              <a:gd name="T43" fmla="*/ 2147483647 h 517"/>
              <a:gd name="T44" fmla="*/ 2147483647 w 394"/>
              <a:gd name="T45" fmla="*/ 2147483647 h 517"/>
              <a:gd name="T46" fmla="*/ 2147483647 w 394"/>
              <a:gd name="T47" fmla="*/ 2147483647 h 517"/>
              <a:gd name="T48" fmla="*/ 2147483647 w 394"/>
              <a:gd name="T49" fmla="*/ 2147483647 h 517"/>
              <a:gd name="T50" fmla="*/ 2147483647 w 394"/>
              <a:gd name="T51" fmla="*/ 2147483647 h 517"/>
              <a:gd name="T52" fmla="*/ 2147483647 w 394"/>
              <a:gd name="T53" fmla="*/ 2147483647 h 517"/>
              <a:gd name="T54" fmla="*/ 2147483647 w 394"/>
              <a:gd name="T55" fmla="*/ 2147483647 h 517"/>
              <a:gd name="T56" fmla="*/ 2147483647 w 394"/>
              <a:gd name="T57" fmla="*/ 2147483647 h 517"/>
              <a:gd name="T58" fmla="*/ 2147483647 w 394"/>
              <a:gd name="T59" fmla="*/ 2147483647 h 517"/>
              <a:gd name="T60" fmla="*/ 2147483647 w 394"/>
              <a:gd name="T61" fmla="*/ 2147483647 h 517"/>
              <a:gd name="T62" fmla="*/ 2147483647 w 394"/>
              <a:gd name="T63" fmla="*/ 2147483647 h 517"/>
              <a:gd name="T64" fmla="*/ 2147483647 w 394"/>
              <a:gd name="T65" fmla="*/ 2147483647 h 517"/>
              <a:gd name="T66" fmla="*/ 2147483647 w 394"/>
              <a:gd name="T67" fmla="*/ 2147483647 h 517"/>
              <a:gd name="T68" fmla="*/ 2147483647 w 394"/>
              <a:gd name="T69" fmla="*/ 2147483647 h 517"/>
              <a:gd name="T70" fmla="*/ 2147483647 w 394"/>
              <a:gd name="T71" fmla="*/ 2147483647 h 517"/>
              <a:gd name="T72" fmla="*/ 2147483647 w 394"/>
              <a:gd name="T73" fmla="*/ 2147483647 h 517"/>
              <a:gd name="T74" fmla="*/ 2147483647 w 394"/>
              <a:gd name="T75" fmla="*/ 2147483647 h 517"/>
              <a:gd name="T76" fmla="*/ 2147483647 w 394"/>
              <a:gd name="T77" fmla="*/ 0 h 517"/>
              <a:gd name="T78" fmla="*/ 2147483647 w 394"/>
              <a:gd name="T79" fmla="*/ 2147483647 h 517"/>
              <a:gd name="T80" fmla="*/ 2147483647 w 394"/>
              <a:gd name="T81" fmla="*/ 0 h 517"/>
              <a:gd name="T82" fmla="*/ 2147483647 w 394"/>
              <a:gd name="T83" fmla="*/ 2147483647 h 517"/>
              <a:gd name="T84" fmla="*/ 2147483647 w 394"/>
              <a:gd name="T85" fmla="*/ 0 h 517"/>
              <a:gd name="T86" fmla="*/ 2147483647 w 394"/>
              <a:gd name="T87" fmla="*/ 2147483647 h 517"/>
              <a:gd name="T88" fmla="*/ 2147483647 w 394"/>
              <a:gd name="T89" fmla="*/ 2147483647 h 517"/>
              <a:gd name="T90" fmla="*/ 2147483647 w 394"/>
              <a:gd name="T91" fmla="*/ 2147483647 h 517"/>
              <a:gd name="T92" fmla="*/ 2147483647 w 394"/>
              <a:gd name="T93" fmla="*/ 2147483647 h 517"/>
              <a:gd name="T94" fmla="*/ 2147483647 w 394"/>
              <a:gd name="T95" fmla="*/ 2147483647 h 517"/>
              <a:gd name="T96" fmla="*/ 2147483647 w 394"/>
              <a:gd name="T97" fmla="*/ 2147483647 h 517"/>
              <a:gd name="T98" fmla="*/ 2147483647 w 394"/>
              <a:gd name="T99" fmla="*/ 2147483647 h 517"/>
              <a:gd name="T100" fmla="*/ 2147483647 w 394"/>
              <a:gd name="T101" fmla="*/ 2147483647 h 517"/>
              <a:gd name="T102" fmla="*/ 2147483647 w 394"/>
              <a:gd name="T103" fmla="*/ 2147483647 h 517"/>
              <a:gd name="T104" fmla="*/ 2147483647 w 394"/>
              <a:gd name="T105" fmla="*/ 2147483647 h 517"/>
              <a:gd name="T106" fmla="*/ 2147483647 w 394"/>
              <a:gd name="T107" fmla="*/ 2147483647 h 517"/>
              <a:gd name="T108" fmla="*/ 2147483647 w 394"/>
              <a:gd name="T109" fmla="*/ 2147483647 h 517"/>
              <a:gd name="T110" fmla="*/ 2147483647 w 394"/>
              <a:gd name="T111" fmla="*/ 2147483647 h 517"/>
              <a:gd name="T112" fmla="*/ 2147483647 w 394"/>
              <a:gd name="T113" fmla="*/ 2147483647 h 517"/>
              <a:gd name="T114" fmla="*/ 0 w 394"/>
              <a:gd name="T115" fmla="*/ 2147483647 h 517"/>
              <a:gd name="T116" fmla="*/ 2147483647 w 394"/>
              <a:gd name="T117" fmla="*/ 2147483647 h 5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517"/>
              <a:gd name="T179" fmla="*/ 394 w 394"/>
              <a:gd name="T180" fmla="*/ 517 h 5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517">
                <a:moveTo>
                  <a:pt x="5" y="389"/>
                </a:moveTo>
                <a:lnTo>
                  <a:pt x="8" y="388"/>
                </a:lnTo>
                <a:lnTo>
                  <a:pt x="13" y="388"/>
                </a:lnTo>
                <a:lnTo>
                  <a:pt x="17" y="385"/>
                </a:lnTo>
                <a:lnTo>
                  <a:pt x="18" y="379"/>
                </a:lnTo>
                <a:lnTo>
                  <a:pt x="22" y="376"/>
                </a:lnTo>
                <a:lnTo>
                  <a:pt x="22" y="366"/>
                </a:lnTo>
                <a:lnTo>
                  <a:pt x="17" y="361"/>
                </a:lnTo>
                <a:lnTo>
                  <a:pt x="10" y="359"/>
                </a:lnTo>
                <a:lnTo>
                  <a:pt x="8" y="358"/>
                </a:lnTo>
                <a:lnTo>
                  <a:pt x="6" y="351"/>
                </a:lnTo>
                <a:lnTo>
                  <a:pt x="8" y="339"/>
                </a:lnTo>
                <a:lnTo>
                  <a:pt x="3" y="336"/>
                </a:lnTo>
                <a:lnTo>
                  <a:pt x="5" y="331"/>
                </a:lnTo>
                <a:lnTo>
                  <a:pt x="5" y="327"/>
                </a:lnTo>
                <a:lnTo>
                  <a:pt x="8" y="324"/>
                </a:lnTo>
                <a:lnTo>
                  <a:pt x="11" y="321"/>
                </a:lnTo>
                <a:lnTo>
                  <a:pt x="13" y="319"/>
                </a:lnTo>
                <a:lnTo>
                  <a:pt x="11" y="315"/>
                </a:lnTo>
                <a:lnTo>
                  <a:pt x="15" y="315"/>
                </a:lnTo>
                <a:lnTo>
                  <a:pt x="18" y="308"/>
                </a:lnTo>
                <a:lnTo>
                  <a:pt x="17" y="301"/>
                </a:lnTo>
                <a:lnTo>
                  <a:pt x="18" y="299"/>
                </a:lnTo>
                <a:lnTo>
                  <a:pt x="17" y="294"/>
                </a:lnTo>
                <a:lnTo>
                  <a:pt x="17" y="280"/>
                </a:lnTo>
                <a:lnTo>
                  <a:pt x="18" y="277"/>
                </a:lnTo>
                <a:lnTo>
                  <a:pt x="24" y="274"/>
                </a:lnTo>
                <a:lnTo>
                  <a:pt x="22" y="271"/>
                </a:lnTo>
                <a:lnTo>
                  <a:pt x="24" y="269"/>
                </a:lnTo>
                <a:lnTo>
                  <a:pt x="25" y="267"/>
                </a:lnTo>
                <a:lnTo>
                  <a:pt x="27" y="263"/>
                </a:lnTo>
                <a:lnTo>
                  <a:pt x="39" y="254"/>
                </a:lnTo>
                <a:lnTo>
                  <a:pt x="41" y="252"/>
                </a:lnTo>
                <a:lnTo>
                  <a:pt x="45" y="248"/>
                </a:lnTo>
                <a:lnTo>
                  <a:pt x="44" y="242"/>
                </a:lnTo>
                <a:lnTo>
                  <a:pt x="28" y="231"/>
                </a:lnTo>
                <a:lnTo>
                  <a:pt x="27" y="219"/>
                </a:lnTo>
                <a:lnTo>
                  <a:pt x="25" y="218"/>
                </a:lnTo>
                <a:lnTo>
                  <a:pt x="24" y="209"/>
                </a:lnTo>
                <a:lnTo>
                  <a:pt x="15" y="200"/>
                </a:lnTo>
                <a:lnTo>
                  <a:pt x="17" y="194"/>
                </a:lnTo>
                <a:lnTo>
                  <a:pt x="15" y="194"/>
                </a:lnTo>
                <a:lnTo>
                  <a:pt x="13" y="192"/>
                </a:lnTo>
                <a:lnTo>
                  <a:pt x="11" y="185"/>
                </a:lnTo>
                <a:lnTo>
                  <a:pt x="11" y="173"/>
                </a:lnTo>
                <a:lnTo>
                  <a:pt x="13" y="171"/>
                </a:lnTo>
                <a:lnTo>
                  <a:pt x="15" y="167"/>
                </a:lnTo>
                <a:lnTo>
                  <a:pt x="13" y="160"/>
                </a:lnTo>
                <a:lnTo>
                  <a:pt x="13" y="157"/>
                </a:lnTo>
                <a:lnTo>
                  <a:pt x="13" y="149"/>
                </a:lnTo>
                <a:lnTo>
                  <a:pt x="11" y="145"/>
                </a:lnTo>
                <a:lnTo>
                  <a:pt x="10" y="141"/>
                </a:lnTo>
                <a:lnTo>
                  <a:pt x="10" y="133"/>
                </a:lnTo>
                <a:lnTo>
                  <a:pt x="8" y="127"/>
                </a:lnTo>
                <a:lnTo>
                  <a:pt x="8" y="121"/>
                </a:lnTo>
                <a:lnTo>
                  <a:pt x="6" y="117"/>
                </a:lnTo>
                <a:lnTo>
                  <a:pt x="6" y="111"/>
                </a:lnTo>
                <a:lnTo>
                  <a:pt x="8" y="100"/>
                </a:lnTo>
                <a:lnTo>
                  <a:pt x="3" y="95"/>
                </a:lnTo>
                <a:lnTo>
                  <a:pt x="3" y="90"/>
                </a:lnTo>
                <a:lnTo>
                  <a:pt x="3" y="86"/>
                </a:lnTo>
                <a:lnTo>
                  <a:pt x="3" y="81"/>
                </a:lnTo>
                <a:lnTo>
                  <a:pt x="6" y="80"/>
                </a:lnTo>
                <a:lnTo>
                  <a:pt x="17" y="77"/>
                </a:lnTo>
                <a:lnTo>
                  <a:pt x="20" y="79"/>
                </a:lnTo>
                <a:lnTo>
                  <a:pt x="27" y="79"/>
                </a:lnTo>
                <a:lnTo>
                  <a:pt x="32" y="81"/>
                </a:lnTo>
                <a:lnTo>
                  <a:pt x="34" y="87"/>
                </a:lnTo>
                <a:lnTo>
                  <a:pt x="37" y="89"/>
                </a:lnTo>
                <a:lnTo>
                  <a:pt x="41" y="89"/>
                </a:lnTo>
                <a:lnTo>
                  <a:pt x="44" y="87"/>
                </a:lnTo>
                <a:lnTo>
                  <a:pt x="45" y="83"/>
                </a:lnTo>
                <a:lnTo>
                  <a:pt x="50" y="79"/>
                </a:lnTo>
                <a:lnTo>
                  <a:pt x="52" y="72"/>
                </a:lnTo>
                <a:lnTo>
                  <a:pt x="52" y="14"/>
                </a:lnTo>
                <a:lnTo>
                  <a:pt x="52" y="1"/>
                </a:lnTo>
                <a:lnTo>
                  <a:pt x="86" y="1"/>
                </a:lnTo>
                <a:lnTo>
                  <a:pt x="103" y="0"/>
                </a:lnTo>
                <a:lnTo>
                  <a:pt x="121" y="0"/>
                </a:lnTo>
                <a:lnTo>
                  <a:pt x="128" y="1"/>
                </a:lnTo>
                <a:lnTo>
                  <a:pt x="212" y="1"/>
                </a:lnTo>
                <a:lnTo>
                  <a:pt x="232" y="0"/>
                </a:lnTo>
                <a:lnTo>
                  <a:pt x="237" y="0"/>
                </a:lnTo>
                <a:lnTo>
                  <a:pt x="240" y="1"/>
                </a:lnTo>
                <a:lnTo>
                  <a:pt x="252" y="1"/>
                </a:lnTo>
                <a:lnTo>
                  <a:pt x="271" y="0"/>
                </a:lnTo>
                <a:lnTo>
                  <a:pt x="275" y="1"/>
                </a:lnTo>
                <a:lnTo>
                  <a:pt x="306" y="1"/>
                </a:lnTo>
                <a:lnTo>
                  <a:pt x="320" y="0"/>
                </a:lnTo>
                <a:lnTo>
                  <a:pt x="326" y="1"/>
                </a:lnTo>
                <a:lnTo>
                  <a:pt x="393" y="1"/>
                </a:lnTo>
                <a:lnTo>
                  <a:pt x="393" y="221"/>
                </a:lnTo>
                <a:lnTo>
                  <a:pt x="393" y="294"/>
                </a:lnTo>
                <a:lnTo>
                  <a:pt x="393" y="514"/>
                </a:lnTo>
                <a:lnTo>
                  <a:pt x="379" y="516"/>
                </a:lnTo>
                <a:lnTo>
                  <a:pt x="353" y="516"/>
                </a:lnTo>
                <a:lnTo>
                  <a:pt x="326" y="514"/>
                </a:lnTo>
                <a:lnTo>
                  <a:pt x="303" y="514"/>
                </a:lnTo>
                <a:lnTo>
                  <a:pt x="296" y="516"/>
                </a:lnTo>
                <a:lnTo>
                  <a:pt x="286" y="514"/>
                </a:lnTo>
                <a:lnTo>
                  <a:pt x="260" y="516"/>
                </a:lnTo>
                <a:lnTo>
                  <a:pt x="252" y="514"/>
                </a:lnTo>
                <a:lnTo>
                  <a:pt x="239" y="509"/>
                </a:lnTo>
                <a:lnTo>
                  <a:pt x="232" y="507"/>
                </a:lnTo>
                <a:lnTo>
                  <a:pt x="216" y="499"/>
                </a:lnTo>
                <a:lnTo>
                  <a:pt x="189" y="488"/>
                </a:lnTo>
                <a:lnTo>
                  <a:pt x="169" y="479"/>
                </a:lnTo>
                <a:lnTo>
                  <a:pt x="146" y="470"/>
                </a:lnTo>
                <a:lnTo>
                  <a:pt x="110" y="455"/>
                </a:lnTo>
                <a:lnTo>
                  <a:pt x="100" y="450"/>
                </a:lnTo>
                <a:lnTo>
                  <a:pt x="91" y="446"/>
                </a:lnTo>
                <a:lnTo>
                  <a:pt x="73" y="438"/>
                </a:lnTo>
                <a:lnTo>
                  <a:pt x="52" y="431"/>
                </a:lnTo>
                <a:lnTo>
                  <a:pt x="32" y="423"/>
                </a:lnTo>
                <a:lnTo>
                  <a:pt x="6" y="412"/>
                </a:lnTo>
                <a:lnTo>
                  <a:pt x="0" y="409"/>
                </a:lnTo>
                <a:lnTo>
                  <a:pt x="0" y="403"/>
                </a:lnTo>
                <a:lnTo>
                  <a:pt x="1" y="394"/>
                </a:lnTo>
                <a:lnTo>
                  <a:pt x="5" y="389"/>
                </a:lnTo>
              </a:path>
            </a:pathLst>
          </a:custGeom>
          <a:gradFill>
            <a:gsLst>
              <a:gs pos="50000">
                <a:srgbClr val="FF0000"/>
              </a:gs>
              <a:gs pos="50000">
                <a:srgbClr val="990000"/>
              </a:gs>
            </a:gsLst>
            <a:lin ang="4800000" scaled="0"/>
          </a:gradFill>
          <a:ln w="12700" cap="rnd">
            <a:solidFill>
              <a:srgbClr val="E79A29"/>
            </a:solidFill>
            <a:round/>
            <a:headEnd/>
            <a:tailEnd/>
          </a:ln>
        </p:spPr>
        <p:txBody>
          <a:bodyPr anchor="ctr">
            <a:noAutofit/>
          </a:bodyPr>
          <a:lstStyle/>
          <a:p>
            <a:endParaRPr lang="en-US">
              <a:solidFill>
                <a:prstClr val="black"/>
              </a:solidFill>
            </a:endParaRPr>
          </a:p>
        </p:txBody>
      </p:sp>
      <p:sp>
        <p:nvSpPr>
          <p:cNvPr id="18440" name="Freeform 55"/>
          <p:cNvSpPr>
            <a:spLocks/>
          </p:cNvSpPr>
          <p:nvPr/>
        </p:nvSpPr>
        <p:spPr bwMode="auto">
          <a:xfrm>
            <a:off x="1593057" y="2965847"/>
            <a:ext cx="1045369" cy="1160859"/>
          </a:xfrm>
          <a:custGeom>
            <a:avLst/>
            <a:gdLst>
              <a:gd name="T0" fmla="*/ 2147483647 w 701"/>
              <a:gd name="T1" fmla="*/ 2147483647 h 865"/>
              <a:gd name="T2" fmla="*/ 2147483647 w 701"/>
              <a:gd name="T3" fmla="*/ 2147483647 h 865"/>
              <a:gd name="T4" fmla="*/ 2147483647 w 701"/>
              <a:gd name="T5" fmla="*/ 2147483647 h 865"/>
              <a:gd name="T6" fmla="*/ 2147483647 w 701"/>
              <a:gd name="T7" fmla="*/ 2147483647 h 865"/>
              <a:gd name="T8" fmla="*/ 2147483647 w 701"/>
              <a:gd name="T9" fmla="*/ 2147483647 h 865"/>
              <a:gd name="T10" fmla="*/ 2147483647 w 701"/>
              <a:gd name="T11" fmla="*/ 2147483647 h 865"/>
              <a:gd name="T12" fmla="*/ 2147483647 w 701"/>
              <a:gd name="T13" fmla="*/ 2147483647 h 865"/>
              <a:gd name="T14" fmla="*/ 2147483647 w 701"/>
              <a:gd name="T15" fmla="*/ 2147483647 h 865"/>
              <a:gd name="T16" fmla="*/ 2147483647 w 701"/>
              <a:gd name="T17" fmla="*/ 2147483647 h 865"/>
              <a:gd name="T18" fmla="*/ 2147483647 w 701"/>
              <a:gd name="T19" fmla="*/ 2147483647 h 865"/>
              <a:gd name="T20" fmla="*/ 2147483647 w 701"/>
              <a:gd name="T21" fmla="*/ 2147483647 h 865"/>
              <a:gd name="T22" fmla="*/ 2147483647 w 701"/>
              <a:gd name="T23" fmla="*/ 2147483647 h 865"/>
              <a:gd name="T24" fmla="*/ 2147483647 w 701"/>
              <a:gd name="T25" fmla="*/ 2147483647 h 865"/>
              <a:gd name="T26" fmla="*/ 2147483647 w 701"/>
              <a:gd name="T27" fmla="*/ 2147483647 h 865"/>
              <a:gd name="T28" fmla="*/ 2147483647 w 701"/>
              <a:gd name="T29" fmla="*/ 2147483647 h 865"/>
              <a:gd name="T30" fmla="*/ 2147483647 w 701"/>
              <a:gd name="T31" fmla="*/ 2147483647 h 865"/>
              <a:gd name="T32" fmla="*/ 2147483647 w 701"/>
              <a:gd name="T33" fmla="*/ 2147483647 h 865"/>
              <a:gd name="T34" fmla="*/ 2147483647 w 701"/>
              <a:gd name="T35" fmla="*/ 2147483647 h 865"/>
              <a:gd name="T36" fmla="*/ 2147483647 w 701"/>
              <a:gd name="T37" fmla="*/ 2147483647 h 865"/>
              <a:gd name="T38" fmla="*/ 2147483647 w 701"/>
              <a:gd name="T39" fmla="*/ 2147483647 h 865"/>
              <a:gd name="T40" fmla="*/ 2147483647 w 701"/>
              <a:gd name="T41" fmla="*/ 2147483647 h 865"/>
              <a:gd name="T42" fmla="*/ 2147483647 w 701"/>
              <a:gd name="T43" fmla="*/ 2147483647 h 865"/>
              <a:gd name="T44" fmla="*/ 2147483647 w 701"/>
              <a:gd name="T45" fmla="*/ 2147483647 h 865"/>
              <a:gd name="T46" fmla="*/ 2147483647 w 701"/>
              <a:gd name="T47" fmla="*/ 2147483647 h 865"/>
              <a:gd name="T48" fmla="*/ 2147483647 w 701"/>
              <a:gd name="T49" fmla="*/ 2147483647 h 865"/>
              <a:gd name="T50" fmla="*/ 2147483647 w 701"/>
              <a:gd name="T51" fmla="*/ 2147483647 h 865"/>
              <a:gd name="T52" fmla="*/ 2147483647 w 701"/>
              <a:gd name="T53" fmla="*/ 2147483647 h 865"/>
              <a:gd name="T54" fmla="*/ 2147483647 w 701"/>
              <a:gd name="T55" fmla="*/ 2147483647 h 865"/>
              <a:gd name="T56" fmla="*/ 2147483647 w 701"/>
              <a:gd name="T57" fmla="*/ 2147483647 h 865"/>
              <a:gd name="T58" fmla="*/ 2147483647 w 701"/>
              <a:gd name="T59" fmla="*/ 2147483647 h 865"/>
              <a:gd name="T60" fmla="*/ 2147483647 w 701"/>
              <a:gd name="T61" fmla="*/ 2147483647 h 865"/>
              <a:gd name="T62" fmla="*/ 2147483647 w 701"/>
              <a:gd name="T63" fmla="*/ 2147483647 h 865"/>
              <a:gd name="T64" fmla="*/ 2147483647 w 701"/>
              <a:gd name="T65" fmla="*/ 2147483647 h 865"/>
              <a:gd name="T66" fmla="*/ 2147483647 w 701"/>
              <a:gd name="T67" fmla="*/ 2147483647 h 865"/>
              <a:gd name="T68" fmla="*/ 2147483647 w 701"/>
              <a:gd name="T69" fmla="*/ 2147483647 h 865"/>
              <a:gd name="T70" fmla="*/ 2147483647 w 701"/>
              <a:gd name="T71" fmla="*/ 2147483647 h 865"/>
              <a:gd name="T72" fmla="*/ 2147483647 w 701"/>
              <a:gd name="T73" fmla="*/ 2147483647 h 865"/>
              <a:gd name="T74" fmla="*/ 2147483647 w 701"/>
              <a:gd name="T75" fmla="*/ 2147483647 h 865"/>
              <a:gd name="T76" fmla="*/ 2147483647 w 701"/>
              <a:gd name="T77" fmla="*/ 2147483647 h 865"/>
              <a:gd name="T78" fmla="*/ 2147483647 w 701"/>
              <a:gd name="T79" fmla="*/ 2147483647 h 865"/>
              <a:gd name="T80" fmla="*/ 2147483647 w 701"/>
              <a:gd name="T81" fmla="*/ 2147483647 h 865"/>
              <a:gd name="T82" fmla="*/ 2147483647 w 701"/>
              <a:gd name="T83" fmla="*/ 2147483647 h 865"/>
              <a:gd name="T84" fmla="*/ 2147483647 w 701"/>
              <a:gd name="T85" fmla="*/ 2147483647 h 865"/>
              <a:gd name="T86" fmla="*/ 2147483647 w 701"/>
              <a:gd name="T87" fmla="*/ 2147483647 h 865"/>
              <a:gd name="T88" fmla="*/ 2147483647 w 701"/>
              <a:gd name="T89" fmla="*/ 2147483647 h 865"/>
              <a:gd name="T90" fmla="*/ 2147483647 w 701"/>
              <a:gd name="T91" fmla="*/ 2147483647 h 865"/>
              <a:gd name="T92" fmla="*/ 2147483647 w 701"/>
              <a:gd name="T93" fmla="*/ 2147483647 h 865"/>
              <a:gd name="T94" fmla="*/ 2147483647 w 701"/>
              <a:gd name="T95" fmla="*/ 2147483647 h 865"/>
              <a:gd name="T96" fmla="*/ 2147483647 w 701"/>
              <a:gd name="T97" fmla="*/ 2147483647 h 865"/>
              <a:gd name="T98" fmla="*/ 2147483647 w 701"/>
              <a:gd name="T99" fmla="*/ 2147483647 h 865"/>
              <a:gd name="T100" fmla="*/ 2147483647 w 701"/>
              <a:gd name="T101" fmla="*/ 2147483647 h 865"/>
              <a:gd name="T102" fmla="*/ 2147483647 w 701"/>
              <a:gd name="T103" fmla="*/ 2147483647 h 865"/>
              <a:gd name="T104" fmla="*/ 2147483647 w 701"/>
              <a:gd name="T105" fmla="*/ 2147483647 h 865"/>
              <a:gd name="T106" fmla="*/ 2147483647 w 701"/>
              <a:gd name="T107" fmla="*/ 2147483647 h 865"/>
              <a:gd name="T108" fmla="*/ 2147483647 w 701"/>
              <a:gd name="T109" fmla="*/ 2147483647 h 865"/>
              <a:gd name="T110" fmla="*/ 2147483647 w 701"/>
              <a:gd name="T111" fmla="*/ 2147483647 h 865"/>
              <a:gd name="T112" fmla="*/ 0 w 701"/>
              <a:gd name="T113" fmla="*/ 2147483647 h 865"/>
              <a:gd name="T114" fmla="*/ 2147483647 w 701"/>
              <a:gd name="T115" fmla="*/ 2147483647 h 865"/>
              <a:gd name="T116" fmla="*/ 2147483647 w 701"/>
              <a:gd name="T117" fmla="*/ 2147483647 h 865"/>
              <a:gd name="T118" fmla="*/ 2147483647 w 701"/>
              <a:gd name="T119" fmla="*/ 2147483647 h 865"/>
              <a:gd name="T120" fmla="*/ 2147483647 w 701"/>
              <a:gd name="T121" fmla="*/ 2147483647 h 865"/>
              <a:gd name="T122" fmla="*/ 2147483647 w 701"/>
              <a:gd name="T123" fmla="*/ 2147483647 h 865"/>
              <a:gd name="T124" fmla="*/ 2147483647 w 701"/>
              <a:gd name="T125" fmla="*/ 0 h 8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1"/>
              <a:gd name="T190" fmla="*/ 0 h 865"/>
              <a:gd name="T191" fmla="*/ 701 w 701"/>
              <a:gd name="T192" fmla="*/ 865 h 8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1" h="865">
                <a:moveTo>
                  <a:pt x="298" y="1"/>
                </a:moveTo>
                <a:lnTo>
                  <a:pt x="298" y="269"/>
                </a:lnTo>
                <a:lnTo>
                  <a:pt x="299" y="275"/>
                </a:lnTo>
                <a:lnTo>
                  <a:pt x="327" y="303"/>
                </a:lnTo>
                <a:lnTo>
                  <a:pt x="344" y="316"/>
                </a:lnTo>
                <a:lnTo>
                  <a:pt x="356" y="329"/>
                </a:lnTo>
                <a:lnTo>
                  <a:pt x="407" y="374"/>
                </a:lnTo>
                <a:lnTo>
                  <a:pt x="446" y="414"/>
                </a:lnTo>
                <a:lnTo>
                  <a:pt x="492" y="458"/>
                </a:lnTo>
                <a:lnTo>
                  <a:pt x="578" y="548"/>
                </a:lnTo>
                <a:lnTo>
                  <a:pt x="595" y="563"/>
                </a:lnTo>
                <a:lnTo>
                  <a:pt x="665" y="636"/>
                </a:lnTo>
                <a:lnTo>
                  <a:pt x="667" y="650"/>
                </a:lnTo>
                <a:lnTo>
                  <a:pt x="671" y="651"/>
                </a:lnTo>
                <a:lnTo>
                  <a:pt x="677" y="666"/>
                </a:lnTo>
                <a:lnTo>
                  <a:pt x="679" y="675"/>
                </a:lnTo>
                <a:lnTo>
                  <a:pt x="682" y="688"/>
                </a:lnTo>
                <a:lnTo>
                  <a:pt x="698" y="700"/>
                </a:lnTo>
                <a:lnTo>
                  <a:pt x="700" y="706"/>
                </a:lnTo>
                <a:lnTo>
                  <a:pt x="694" y="708"/>
                </a:lnTo>
                <a:lnTo>
                  <a:pt x="681" y="721"/>
                </a:lnTo>
                <a:lnTo>
                  <a:pt x="677" y="727"/>
                </a:lnTo>
                <a:lnTo>
                  <a:pt x="672" y="734"/>
                </a:lnTo>
                <a:lnTo>
                  <a:pt x="671" y="751"/>
                </a:lnTo>
                <a:lnTo>
                  <a:pt x="672" y="765"/>
                </a:lnTo>
                <a:lnTo>
                  <a:pt x="668" y="773"/>
                </a:lnTo>
                <a:lnTo>
                  <a:pt x="665" y="779"/>
                </a:lnTo>
                <a:lnTo>
                  <a:pt x="658" y="789"/>
                </a:lnTo>
                <a:lnTo>
                  <a:pt x="662" y="797"/>
                </a:lnTo>
                <a:lnTo>
                  <a:pt x="660" y="809"/>
                </a:lnTo>
                <a:lnTo>
                  <a:pt x="671" y="818"/>
                </a:lnTo>
                <a:lnTo>
                  <a:pt x="675" y="823"/>
                </a:lnTo>
                <a:lnTo>
                  <a:pt x="675" y="833"/>
                </a:lnTo>
                <a:lnTo>
                  <a:pt x="671" y="842"/>
                </a:lnTo>
                <a:lnTo>
                  <a:pt x="662" y="846"/>
                </a:lnTo>
                <a:lnTo>
                  <a:pt x="564" y="856"/>
                </a:lnTo>
                <a:lnTo>
                  <a:pt x="496" y="864"/>
                </a:lnTo>
                <a:lnTo>
                  <a:pt x="496" y="857"/>
                </a:lnTo>
                <a:lnTo>
                  <a:pt x="496" y="850"/>
                </a:lnTo>
                <a:lnTo>
                  <a:pt x="489" y="850"/>
                </a:lnTo>
                <a:lnTo>
                  <a:pt x="488" y="842"/>
                </a:lnTo>
                <a:lnTo>
                  <a:pt x="486" y="835"/>
                </a:lnTo>
                <a:lnTo>
                  <a:pt x="488" y="823"/>
                </a:lnTo>
                <a:lnTo>
                  <a:pt x="485" y="812"/>
                </a:lnTo>
                <a:lnTo>
                  <a:pt x="478" y="803"/>
                </a:lnTo>
                <a:lnTo>
                  <a:pt x="475" y="797"/>
                </a:lnTo>
                <a:lnTo>
                  <a:pt x="470" y="790"/>
                </a:lnTo>
                <a:lnTo>
                  <a:pt x="463" y="785"/>
                </a:lnTo>
                <a:lnTo>
                  <a:pt x="460" y="779"/>
                </a:lnTo>
                <a:lnTo>
                  <a:pt x="454" y="775"/>
                </a:lnTo>
                <a:lnTo>
                  <a:pt x="450" y="768"/>
                </a:lnTo>
                <a:lnTo>
                  <a:pt x="443" y="765"/>
                </a:lnTo>
                <a:lnTo>
                  <a:pt x="434" y="756"/>
                </a:lnTo>
                <a:lnTo>
                  <a:pt x="426" y="749"/>
                </a:lnTo>
                <a:lnTo>
                  <a:pt x="419" y="751"/>
                </a:lnTo>
                <a:lnTo>
                  <a:pt x="414" y="752"/>
                </a:lnTo>
                <a:lnTo>
                  <a:pt x="410" y="752"/>
                </a:lnTo>
                <a:lnTo>
                  <a:pt x="410" y="742"/>
                </a:lnTo>
                <a:lnTo>
                  <a:pt x="405" y="731"/>
                </a:lnTo>
                <a:lnTo>
                  <a:pt x="400" y="727"/>
                </a:lnTo>
                <a:lnTo>
                  <a:pt x="391" y="726"/>
                </a:lnTo>
                <a:lnTo>
                  <a:pt x="384" y="727"/>
                </a:lnTo>
                <a:lnTo>
                  <a:pt x="381" y="727"/>
                </a:lnTo>
                <a:lnTo>
                  <a:pt x="372" y="723"/>
                </a:lnTo>
                <a:lnTo>
                  <a:pt x="367" y="722"/>
                </a:lnTo>
                <a:lnTo>
                  <a:pt x="363" y="718"/>
                </a:lnTo>
                <a:lnTo>
                  <a:pt x="356" y="716"/>
                </a:lnTo>
                <a:lnTo>
                  <a:pt x="353" y="711"/>
                </a:lnTo>
                <a:lnTo>
                  <a:pt x="344" y="701"/>
                </a:lnTo>
                <a:lnTo>
                  <a:pt x="339" y="698"/>
                </a:lnTo>
                <a:lnTo>
                  <a:pt x="331" y="691"/>
                </a:lnTo>
                <a:lnTo>
                  <a:pt x="322" y="691"/>
                </a:lnTo>
                <a:lnTo>
                  <a:pt x="310" y="691"/>
                </a:lnTo>
                <a:lnTo>
                  <a:pt x="298" y="688"/>
                </a:lnTo>
                <a:lnTo>
                  <a:pt x="280" y="688"/>
                </a:lnTo>
                <a:lnTo>
                  <a:pt x="272" y="689"/>
                </a:lnTo>
                <a:lnTo>
                  <a:pt x="266" y="685"/>
                </a:lnTo>
                <a:lnTo>
                  <a:pt x="260" y="678"/>
                </a:lnTo>
                <a:lnTo>
                  <a:pt x="256" y="674"/>
                </a:lnTo>
                <a:lnTo>
                  <a:pt x="258" y="666"/>
                </a:lnTo>
                <a:lnTo>
                  <a:pt x="256" y="655"/>
                </a:lnTo>
                <a:lnTo>
                  <a:pt x="256" y="644"/>
                </a:lnTo>
                <a:lnTo>
                  <a:pt x="258" y="629"/>
                </a:lnTo>
                <a:lnTo>
                  <a:pt x="252" y="621"/>
                </a:lnTo>
                <a:lnTo>
                  <a:pt x="246" y="621"/>
                </a:lnTo>
                <a:lnTo>
                  <a:pt x="243" y="620"/>
                </a:lnTo>
                <a:lnTo>
                  <a:pt x="239" y="614"/>
                </a:lnTo>
                <a:lnTo>
                  <a:pt x="241" y="599"/>
                </a:lnTo>
                <a:lnTo>
                  <a:pt x="232" y="596"/>
                </a:lnTo>
                <a:lnTo>
                  <a:pt x="222" y="581"/>
                </a:lnTo>
                <a:lnTo>
                  <a:pt x="211" y="575"/>
                </a:lnTo>
                <a:lnTo>
                  <a:pt x="211" y="568"/>
                </a:lnTo>
                <a:lnTo>
                  <a:pt x="204" y="560"/>
                </a:lnTo>
                <a:lnTo>
                  <a:pt x="199" y="555"/>
                </a:lnTo>
                <a:lnTo>
                  <a:pt x="197" y="548"/>
                </a:lnTo>
                <a:lnTo>
                  <a:pt x="194" y="545"/>
                </a:lnTo>
                <a:lnTo>
                  <a:pt x="187" y="534"/>
                </a:lnTo>
                <a:lnTo>
                  <a:pt x="182" y="526"/>
                </a:lnTo>
                <a:lnTo>
                  <a:pt x="177" y="526"/>
                </a:lnTo>
                <a:lnTo>
                  <a:pt x="172" y="519"/>
                </a:lnTo>
                <a:lnTo>
                  <a:pt x="170" y="507"/>
                </a:lnTo>
                <a:lnTo>
                  <a:pt x="167" y="501"/>
                </a:lnTo>
                <a:lnTo>
                  <a:pt x="167" y="495"/>
                </a:lnTo>
                <a:lnTo>
                  <a:pt x="172" y="490"/>
                </a:lnTo>
                <a:lnTo>
                  <a:pt x="179" y="478"/>
                </a:lnTo>
                <a:lnTo>
                  <a:pt x="179" y="472"/>
                </a:lnTo>
                <a:lnTo>
                  <a:pt x="177" y="465"/>
                </a:lnTo>
                <a:lnTo>
                  <a:pt x="169" y="459"/>
                </a:lnTo>
                <a:lnTo>
                  <a:pt x="163" y="459"/>
                </a:lnTo>
                <a:lnTo>
                  <a:pt x="155" y="459"/>
                </a:lnTo>
                <a:lnTo>
                  <a:pt x="148" y="452"/>
                </a:lnTo>
                <a:lnTo>
                  <a:pt x="143" y="446"/>
                </a:lnTo>
                <a:lnTo>
                  <a:pt x="138" y="440"/>
                </a:lnTo>
                <a:lnTo>
                  <a:pt x="136" y="434"/>
                </a:lnTo>
                <a:lnTo>
                  <a:pt x="136" y="420"/>
                </a:lnTo>
                <a:lnTo>
                  <a:pt x="135" y="413"/>
                </a:lnTo>
                <a:lnTo>
                  <a:pt x="128" y="410"/>
                </a:lnTo>
                <a:lnTo>
                  <a:pt x="128" y="402"/>
                </a:lnTo>
                <a:lnTo>
                  <a:pt x="128" y="396"/>
                </a:lnTo>
                <a:lnTo>
                  <a:pt x="128" y="383"/>
                </a:lnTo>
                <a:lnTo>
                  <a:pt x="136" y="383"/>
                </a:lnTo>
                <a:lnTo>
                  <a:pt x="138" y="396"/>
                </a:lnTo>
                <a:lnTo>
                  <a:pt x="138" y="402"/>
                </a:lnTo>
                <a:lnTo>
                  <a:pt x="148" y="405"/>
                </a:lnTo>
                <a:lnTo>
                  <a:pt x="155" y="410"/>
                </a:lnTo>
                <a:lnTo>
                  <a:pt x="162" y="414"/>
                </a:lnTo>
                <a:lnTo>
                  <a:pt x="156" y="408"/>
                </a:lnTo>
                <a:lnTo>
                  <a:pt x="155" y="396"/>
                </a:lnTo>
                <a:lnTo>
                  <a:pt x="150" y="389"/>
                </a:lnTo>
                <a:lnTo>
                  <a:pt x="143" y="374"/>
                </a:lnTo>
                <a:lnTo>
                  <a:pt x="138" y="372"/>
                </a:lnTo>
                <a:lnTo>
                  <a:pt x="145" y="364"/>
                </a:lnTo>
                <a:lnTo>
                  <a:pt x="153" y="361"/>
                </a:lnTo>
                <a:lnTo>
                  <a:pt x="145" y="357"/>
                </a:lnTo>
                <a:lnTo>
                  <a:pt x="136" y="351"/>
                </a:lnTo>
                <a:lnTo>
                  <a:pt x="128" y="353"/>
                </a:lnTo>
                <a:lnTo>
                  <a:pt x="128" y="361"/>
                </a:lnTo>
                <a:lnTo>
                  <a:pt x="130" y="372"/>
                </a:lnTo>
                <a:lnTo>
                  <a:pt x="130" y="381"/>
                </a:lnTo>
                <a:lnTo>
                  <a:pt x="125" y="377"/>
                </a:lnTo>
                <a:lnTo>
                  <a:pt x="121" y="374"/>
                </a:lnTo>
                <a:lnTo>
                  <a:pt x="115" y="373"/>
                </a:lnTo>
                <a:lnTo>
                  <a:pt x="110" y="368"/>
                </a:lnTo>
                <a:lnTo>
                  <a:pt x="101" y="362"/>
                </a:lnTo>
                <a:lnTo>
                  <a:pt x="94" y="366"/>
                </a:lnTo>
                <a:lnTo>
                  <a:pt x="98" y="353"/>
                </a:lnTo>
                <a:lnTo>
                  <a:pt x="101" y="347"/>
                </a:lnTo>
                <a:lnTo>
                  <a:pt x="98" y="338"/>
                </a:lnTo>
                <a:lnTo>
                  <a:pt x="91" y="332"/>
                </a:lnTo>
                <a:lnTo>
                  <a:pt x="87" y="327"/>
                </a:lnTo>
                <a:lnTo>
                  <a:pt x="76" y="315"/>
                </a:lnTo>
                <a:lnTo>
                  <a:pt x="69" y="305"/>
                </a:lnTo>
                <a:lnTo>
                  <a:pt x="60" y="295"/>
                </a:lnTo>
                <a:lnTo>
                  <a:pt x="55" y="291"/>
                </a:lnTo>
                <a:lnTo>
                  <a:pt x="50" y="285"/>
                </a:lnTo>
                <a:lnTo>
                  <a:pt x="47" y="279"/>
                </a:lnTo>
                <a:lnTo>
                  <a:pt x="48" y="269"/>
                </a:lnTo>
                <a:lnTo>
                  <a:pt x="39" y="249"/>
                </a:lnTo>
                <a:lnTo>
                  <a:pt x="39" y="244"/>
                </a:lnTo>
                <a:lnTo>
                  <a:pt x="39" y="234"/>
                </a:lnTo>
                <a:lnTo>
                  <a:pt x="39" y="229"/>
                </a:lnTo>
                <a:lnTo>
                  <a:pt x="42" y="215"/>
                </a:lnTo>
                <a:lnTo>
                  <a:pt x="39" y="206"/>
                </a:lnTo>
                <a:lnTo>
                  <a:pt x="35" y="197"/>
                </a:lnTo>
                <a:lnTo>
                  <a:pt x="28" y="187"/>
                </a:lnTo>
                <a:lnTo>
                  <a:pt x="22" y="180"/>
                </a:lnTo>
                <a:lnTo>
                  <a:pt x="15" y="168"/>
                </a:lnTo>
                <a:lnTo>
                  <a:pt x="8" y="162"/>
                </a:lnTo>
                <a:lnTo>
                  <a:pt x="1" y="152"/>
                </a:lnTo>
                <a:lnTo>
                  <a:pt x="1" y="144"/>
                </a:lnTo>
                <a:lnTo>
                  <a:pt x="0" y="135"/>
                </a:lnTo>
                <a:lnTo>
                  <a:pt x="3" y="127"/>
                </a:lnTo>
                <a:lnTo>
                  <a:pt x="5" y="120"/>
                </a:lnTo>
                <a:lnTo>
                  <a:pt x="11" y="111"/>
                </a:lnTo>
                <a:lnTo>
                  <a:pt x="15" y="101"/>
                </a:lnTo>
                <a:lnTo>
                  <a:pt x="18" y="94"/>
                </a:lnTo>
                <a:lnTo>
                  <a:pt x="17" y="84"/>
                </a:lnTo>
                <a:lnTo>
                  <a:pt x="15" y="77"/>
                </a:lnTo>
                <a:lnTo>
                  <a:pt x="20" y="68"/>
                </a:lnTo>
                <a:lnTo>
                  <a:pt x="22" y="62"/>
                </a:lnTo>
                <a:lnTo>
                  <a:pt x="22" y="54"/>
                </a:lnTo>
                <a:lnTo>
                  <a:pt x="22" y="47"/>
                </a:lnTo>
                <a:lnTo>
                  <a:pt x="20" y="34"/>
                </a:lnTo>
                <a:lnTo>
                  <a:pt x="17" y="25"/>
                </a:lnTo>
                <a:lnTo>
                  <a:pt x="11" y="22"/>
                </a:lnTo>
                <a:lnTo>
                  <a:pt x="8" y="13"/>
                </a:lnTo>
                <a:lnTo>
                  <a:pt x="11" y="4"/>
                </a:lnTo>
                <a:lnTo>
                  <a:pt x="197" y="1"/>
                </a:lnTo>
                <a:lnTo>
                  <a:pt x="238" y="0"/>
                </a:lnTo>
                <a:lnTo>
                  <a:pt x="298" y="1"/>
                </a:lnTo>
              </a:path>
            </a:pathLst>
          </a:custGeom>
          <a:solidFill>
            <a:srgbClr val="FF0000"/>
          </a:solidFill>
          <a:ln w="12700" cap="rnd">
            <a:solidFill>
              <a:srgbClr val="E79A29"/>
            </a:solidFill>
            <a:round/>
            <a:headEnd/>
            <a:tailEnd/>
          </a:ln>
        </p:spPr>
        <p:txBody>
          <a:bodyPr anchor="ctr">
            <a:noAutofit/>
          </a:bodyPr>
          <a:lstStyle/>
          <a:p>
            <a:endParaRPr lang="en-US">
              <a:solidFill>
                <a:prstClr val="black"/>
              </a:solidFill>
            </a:endParaRPr>
          </a:p>
        </p:txBody>
      </p:sp>
      <p:sp>
        <p:nvSpPr>
          <p:cNvPr id="18441" name="Freeform 56"/>
          <p:cNvSpPr>
            <a:spLocks/>
          </p:cNvSpPr>
          <p:nvPr/>
        </p:nvSpPr>
        <p:spPr bwMode="auto">
          <a:xfrm>
            <a:off x="2321720" y="2115742"/>
            <a:ext cx="627460" cy="853678"/>
          </a:xfrm>
          <a:custGeom>
            <a:avLst/>
            <a:gdLst>
              <a:gd name="T0" fmla="*/ 2147483647 w 421"/>
              <a:gd name="T1" fmla="*/ 2147483647 h 637"/>
              <a:gd name="T2" fmla="*/ 2147483647 w 421"/>
              <a:gd name="T3" fmla="*/ 2147483647 h 637"/>
              <a:gd name="T4" fmla="*/ 2147483647 w 421"/>
              <a:gd name="T5" fmla="*/ 2147483647 h 637"/>
              <a:gd name="T6" fmla="*/ 2147483647 w 421"/>
              <a:gd name="T7" fmla="*/ 2147483647 h 637"/>
              <a:gd name="T8" fmla="*/ 2147483647 w 421"/>
              <a:gd name="T9" fmla="*/ 2147483647 h 637"/>
              <a:gd name="T10" fmla="*/ 2147483647 w 421"/>
              <a:gd name="T11" fmla="*/ 2147483647 h 637"/>
              <a:gd name="T12" fmla="*/ 2147483647 w 421"/>
              <a:gd name="T13" fmla="*/ 2147483647 h 637"/>
              <a:gd name="T14" fmla="*/ 2147483647 w 421"/>
              <a:gd name="T15" fmla="*/ 2147483647 h 637"/>
              <a:gd name="T16" fmla="*/ 2147483647 w 421"/>
              <a:gd name="T17" fmla="*/ 2147483647 h 637"/>
              <a:gd name="T18" fmla="*/ 2147483647 w 421"/>
              <a:gd name="T19" fmla="*/ 2147483647 h 637"/>
              <a:gd name="T20" fmla="*/ 2147483647 w 421"/>
              <a:gd name="T21" fmla="*/ 2147483647 h 637"/>
              <a:gd name="T22" fmla="*/ 2147483647 w 421"/>
              <a:gd name="T23" fmla="*/ 2147483647 h 637"/>
              <a:gd name="T24" fmla="*/ 2147483647 w 421"/>
              <a:gd name="T25" fmla="*/ 2147483647 h 637"/>
              <a:gd name="T26" fmla="*/ 2147483647 w 421"/>
              <a:gd name="T27" fmla="*/ 2147483647 h 637"/>
              <a:gd name="T28" fmla="*/ 2147483647 w 421"/>
              <a:gd name="T29" fmla="*/ 2147483647 h 637"/>
              <a:gd name="T30" fmla="*/ 2147483647 w 421"/>
              <a:gd name="T31" fmla="*/ 2147483647 h 637"/>
              <a:gd name="T32" fmla="*/ 2147483647 w 421"/>
              <a:gd name="T33" fmla="*/ 2147483647 h 637"/>
              <a:gd name="T34" fmla="*/ 2147483647 w 421"/>
              <a:gd name="T35" fmla="*/ 2147483647 h 637"/>
              <a:gd name="T36" fmla="*/ 2147483647 w 421"/>
              <a:gd name="T37" fmla="*/ 2147483647 h 637"/>
              <a:gd name="T38" fmla="*/ 2147483647 w 421"/>
              <a:gd name="T39" fmla="*/ 2147483647 h 637"/>
              <a:gd name="T40" fmla="*/ 2147483647 w 421"/>
              <a:gd name="T41" fmla="*/ 2147483647 h 637"/>
              <a:gd name="T42" fmla="*/ 2147483647 w 421"/>
              <a:gd name="T43" fmla="*/ 2147483647 h 637"/>
              <a:gd name="T44" fmla="*/ 2147483647 w 421"/>
              <a:gd name="T45" fmla="*/ 2147483647 h 637"/>
              <a:gd name="T46" fmla="*/ 2147483647 w 421"/>
              <a:gd name="T47" fmla="*/ 2147483647 h 637"/>
              <a:gd name="T48" fmla="*/ 2147483647 w 421"/>
              <a:gd name="T49" fmla="*/ 2147483647 h 637"/>
              <a:gd name="T50" fmla="*/ 2147483647 w 421"/>
              <a:gd name="T51" fmla="*/ 2147483647 h 637"/>
              <a:gd name="T52" fmla="*/ 2147483647 w 421"/>
              <a:gd name="T53" fmla="*/ 2147483647 h 637"/>
              <a:gd name="T54" fmla="*/ 2147483647 w 421"/>
              <a:gd name="T55" fmla="*/ 2147483647 h 637"/>
              <a:gd name="T56" fmla="*/ 2147483647 w 421"/>
              <a:gd name="T57" fmla="*/ 2147483647 h 637"/>
              <a:gd name="T58" fmla="*/ 2147483647 w 421"/>
              <a:gd name="T59" fmla="*/ 2147483647 h 637"/>
              <a:gd name="T60" fmla="*/ 2147483647 w 421"/>
              <a:gd name="T61" fmla="*/ 2147483647 h 637"/>
              <a:gd name="T62" fmla="*/ 2147483647 w 421"/>
              <a:gd name="T63" fmla="*/ 2147483647 h 637"/>
              <a:gd name="T64" fmla="*/ 2147483647 w 421"/>
              <a:gd name="T65" fmla="*/ 2147483647 h 637"/>
              <a:gd name="T66" fmla="*/ 2147483647 w 421"/>
              <a:gd name="T67" fmla="*/ 2147483647 h 637"/>
              <a:gd name="T68" fmla="*/ 2147483647 w 421"/>
              <a:gd name="T69" fmla="*/ 2147483647 h 637"/>
              <a:gd name="T70" fmla="*/ 2147483647 w 421"/>
              <a:gd name="T71" fmla="*/ 2147483647 h 637"/>
              <a:gd name="T72" fmla="*/ 2147483647 w 421"/>
              <a:gd name="T73" fmla="*/ 2147483647 h 637"/>
              <a:gd name="T74" fmla="*/ 2147483647 w 421"/>
              <a:gd name="T75" fmla="*/ 2147483647 h 637"/>
              <a:gd name="T76" fmla="*/ 2147483647 w 421"/>
              <a:gd name="T77" fmla="*/ 2147483647 h 637"/>
              <a:gd name="T78" fmla="*/ 2147483647 w 421"/>
              <a:gd name="T79" fmla="*/ 2147483647 h 637"/>
              <a:gd name="T80" fmla="*/ 2147483647 w 421"/>
              <a:gd name="T81" fmla="*/ 2147483647 h 637"/>
              <a:gd name="T82" fmla="*/ 2147483647 w 421"/>
              <a:gd name="T83" fmla="*/ 2147483647 h 637"/>
              <a:gd name="T84" fmla="*/ 2147483647 w 421"/>
              <a:gd name="T85" fmla="*/ 2147483647 h 637"/>
              <a:gd name="T86" fmla="*/ 2147483647 w 421"/>
              <a:gd name="T87" fmla="*/ 2147483647 h 637"/>
              <a:gd name="T88" fmla="*/ 2147483647 w 421"/>
              <a:gd name="T89" fmla="*/ 2147483647 h 637"/>
              <a:gd name="T90" fmla="*/ 2147483647 w 421"/>
              <a:gd name="T91" fmla="*/ 2147483647 h 637"/>
              <a:gd name="T92" fmla="*/ 2147483647 w 421"/>
              <a:gd name="T93" fmla="*/ 2147483647 h 637"/>
              <a:gd name="T94" fmla="*/ 2147483647 w 421"/>
              <a:gd name="T95" fmla="*/ 2147483647 h 6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
              <a:gd name="T145" fmla="*/ 0 h 637"/>
              <a:gd name="T146" fmla="*/ 421 w 421"/>
              <a:gd name="T147" fmla="*/ 637 h 6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 h="637">
                <a:moveTo>
                  <a:pt x="420" y="636"/>
                </a:moveTo>
                <a:lnTo>
                  <a:pt x="391" y="636"/>
                </a:lnTo>
                <a:lnTo>
                  <a:pt x="389" y="636"/>
                </a:lnTo>
                <a:lnTo>
                  <a:pt x="349" y="636"/>
                </a:lnTo>
                <a:lnTo>
                  <a:pt x="344" y="636"/>
                </a:lnTo>
                <a:lnTo>
                  <a:pt x="286" y="636"/>
                </a:lnTo>
                <a:lnTo>
                  <a:pt x="216" y="636"/>
                </a:lnTo>
                <a:lnTo>
                  <a:pt x="13" y="636"/>
                </a:lnTo>
                <a:lnTo>
                  <a:pt x="13" y="473"/>
                </a:lnTo>
                <a:lnTo>
                  <a:pt x="17" y="462"/>
                </a:lnTo>
                <a:lnTo>
                  <a:pt x="18" y="454"/>
                </a:lnTo>
                <a:lnTo>
                  <a:pt x="17" y="449"/>
                </a:lnTo>
                <a:lnTo>
                  <a:pt x="17" y="446"/>
                </a:lnTo>
                <a:lnTo>
                  <a:pt x="22" y="440"/>
                </a:lnTo>
                <a:lnTo>
                  <a:pt x="22" y="434"/>
                </a:lnTo>
                <a:lnTo>
                  <a:pt x="15" y="430"/>
                </a:lnTo>
                <a:lnTo>
                  <a:pt x="11" y="432"/>
                </a:lnTo>
                <a:lnTo>
                  <a:pt x="8" y="429"/>
                </a:lnTo>
                <a:lnTo>
                  <a:pt x="5" y="430"/>
                </a:lnTo>
                <a:lnTo>
                  <a:pt x="1" y="429"/>
                </a:lnTo>
                <a:lnTo>
                  <a:pt x="1" y="423"/>
                </a:lnTo>
                <a:lnTo>
                  <a:pt x="0" y="420"/>
                </a:lnTo>
                <a:lnTo>
                  <a:pt x="0" y="417"/>
                </a:lnTo>
                <a:lnTo>
                  <a:pt x="1" y="414"/>
                </a:lnTo>
                <a:lnTo>
                  <a:pt x="1" y="409"/>
                </a:lnTo>
                <a:lnTo>
                  <a:pt x="5" y="403"/>
                </a:lnTo>
                <a:lnTo>
                  <a:pt x="10" y="393"/>
                </a:lnTo>
                <a:lnTo>
                  <a:pt x="13" y="387"/>
                </a:lnTo>
                <a:lnTo>
                  <a:pt x="17" y="384"/>
                </a:lnTo>
                <a:lnTo>
                  <a:pt x="18" y="382"/>
                </a:lnTo>
                <a:lnTo>
                  <a:pt x="20" y="379"/>
                </a:lnTo>
                <a:lnTo>
                  <a:pt x="24" y="378"/>
                </a:lnTo>
                <a:lnTo>
                  <a:pt x="27" y="365"/>
                </a:lnTo>
                <a:lnTo>
                  <a:pt x="27" y="364"/>
                </a:lnTo>
                <a:lnTo>
                  <a:pt x="27" y="360"/>
                </a:lnTo>
                <a:lnTo>
                  <a:pt x="30" y="353"/>
                </a:lnTo>
                <a:lnTo>
                  <a:pt x="32" y="353"/>
                </a:lnTo>
                <a:lnTo>
                  <a:pt x="34" y="347"/>
                </a:lnTo>
                <a:lnTo>
                  <a:pt x="35" y="341"/>
                </a:lnTo>
                <a:lnTo>
                  <a:pt x="39" y="335"/>
                </a:lnTo>
                <a:lnTo>
                  <a:pt x="44" y="320"/>
                </a:lnTo>
                <a:lnTo>
                  <a:pt x="46" y="317"/>
                </a:lnTo>
                <a:lnTo>
                  <a:pt x="51" y="308"/>
                </a:lnTo>
                <a:lnTo>
                  <a:pt x="51" y="305"/>
                </a:lnTo>
                <a:lnTo>
                  <a:pt x="48" y="299"/>
                </a:lnTo>
                <a:lnTo>
                  <a:pt x="46" y="293"/>
                </a:lnTo>
                <a:lnTo>
                  <a:pt x="44" y="292"/>
                </a:lnTo>
                <a:lnTo>
                  <a:pt x="39" y="292"/>
                </a:lnTo>
                <a:lnTo>
                  <a:pt x="35" y="287"/>
                </a:lnTo>
                <a:lnTo>
                  <a:pt x="32" y="289"/>
                </a:lnTo>
                <a:lnTo>
                  <a:pt x="30" y="285"/>
                </a:lnTo>
                <a:lnTo>
                  <a:pt x="28" y="284"/>
                </a:lnTo>
                <a:lnTo>
                  <a:pt x="27" y="281"/>
                </a:lnTo>
                <a:lnTo>
                  <a:pt x="24" y="274"/>
                </a:lnTo>
                <a:lnTo>
                  <a:pt x="20" y="271"/>
                </a:lnTo>
                <a:lnTo>
                  <a:pt x="17" y="265"/>
                </a:lnTo>
                <a:lnTo>
                  <a:pt x="20" y="256"/>
                </a:lnTo>
                <a:lnTo>
                  <a:pt x="17" y="253"/>
                </a:lnTo>
                <a:lnTo>
                  <a:pt x="17" y="247"/>
                </a:lnTo>
                <a:lnTo>
                  <a:pt x="13" y="241"/>
                </a:lnTo>
                <a:lnTo>
                  <a:pt x="13" y="235"/>
                </a:lnTo>
                <a:lnTo>
                  <a:pt x="13" y="168"/>
                </a:lnTo>
                <a:lnTo>
                  <a:pt x="13" y="156"/>
                </a:lnTo>
                <a:lnTo>
                  <a:pt x="13" y="147"/>
                </a:lnTo>
                <a:lnTo>
                  <a:pt x="13" y="0"/>
                </a:lnTo>
                <a:lnTo>
                  <a:pt x="80" y="0"/>
                </a:lnTo>
                <a:lnTo>
                  <a:pt x="80" y="90"/>
                </a:lnTo>
                <a:lnTo>
                  <a:pt x="82" y="93"/>
                </a:lnTo>
                <a:lnTo>
                  <a:pt x="92" y="107"/>
                </a:lnTo>
                <a:lnTo>
                  <a:pt x="94" y="110"/>
                </a:lnTo>
                <a:lnTo>
                  <a:pt x="97" y="113"/>
                </a:lnTo>
                <a:lnTo>
                  <a:pt x="101" y="118"/>
                </a:lnTo>
                <a:lnTo>
                  <a:pt x="101" y="123"/>
                </a:lnTo>
                <a:lnTo>
                  <a:pt x="104" y="126"/>
                </a:lnTo>
                <a:lnTo>
                  <a:pt x="103" y="130"/>
                </a:lnTo>
                <a:lnTo>
                  <a:pt x="101" y="131"/>
                </a:lnTo>
                <a:lnTo>
                  <a:pt x="106" y="138"/>
                </a:lnTo>
                <a:lnTo>
                  <a:pt x="101" y="142"/>
                </a:lnTo>
                <a:lnTo>
                  <a:pt x="113" y="147"/>
                </a:lnTo>
                <a:lnTo>
                  <a:pt x="114" y="150"/>
                </a:lnTo>
                <a:lnTo>
                  <a:pt x="117" y="153"/>
                </a:lnTo>
                <a:lnTo>
                  <a:pt x="130" y="159"/>
                </a:lnTo>
                <a:lnTo>
                  <a:pt x="133" y="162"/>
                </a:lnTo>
                <a:lnTo>
                  <a:pt x="141" y="171"/>
                </a:lnTo>
                <a:lnTo>
                  <a:pt x="148" y="180"/>
                </a:lnTo>
                <a:lnTo>
                  <a:pt x="154" y="186"/>
                </a:lnTo>
                <a:lnTo>
                  <a:pt x="154" y="189"/>
                </a:lnTo>
                <a:lnTo>
                  <a:pt x="154" y="195"/>
                </a:lnTo>
                <a:lnTo>
                  <a:pt x="160" y="199"/>
                </a:lnTo>
                <a:lnTo>
                  <a:pt x="161" y="201"/>
                </a:lnTo>
                <a:lnTo>
                  <a:pt x="166" y="205"/>
                </a:lnTo>
                <a:lnTo>
                  <a:pt x="166" y="209"/>
                </a:lnTo>
                <a:lnTo>
                  <a:pt x="168" y="209"/>
                </a:lnTo>
                <a:lnTo>
                  <a:pt x="175" y="205"/>
                </a:lnTo>
                <a:lnTo>
                  <a:pt x="177" y="211"/>
                </a:lnTo>
                <a:lnTo>
                  <a:pt x="177" y="214"/>
                </a:lnTo>
                <a:lnTo>
                  <a:pt x="179" y="214"/>
                </a:lnTo>
                <a:lnTo>
                  <a:pt x="183" y="214"/>
                </a:lnTo>
                <a:lnTo>
                  <a:pt x="189" y="214"/>
                </a:lnTo>
                <a:lnTo>
                  <a:pt x="192" y="211"/>
                </a:lnTo>
                <a:lnTo>
                  <a:pt x="196" y="211"/>
                </a:lnTo>
                <a:lnTo>
                  <a:pt x="197" y="214"/>
                </a:lnTo>
                <a:lnTo>
                  <a:pt x="196" y="221"/>
                </a:lnTo>
                <a:lnTo>
                  <a:pt x="196" y="226"/>
                </a:lnTo>
                <a:lnTo>
                  <a:pt x="192" y="226"/>
                </a:lnTo>
                <a:lnTo>
                  <a:pt x="194" y="232"/>
                </a:lnTo>
                <a:lnTo>
                  <a:pt x="189" y="247"/>
                </a:lnTo>
                <a:lnTo>
                  <a:pt x="189" y="248"/>
                </a:lnTo>
                <a:lnTo>
                  <a:pt x="189" y="253"/>
                </a:lnTo>
                <a:lnTo>
                  <a:pt x="189" y="256"/>
                </a:lnTo>
                <a:lnTo>
                  <a:pt x="185" y="256"/>
                </a:lnTo>
                <a:lnTo>
                  <a:pt x="185" y="260"/>
                </a:lnTo>
                <a:lnTo>
                  <a:pt x="189" y="262"/>
                </a:lnTo>
                <a:lnTo>
                  <a:pt x="189" y="265"/>
                </a:lnTo>
                <a:lnTo>
                  <a:pt x="185" y="268"/>
                </a:lnTo>
                <a:lnTo>
                  <a:pt x="189" y="272"/>
                </a:lnTo>
                <a:lnTo>
                  <a:pt x="192" y="274"/>
                </a:lnTo>
                <a:lnTo>
                  <a:pt x="192" y="279"/>
                </a:lnTo>
                <a:lnTo>
                  <a:pt x="194" y="284"/>
                </a:lnTo>
                <a:lnTo>
                  <a:pt x="187" y="287"/>
                </a:lnTo>
                <a:lnTo>
                  <a:pt x="183" y="289"/>
                </a:lnTo>
                <a:lnTo>
                  <a:pt x="182" y="293"/>
                </a:lnTo>
                <a:lnTo>
                  <a:pt x="183" y="296"/>
                </a:lnTo>
                <a:lnTo>
                  <a:pt x="185" y="299"/>
                </a:lnTo>
                <a:lnTo>
                  <a:pt x="185" y="303"/>
                </a:lnTo>
                <a:lnTo>
                  <a:pt x="182" y="307"/>
                </a:lnTo>
                <a:lnTo>
                  <a:pt x="182" y="312"/>
                </a:lnTo>
                <a:lnTo>
                  <a:pt x="189" y="312"/>
                </a:lnTo>
                <a:lnTo>
                  <a:pt x="189" y="315"/>
                </a:lnTo>
                <a:lnTo>
                  <a:pt x="196" y="320"/>
                </a:lnTo>
                <a:lnTo>
                  <a:pt x="200" y="320"/>
                </a:lnTo>
                <a:lnTo>
                  <a:pt x="204" y="314"/>
                </a:lnTo>
                <a:lnTo>
                  <a:pt x="210" y="314"/>
                </a:lnTo>
                <a:lnTo>
                  <a:pt x="215" y="308"/>
                </a:lnTo>
                <a:lnTo>
                  <a:pt x="220" y="297"/>
                </a:lnTo>
                <a:lnTo>
                  <a:pt x="225" y="297"/>
                </a:lnTo>
                <a:lnTo>
                  <a:pt x="227" y="305"/>
                </a:lnTo>
                <a:lnTo>
                  <a:pt x="234" y="308"/>
                </a:lnTo>
                <a:lnTo>
                  <a:pt x="234" y="314"/>
                </a:lnTo>
                <a:lnTo>
                  <a:pt x="237" y="315"/>
                </a:lnTo>
                <a:lnTo>
                  <a:pt x="237" y="320"/>
                </a:lnTo>
                <a:lnTo>
                  <a:pt x="239" y="328"/>
                </a:lnTo>
                <a:lnTo>
                  <a:pt x="239" y="335"/>
                </a:lnTo>
                <a:lnTo>
                  <a:pt x="249" y="350"/>
                </a:lnTo>
                <a:lnTo>
                  <a:pt x="253" y="351"/>
                </a:lnTo>
                <a:lnTo>
                  <a:pt x="258" y="358"/>
                </a:lnTo>
                <a:lnTo>
                  <a:pt x="258" y="365"/>
                </a:lnTo>
                <a:lnTo>
                  <a:pt x="254" y="369"/>
                </a:lnTo>
                <a:lnTo>
                  <a:pt x="258" y="375"/>
                </a:lnTo>
                <a:lnTo>
                  <a:pt x="261" y="379"/>
                </a:lnTo>
                <a:lnTo>
                  <a:pt x="263" y="380"/>
                </a:lnTo>
                <a:lnTo>
                  <a:pt x="263" y="382"/>
                </a:lnTo>
                <a:lnTo>
                  <a:pt x="266" y="382"/>
                </a:lnTo>
                <a:lnTo>
                  <a:pt x="271" y="379"/>
                </a:lnTo>
                <a:lnTo>
                  <a:pt x="278" y="384"/>
                </a:lnTo>
                <a:lnTo>
                  <a:pt x="283" y="395"/>
                </a:lnTo>
                <a:lnTo>
                  <a:pt x="282" y="399"/>
                </a:lnTo>
                <a:lnTo>
                  <a:pt x="286" y="406"/>
                </a:lnTo>
                <a:lnTo>
                  <a:pt x="285" y="411"/>
                </a:lnTo>
                <a:lnTo>
                  <a:pt x="290" y="414"/>
                </a:lnTo>
                <a:lnTo>
                  <a:pt x="296" y="417"/>
                </a:lnTo>
                <a:lnTo>
                  <a:pt x="299" y="420"/>
                </a:lnTo>
                <a:lnTo>
                  <a:pt x="299" y="414"/>
                </a:lnTo>
                <a:lnTo>
                  <a:pt x="302" y="411"/>
                </a:lnTo>
                <a:lnTo>
                  <a:pt x="308" y="408"/>
                </a:lnTo>
                <a:lnTo>
                  <a:pt x="325" y="411"/>
                </a:lnTo>
                <a:lnTo>
                  <a:pt x="328" y="414"/>
                </a:lnTo>
                <a:lnTo>
                  <a:pt x="333" y="413"/>
                </a:lnTo>
                <a:lnTo>
                  <a:pt x="333" y="405"/>
                </a:lnTo>
                <a:lnTo>
                  <a:pt x="340" y="402"/>
                </a:lnTo>
                <a:lnTo>
                  <a:pt x="344" y="406"/>
                </a:lnTo>
                <a:lnTo>
                  <a:pt x="349" y="405"/>
                </a:lnTo>
                <a:lnTo>
                  <a:pt x="351" y="405"/>
                </a:lnTo>
                <a:lnTo>
                  <a:pt x="366" y="403"/>
                </a:lnTo>
                <a:lnTo>
                  <a:pt x="369" y="406"/>
                </a:lnTo>
                <a:lnTo>
                  <a:pt x="380" y="403"/>
                </a:lnTo>
                <a:lnTo>
                  <a:pt x="384" y="403"/>
                </a:lnTo>
                <a:lnTo>
                  <a:pt x="392" y="405"/>
                </a:lnTo>
                <a:lnTo>
                  <a:pt x="392" y="403"/>
                </a:lnTo>
                <a:lnTo>
                  <a:pt x="391" y="395"/>
                </a:lnTo>
                <a:lnTo>
                  <a:pt x="391" y="394"/>
                </a:lnTo>
                <a:lnTo>
                  <a:pt x="392" y="393"/>
                </a:lnTo>
                <a:lnTo>
                  <a:pt x="392" y="387"/>
                </a:lnTo>
                <a:lnTo>
                  <a:pt x="394" y="387"/>
                </a:lnTo>
                <a:lnTo>
                  <a:pt x="399" y="384"/>
                </a:lnTo>
                <a:lnTo>
                  <a:pt x="401" y="387"/>
                </a:lnTo>
                <a:lnTo>
                  <a:pt x="406" y="394"/>
                </a:lnTo>
                <a:lnTo>
                  <a:pt x="409" y="395"/>
                </a:lnTo>
                <a:lnTo>
                  <a:pt x="408" y="395"/>
                </a:lnTo>
                <a:lnTo>
                  <a:pt x="409" y="399"/>
                </a:lnTo>
                <a:lnTo>
                  <a:pt x="414" y="405"/>
                </a:lnTo>
                <a:lnTo>
                  <a:pt x="416" y="408"/>
                </a:lnTo>
                <a:lnTo>
                  <a:pt x="418" y="409"/>
                </a:lnTo>
                <a:lnTo>
                  <a:pt x="420" y="409"/>
                </a:lnTo>
                <a:lnTo>
                  <a:pt x="420" y="636"/>
                </a:lnTo>
              </a:path>
            </a:pathLst>
          </a:custGeom>
          <a:gradFill flip="none" rotWithShape="1">
            <a:gsLst>
              <a:gs pos="50000">
                <a:srgbClr val="92D050"/>
              </a:gs>
              <a:gs pos="50000">
                <a:schemeClr val="accent1"/>
              </a:gs>
            </a:gsLst>
            <a:lin ang="2700000" scaled="1"/>
            <a:tileRect/>
          </a:gradFill>
          <a:ln w="12700" cap="rnd">
            <a:solidFill>
              <a:srgbClr val="E79A29"/>
            </a:solidFill>
            <a:round/>
            <a:headEnd/>
            <a:tailEnd/>
          </a:ln>
        </p:spPr>
        <p:txBody>
          <a:bodyPr anchor="ctr">
            <a:noAutofit/>
          </a:bodyPr>
          <a:lstStyle/>
          <a:p>
            <a:endParaRPr lang="en-US">
              <a:solidFill>
                <a:prstClr val="black"/>
              </a:solidFill>
            </a:endParaRPr>
          </a:p>
        </p:txBody>
      </p:sp>
      <p:sp>
        <p:nvSpPr>
          <p:cNvPr id="18442" name="Freeform 57"/>
          <p:cNvSpPr>
            <a:spLocks/>
          </p:cNvSpPr>
          <p:nvPr/>
        </p:nvSpPr>
        <p:spPr bwMode="auto">
          <a:xfrm>
            <a:off x="2439591" y="2113360"/>
            <a:ext cx="1223963" cy="566738"/>
          </a:xfrm>
          <a:custGeom>
            <a:avLst/>
            <a:gdLst>
              <a:gd name="T0" fmla="*/ 2147483647 w 819"/>
              <a:gd name="T1" fmla="*/ 2147483647 h 423"/>
              <a:gd name="T2" fmla="*/ 2147483647 w 819"/>
              <a:gd name="T3" fmla="*/ 2147483647 h 423"/>
              <a:gd name="T4" fmla="*/ 2147483647 w 819"/>
              <a:gd name="T5" fmla="*/ 2147483647 h 423"/>
              <a:gd name="T6" fmla="*/ 2147483647 w 819"/>
              <a:gd name="T7" fmla="*/ 2147483647 h 423"/>
              <a:gd name="T8" fmla="*/ 2147483647 w 819"/>
              <a:gd name="T9" fmla="*/ 2147483647 h 423"/>
              <a:gd name="T10" fmla="*/ 2147483647 w 819"/>
              <a:gd name="T11" fmla="*/ 2147483647 h 423"/>
              <a:gd name="T12" fmla="*/ 2147483647 w 819"/>
              <a:gd name="T13" fmla="*/ 2147483647 h 423"/>
              <a:gd name="T14" fmla="*/ 2147483647 w 819"/>
              <a:gd name="T15" fmla="*/ 2147483647 h 423"/>
              <a:gd name="T16" fmla="*/ 2147483647 w 819"/>
              <a:gd name="T17" fmla="*/ 2147483647 h 423"/>
              <a:gd name="T18" fmla="*/ 2147483647 w 819"/>
              <a:gd name="T19" fmla="*/ 2147483647 h 423"/>
              <a:gd name="T20" fmla="*/ 2147483647 w 819"/>
              <a:gd name="T21" fmla="*/ 2147483647 h 423"/>
              <a:gd name="T22" fmla="*/ 2147483647 w 819"/>
              <a:gd name="T23" fmla="*/ 2147483647 h 423"/>
              <a:gd name="T24" fmla="*/ 2147483647 w 819"/>
              <a:gd name="T25" fmla="*/ 2147483647 h 423"/>
              <a:gd name="T26" fmla="*/ 2147483647 w 819"/>
              <a:gd name="T27" fmla="*/ 2147483647 h 423"/>
              <a:gd name="T28" fmla="*/ 2147483647 w 819"/>
              <a:gd name="T29" fmla="*/ 2147483647 h 423"/>
              <a:gd name="T30" fmla="*/ 2147483647 w 819"/>
              <a:gd name="T31" fmla="*/ 2147483647 h 423"/>
              <a:gd name="T32" fmla="*/ 2147483647 w 819"/>
              <a:gd name="T33" fmla="*/ 2147483647 h 423"/>
              <a:gd name="T34" fmla="*/ 2147483647 w 819"/>
              <a:gd name="T35" fmla="*/ 2147483647 h 423"/>
              <a:gd name="T36" fmla="*/ 2147483647 w 819"/>
              <a:gd name="T37" fmla="*/ 2147483647 h 423"/>
              <a:gd name="T38" fmla="*/ 2147483647 w 819"/>
              <a:gd name="T39" fmla="*/ 2147483647 h 423"/>
              <a:gd name="T40" fmla="*/ 2147483647 w 819"/>
              <a:gd name="T41" fmla="*/ 2147483647 h 423"/>
              <a:gd name="T42" fmla="*/ 2147483647 w 819"/>
              <a:gd name="T43" fmla="*/ 2147483647 h 423"/>
              <a:gd name="T44" fmla="*/ 2147483647 w 819"/>
              <a:gd name="T45" fmla="*/ 2147483647 h 423"/>
              <a:gd name="T46" fmla="*/ 2147483647 w 819"/>
              <a:gd name="T47" fmla="*/ 2147483647 h 423"/>
              <a:gd name="T48" fmla="*/ 2147483647 w 819"/>
              <a:gd name="T49" fmla="*/ 2147483647 h 423"/>
              <a:gd name="T50" fmla="*/ 2147483647 w 819"/>
              <a:gd name="T51" fmla="*/ 2147483647 h 423"/>
              <a:gd name="T52" fmla="*/ 2147483647 w 819"/>
              <a:gd name="T53" fmla="*/ 2147483647 h 423"/>
              <a:gd name="T54" fmla="*/ 2147483647 w 819"/>
              <a:gd name="T55" fmla="*/ 2147483647 h 423"/>
              <a:gd name="T56" fmla="*/ 2147483647 w 819"/>
              <a:gd name="T57" fmla="*/ 2147483647 h 423"/>
              <a:gd name="T58" fmla="*/ 2147483647 w 819"/>
              <a:gd name="T59" fmla="*/ 2147483647 h 423"/>
              <a:gd name="T60" fmla="*/ 2147483647 w 819"/>
              <a:gd name="T61" fmla="*/ 2147483647 h 423"/>
              <a:gd name="T62" fmla="*/ 2147483647 w 819"/>
              <a:gd name="T63" fmla="*/ 2147483647 h 423"/>
              <a:gd name="T64" fmla="*/ 2147483647 w 819"/>
              <a:gd name="T65" fmla="*/ 2147483647 h 423"/>
              <a:gd name="T66" fmla="*/ 2147483647 w 819"/>
              <a:gd name="T67" fmla="*/ 2147483647 h 423"/>
              <a:gd name="T68" fmla="*/ 2147483647 w 819"/>
              <a:gd name="T69" fmla="*/ 2147483647 h 423"/>
              <a:gd name="T70" fmla="*/ 2147483647 w 819"/>
              <a:gd name="T71" fmla="*/ 2147483647 h 423"/>
              <a:gd name="T72" fmla="*/ 2147483647 w 819"/>
              <a:gd name="T73" fmla="*/ 2147483647 h 423"/>
              <a:gd name="T74" fmla="*/ 2147483647 w 819"/>
              <a:gd name="T75" fmla="*/ 2147483647 h 423"/>
              <a:gd name="T76" fmla="*/ 2147483647 w 819"/>
              <a:gd name="T77" fmla="*/ 2147483647 h 423"/>
              <a:gd name="T78" fmla="*/ 2147483647 w 819"/>
              <a:gd name="T79" fmla="*/ 2147483647 h 423"/>
              <a:gd name="T80" fmla="*/ 2147483647 w 819"/>
              <a:gd name="T81" fmla="*/ 2147483647 h 423"/>
              <a:gd name="T82" fmla="*/ 2147483647 w 819"/>
              <a:gd name="T83" fmla="*/ 2147483647 h 423"/>
              <a:gd name="T84" fmla="*/ 0 w 819"/>
              <a:gd name="T85" fmla="*/ 2147483647 h 423"/>
              <a:gd name="T86" fmla="*/ 2147483647 w 819"/>
              <a:gd name="T87" fmla="*/ 0 h 423"/>
              <a:gd name="T88" fmla="*/ 2147483647 w 819"/>
              <a:gd name="T89" fmla="*/ 0 h 423"/>
              <a:gd name="T90" fmla="*/ 2147483647 w 819"/>
              <a:gd name="T91" fmla="*/ 2147483647 h 423"/>
              <a:gd name="T92" fmla="*/ 2147483647 w 819"/>
              <a:gd name="T93" fmla="*/ 2147483647 h 423"/>
              <a:gd name="T94" fmla="*/ 2147483647 w 819"/>
              <a:gd name="T95" fmla="*/ 2147483647 h 423"/>
              <a:gd name="T96" fmla="*/ 2147483647 w 819"/>
              <a:gd name="T97" fmla="*/ 2147483647 h 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9"/>
              <a:gd name="T148" fmla="*/ 0 h 423"/>
              <a:gd name="T149" fmla="*/ 819 w 819"/>
              <a:gd name="T150" fmla="*/ 423 h 4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9" h="423">
                <a:moveTo>
                  <a:pt x="339" y="411"/>
                </a:moveTo>
                <a:lnTo>
                  <a:pt x="337" y="411"/>
                </a:lnTo>
                <a:lnTo>
                  <a:pt x="335" y="409"/>
                </a:lnTo>
                <a:lnTo>
                  <a:pt x="333" y="407"/>
                </a:lnTo>
                <a:lnTo>
                  <a:pt x="329" y="400"/>
                </a:lnTo>
                <a:lnTo>
                  <a:pt x="326" y="398"/>
                </a:lnTo>
                <a:lnTo>
                  <a:pt x="329" y="398"/>
                </a:lnTo>
                <a:lnTo>
                  <a:pt x="325" y="396"/>
                </a:lnTo>
                <a:lnTo>
                  <a:pt x="320" y="389"/>
                </a:lnTo>
                <a:lnTo>
                  <a:pt x="318" y="385"/>
                </a:lnTo>
                <a:lnTo>
                  <a:pt x="313" y="389"/>
                </a:lnTo>
                <a:lnTo>
                  <a:pt x="312" y="389"/>
                </a:lnTo>
                <a:lnTo>
                  <a:pt x="312" y="394"/>
                </a:lnTo>
                <a:lnTo>
                  <a:pt x="309" y="396"/>
                </a:lnTo>
                <a:lnTo>
                  <a:pt x="309" y="398"/>
                </a:lnTo>
                <a:lnTo>
                  <a:pt x="312" y="405"/>
                </a:lnTo>
                <a:lnTo>
                  <a:pt x="312" y="407"/>
                </a:lnTo>
                <a:lnTo>
                  <a:pt x="303" y="405"/>
                </a:lnTo>
                <a:lnTo>
                  <a:pt x="299" y="405"/>
                </a:lnTo>
                <a:lnTo>
                  <a:pt x="289" y="408"/>
                </a:lnTo>
                <a:lnTo>
                  <a:pt x="285" y="405"/>
                </a:lnTo>
                <a:lnTo>
                  <a:pt x="270" y="407"/>
                </a:lnTo>
                <a:lnTo>
                  <a:pt x="268" y="407"/>
                </a:lnTo>
                <a:lnTo>
                  <a:pt x="263" y="408"/>
                </a:lnTo>
                <a:lnTo>
                  <a:pt x="260" y="404"/>
                </a:lnTo>
                <a:lnTo>
                  <a:pt x="253" y="407"/>
                </a:lnTo>
                <a:lnTo>
                  <a:pt x="253" y="414"/>
                </a:lnTo>
                <a:lnTo>
                  <a:pt x="247" y="415"/>
                </a:lnTo>
                <a:lnTo>
                  <a:pt x="244" y="413"/>
                </a:lnTo>
                <a:lnTo>
                  <a:pt x="227" y="409"/>
                </a:lnTo>
                <a:lnTo>
                  <a:pt x="222" y="413"/>
                </a:lnTo>
                <a:lnTo>
                  <a:pt x="219" y="415"/>
                </a:lnTo>
                <a:lnTo>
                  <a:pt x="219" y="422"/>
                </a:lnTo>
                <a:lnTo>
                  <a:pt x="215" y="419"/>
                </a:lnTo>
                <a:lnTo>
                  <a:pt x="210" y="415"/>
                </a:lnTo>
                <a:lnTo>
                  <a:pt x="205" y="413"/>
                </a:lnTo>
                <a:lnTo>
                  <a:pt x="206" y="408"/>
                </a:lnTo>
                <a:lnTo>
                  <a:pt x="201" y="400"/>
                </a:lnTo>
                <a:lnTo>
                  <a:pt x="202" y="398"/>
                </a:lnTo>
                <a:lnTo>
                  <a:pt x="197" y="385"/>
                </a:lnTo>
                <a:lnTo>
                  <a:pt x="190" y="380"/>
                </a:lnTo>
                <a:lnTo>
                  <a:pt x="185" y="383"/>
                </a:lnTo>
                <a:lnTo>
                  <a:pt x="182" y="383"/>
                </a:lnTo>
                <a:lnTo>
                  <a:pt x="182" y="382"/>
                </a:lnTo>
                <a:lnTo>
                  <a:pt x="180" y="380"/>
                </a:lnTo>
                <a:lnTo>
                  <a:pt x="177" y="376"/>
                </a:lnTo>
                <a:lnTo>
                  <a:pt x="173" y="370"/>
                </a:lnTo>
                <a:lnTo>
                  <a:pt x="177" y="367"/>
                </a:lnTo>
                <a:lnTo>
                  <a:pt x="177" y="359"/>
                </a:lnTo>
                <a:lnTo>
                  <a:pt x="171" y="353"/>
                </a:lnTo>
                <a:lnTo>
                  <a:pt x="168" y="352"/>
                </a:lnTo>
                <a:lnTo>
                  <a:pt x="158" y="337"/>
                </a:lnTo>
                <a:lnTo>
                  <a:pt x="158" y="331"/>
                </a:lnTo>
                <a:lnTo>
                  <a:pt x="156" y="322"/>
                </a:lnTo>
                <a:lnTo>
                  <a:pt x="156" y="317"/>
                </a:lnTo>
                <a:lnTo>
                  <a:pt x="153" y="315"/>
                </a:lnTo>
                <a:lnTo>
                  <a:pt x="153" y="309"/>
                </a:lnTo>
                <a:lnTo>
                  <a:pt x="146" y="306"/>
                </a:lnTo>
                <a:lnTo>
                  <a:pt x="144" y="298"/>
                </a:lnTo>
                <a:lnTo>
                  <a:pt x="139" y="298"/>
                </a:lnTo>
                <a:lnTo>
                  <a:pt x="134" y="309"/>
                </a:lnTo>
                <a:lnTo>
                  <a:pt x="129" y="315"/>
                </a:lnTo>
                <a:lnTo>
                  <a:pt x="124" y="315"/>
                </a:lnTo>
                <a:lnTo>
                  <a:pt x="120" y="322"/>
                </a:lnTo>
                <a:lnTo>
                  <a:pt x="115" y="322"/>
                </a:lnTo>
                <a:lnTo>
                  <a:pt x="108" y="317"/>
                </a:lnTo>
                <a:lnTo>
                  <a:pt x="108" y="313"/>
                </a:lnTo>
                <a:lnTo>
                  <a:pt x="101" y="313"/>
                </a:lnTo>
                <a:lnTo>
                  <a:pt x="101" y="308"/>
                </a:lnTo>
                <a:lnTo>
                  <a:pt x="104" y="304"/>
                </a:lnTo>
                <a:lnTo>
                  <a:pt x="104" y="300"/>
                </a:lnTo>
                <a:lnTo>
                  <a:pt x="103" y="297"/>
                </a:lnTo>
                <a:lnTo>
                  <a:pt x="101" y="294"/>
                </a:lnTo>
                <a:lnTo>
                  <a:pt x="103" y="291"/>
                </a:lnTo>
                <a:lnTo>
                  <a:pt x="106" y="288"/>
                </a:lnTo>
                <a:lnTo>
                  <a:pt x="113" y="285"/>
                </a:lnTo>
                <a:lnTo>
                  <a:pt x="111" y="280"/>
                </a:lnTo>
                <a:lnTo>
                  <a:pt x="111" y="276"/>
                </a:lnTo>
                <a:lnTo>
                  <a:pt x="108" y="274"/>
                </a:lnTo>
                <a:lnTo>
                  <a:pt x="104" y="270"/>
                </a:lnTo>
                <a:lnTo>
                  <a:pt x="108" y="267"/>
                </a:lnTo>
                <a:lnTo>
                  <a:pt x="108" y="264"/>
                </a:lnTo>
                <a:lnTo>
                  <a:pt x="104" y="262"/>
                </a:lnTo>
                <a:lnTo>
                  <a:pt x="104" y="258"/>
                </a:lnTo>
                <a:lnTo>
                  <a:pt x="108" y="258"/>
                </a:lnTo>
                <a:lnTo>
                  <a:pt x="108" y="254"/>
                </a:lnTo>
                <a:lnTo>
                  <a:pt x="108" y="250"/>
                </a:lnTo>
                <a:lnTo>
                  <a:pt x="108" y="249"/>
                </a:lnTo>
                <a:lnTo>
                  <a:pt x="113" y="233"/>
                </a:lnTo>
                <a:lnTo>
                  <a:pt x="111" y="227"/>
                </a:lnTo>
                <a:lnTo>
                  <a:pt x="115" y="227"/>
                </a:lnTo>
                <a:lnTo>
                  <a:pt x="115" y="222"/>
                </a:lnTo>
                <a:lnTo>
                  <a:pt x="116" y="215"/>
                </a:lnTo>
                <a:lnTo>
                  <a:pt x="115" y="212"/>
                </a:lnTo>
                <a:lnTo>
                  <a:pt x="111" y="212"/>
                </a:lnTo>
                <a:lnTo>
                  <a:pt x="108" y="215"/>
                </a:lnTo>
                <a:lnTo>
                  <a:pt x="103" y="215"/>
                </a:lnTo>
                <a:lnTo>
                  <a:pt x="98" y="215"/>
                </a:lnTo>
                <a:lnTo>
                  <a:pt x="96" y="215"/>
                </a:lnTo>
                <a:lnTo>
                  <a:pt x="96" y="212"/>
                </a:lnTo>
                <a:lnTo>
                  <a:pt x="94" y="206"/>
                </a:lnTo>
                <a:lnTo>
                  <a:pt x="87" y="211"/>
                </a:lnTo>
                <a:lnTo>
                  <a:pt x="85" y="211"/>
                </a:lnTo>
                <a:lnTo>
                  <a:pt x="85" y="206"/>
                </a:lnTo>
                <a:lnTo>
                  <a:pt x="81" y="201"/>
                </a:lnTo>
                <a:lnTo>
                  <a:pt x="79" y="200"/>
                </a:lnTo>
                <a:lnTo>
                  <a:pt x="74" y="197"/>
                </a:lnTo>
                <a:lnTo>
                  <a:pt x="74" y="191"/>
                </a:lnTo>
                <a:lnTo>
                  <a:pt x="70" y="185"/>
                </a:lnTo>
                <a:lnTo>
                  <a:pt x="67" y="182"/>
                </a:lnTo>
                <a:lnTo>
                  <a:pt x="60" y="172"/>
                </a:lnTo>
                <a:lnTo>
                  <a:pt x="51" y="163"/>
                </a:lnTo>
                <a:lnTo>
                  <a:pt x="50" y="160"/>
                </a:lnTo>
                <a:lnTo>
                  <a:pt x="35" y="154"/>
                </a:lnTo>
                <a:lnTo>
                  <a:pt x="34" y="151"/>
                </a:lnTo>
                <a:lnTo>
                  <a:pt x="32" y="148"/>
                </a:lnTo>
                <a:lnTo>
                  <a:pt x="20" y="143"/>
                </a:lnTo>
                <a:lnTo>
                  <a:pt x="25" y="139"/>
                </a:lnTo>
                <a:lnTo>
                  <a:pt x="20" y="133"/>
                </a:lnTo>
                <a:lnTo>
                  <a:pt x="22" y="132"/>
                </a:lnTo>
                <a:lnTo>
                  <a:pt x="24" y="127"/>
                </a:lnTo>
                <a:lnTo>
                  <a:pt x="20" y="124"/>
                </a:lnTo>
                <a:lnTo>
                  <a:pt x="20" y="119"/>
                </a:lnTo>
                <a:lnTo>
                  <a:pt x="17" y="115"/>
                </a:lnTo>
                <a:lnTo>
                  <a:pt x="13" y="112"/>
                </a:lnTo>
                <a:lnTo>
                  <a:pt x="11" y="109"/>
                </a:lnTo>
                <a:lnTo>
                  <a:pt x="1" y="95"/>
                </a:lnTo>
                <a:lnTo>
                  <a:pt x="0" y="92"/>
                </a:lnTo>
                <a:lnTo>
                  <a:pt x="0" y="1"/>
                </a:lnTo>
                <a:lnTo>
                  <a:pt x="625" y="1"/>
                </a:lnTo>
                <a:lnTo>
                  <a:pt x="640" y="0"/>
                </a:lnTo>
                <a:lnTo>
                  <a:pt x="696" y="0"/>
                </a:lnTo>
                <a:lnTo>
                  <a:pt x="711" y="1"/>
                </a:lnTo>
                <a:lnTo>
                  <a:pt x="726" y="0"/>
                </a:lnTo>
                <a:lnTo>
                  <a:pt x="804" y="0"/>
                </a:lnTo>
                <a:lnTo>
                  <a:pt x="818" y="1"/>
                </a:lnTo>
                <a:lnTo>
                  <a:pt x="818" y="32"/>
                </a:lnTo>
                <a:lnTo>
                  <a:pt x="818" y="56"/>
                </a:lnTo>
                <a:lnTo>
                  <a:pt x="818" y="249"/>
                </a:lnTo>
                <a:lnTo>
                  <a:pt x="818" y="279"/>
                </a:lnTo>
                <a:lnTo>
                  <a:pt x="818" y="285"/>
                </a:lnTo>
                <a:lnTo>
                  <a:pt x="818" y="344"/>
                </a:lnTo>
                <a:lnTo>
                  <a:pt x="818" y="364"/>
                </a:lnTo>
                <a:lnTo>
                  <a:pt x="563" y="364"/>
                </a:lnTo>
                <a:lnTo>
                  <a:pt x="554" y="365"/>
                </a:lnTo>
                <a:lnTo>
                  <a:pt x="528" y="364"/>
                </a:lnTo>
                <a:lnTo>
                  <a:pt x="508" y="365"/>
                </a:lnTo>
                <a:lnTo>
                  <a:pt x="340" y="365"/>
                </a:lnTo>
                <a:lnTo>
                  <a:pt x="339" y="411"/>
                </a:lnTo>
              </a:path>
            </a:pathLst>
          </a:custGeom>
          <a:gradFill flip="none" rotWithShape="1">
            <a:gsLst>
              <a:gs pos="54000">
                <a:schemeClr val="accent1"/>
              </a:gs>
              <a:gs pos="48000">
                <a:srgbClr val="92D050"/>
              </a:gs>
            </a:gsLst>
            <a:lin ang="2700000" scaled="1"/>
            <a:tileRect/>
          </a:gradFill>
          <a:ln w="12700" cap="rnd">
            <a:solidFill>
              <a:srgbClr val="E79A29"/>
            </a:solidFill>
            <a:round/>
            <a:headEnd/>
            <a:tailEnd/>
          </a:ln>
        </p:spPr>
        <p:txBody>
          <a:bodyPr anchor="ctr">
            <a:noAutofit/>
          </a:bodyPr>
          <a:lstStyle/>
          <a:p>
            <a:endParaRPr lang="en-US">
              <a:solidFill>
                <a:prstClr val="black"/>
              </a:solidFill>
            </a:endParaRPr>
          </a:p>
        </p:txBody>
      </p:sp>
      <p:sp>
        <p:nvSpPr>
          <p:cNvPr id="18443" name="Freeform 58"/>
          <p:cNvSpPr>
            <a:spLocks/>
          </p:cNvSpPr>
          <p:nvPr/>
        </p:nvSpPr>
        <p:spPr bwMode="auto">
          <a:xfrm>
            <a:off x="2037160" y="2968228"/>
            <a:ext cx="609600" cy="852488"/>
          </a:xfrm>
          <a:custGeom>
            <a:avLst/>
            <a:gdLst>
              <a:gd name="T0" fmla="*/ 2147483647 w 409"/>
              <a:gd name="T1" fmla="*/ 0 h 636"/>
              <a:gd name="T2" fmla="*/ 2147483647 w 409"/>
              <a:gd name="T3" fmla="*/ 0 h 636"/>
              <a:gd name="T4" fmla="*/ 2147483647 w 409"/>
              <a:gd name="T5" fmla="*/ 2147483647 h 636"/>
              <a:gd name="T6" fmla="*/ 2147483647 w 409"/>
              <a:gd name="T7" fmla="*/ 2147483647 h 636"/>
              <a:gd name="T8" fmla="*/ 2147483647 w 409"/>
              <a:gd name="T9" fmla="*/ 2147483647 h 636"/>
              <a:gd name="T10" fmla="*/ 2147483647 w 409"/>
              <a:gd name="T11" fmla="*/ 2147483647 h 636"/>
              <a:gd name="T12" fmla="*/ 2147483647 w 409"/>
              <a:gd name="T13" fmla="*/ 2147483647 h 636"/>
              <a:gd name="T14" fmla="*/ 2147483647 w 409"/>
              <a:gd name="T15" fmla="*/ 2147483647 h 636"/>
              <a:gd name="T16" fmla="*/ 2147483647 w 409"/>
              <a:gd name="T17" fmla="*/ 2147483647 h 636"/>
              <a:gd name="T18" fmla="*/ 2147483647 w 409"/>
              <a:gd name="T19" fmla="*/ 2147483647 h 636"/>
              <a:gd name="T20" fmla="*/ 2147483647 w 409"/>
              <a:gd name="T21" fmla="*/ 2147483647 h 636"/>
              <a:gd name="T22" fmla="*/ 2147483647 w 409"/>
              <a:gd name="T23" fmla="*/ 2147483647 h 636"/>
              <a:gd name="T24" fmla="*/ 2147483647 w 409"/>
              <a:gd name="T25" fmla="*/ 2147483647 h 636"/>
              <a:gd name="T26" fmla="*/ 2147483647 w 409"/>
              <a:gd name="T27" fmla="*/ 2147483647 h 636"/>
              <a:gd name="T28" fmla="*/ 2147483647 w 409"/>
              <a:gd name="T29" fmla="*/ 2147483647 h 636"/>
              <a:gd name="T30" fmla="*/ 2147483647 w 409"/>
              <a:gd name="T31" fmla="*/ 2147483647 h 636"/>
              <a:gd name="T32" fmla="*/ 2147483647 w 409"/>
              <a:gd name="T33" fmla="*/ 2147483647 h 636"/>
              <a:gd name="T34" fmla="*/ 2147483647 w 409"/>
              <a:gd name="T35" fmla="*/ 2147483647 h 636"/>
              <a:gd name="T36" fmla="*/ 2147483647 w 409"/>
              <a:gd name="T37" fmla="*/ 2147483647 h 636"/>
              <a:gd name="T38" fmla="*/ 2147483647 w 409"/>
              <a:gd name="T39" fmla="*/ 2147483647 h 636"/>
              <a:gd name="T40" fmla="*/ 2147483647 w 409"/>
              <a:gd name="T41" fmla="*/ 2147483647 h 636"/>
              <a:gd name="T42" fmla="*/ 2147483647 w 409"/>
              <a:gd name="T43" fmla="*/ 2147483647 h 636"/>
              <a:gd name="T44" fmla="*/ 2147483647 w 409"/>
              <a:gd name="T45" fmla="*/ 2147483647 h 636"/>
              <a:gd name="T46" fmla="*/ 2147483647 w 409"/>
              <a:gd name="T47" fmla="*/ 2147483647 h 636"/>
              <a:gd name="T48" fmla="*/ 2147483647 w 409"/>
              <a:gd name="T49" fmla="*/ 2147483647 h 636"/>
              <a:gd name="T50" fmla="*/ 2147483647 w 409"/>
              <a:gd name="T51" fmla="*/ 2147483647 h 636"/>
              <a:gd name="T52" fmla="*/ 2147483647 w 409"/>
              <a:gd name="T53" fmla="*/ 2147483647 h 636"/>
              <a:gd name="T54" fmla="*/ 2147483647 w 409"/>
              <a:gd name="T55" fmla="*/ 2147483647 h 636"/>
              <a:gd name="T56" fmla="*/ 2147483647 w 409"/>
              <a:gd name="T57" fmla="*/ 2147483647 h 636"/>
              <a:gd name="T58" fmla="*/ 2147483647 w 409"/>
              <a:gd name="T59" fmla="*/ 2147483647 h 636"/>
              <a:gd name="T60" fmla="*/ 2147483647 w 409"/>
              <a:gd name="T61" fmla="*/ 2147483647 h 636"/>
              <a:gd name="T62" fmla="*/ 2147483647 w 409"/>
              <a:gd name="T63" fmla="*/ 2147483647 h 636"/>
              <a:gd name="T64" fmla="*/ 2147483647 w 409"/>
              <a:gd name="T65" fmla="*/ 2147483647 h 636"/>
              <a:gd name="T66" fmla="*/ 2147483647 w 409"/>
              <a:gd name="T67" fmla="*/ 2147483647 h 636"/>
              <a:gd name="T68" fmla="*/ 2147483647 w 409"/>
              <a:gd name="T69" fmla="*/ 2147483647 h 636"/>
              <a:gd name="T70" fmla="*/ 2147483647 w 409"/>
              <a:gd name="T71" fmla="*/ 2147483647 h 636"/>
              <a:gd name="T72" fmla="*/ 2147483647 w 409"/>
              <a:gd name="T73" fmla="*/ 2147483647 h 636"/>
              <a:gd name="T74" fmla="*/ 2147483647 w 409"/>
              <a:gd name="T75" fmla="*/ 2147483647 h 636"/>
              <a:gd name="T76" fmla="*/ 2147483647 w 409"/>
              <a:gd name="T77" fmla="*/ 2147483647 h 636"/>
              <a:gd name="T78" fmla="*/ 2147483647 w 409"/>
              <a:gd name="T79" fmla="*/ 2147483647 h 636"/>
              <a:gd name="T80" fmla="*/ 2147483647 w 409"/>
              <a:gd name="T81" fmla="*/ 2147483647 h 636"/>
              <a:gd name="T82" fmla="*/ 2147483647 w 409"/>
              <a:gd name="T83" fmla="*/ 2147483647 h 636"/>
              <a:gd name="T84" fmla="*/ 2147483647 w 409"/>
              <a:gd name="T85" fmla="*/ 2147483647 h 636"/>
              <a:gd name="T86" fmla="*/ 0 w 409"/>
              <a:gd name="T87" fmla="*/ 2147483647 h 636"/>
              <a:gd name="T88" fmla="*/ 0 w 409"/>
              <a:gd name="T89" fmla="*/ 0 h 636"/>
              <a:gd name="T90" fmla="*/ 2147483647 w 409"/>
              <a:gd name="T91" fmla="*/ 0 h 6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9"/>
              <a:gd name="T139" fmla="*/ 0 h 636"/>
              <a:gd name="T140" fmla="*/ 409 w 409"/>
              <a:gd name="T141" fmla="*/ 636 h 6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9" h="636">
                <a:moveTo>
                  <a:pt x="204" y="0"/>
                </a:moveTo>
                <a:lnTo>
                  <a:pt x="408" y="0"/>
                </a:lnTo>
                <a:lnTo>
                  <a:pt x="408" y="471"/>
                </a:lnTo>
                <a:lnTo>
                  <a:pt x="408" y="528"/>
                </a:lnTo>
                <a:lnTo>
                  <a:pt x="406" y="535"/>
                </a:lnTo>
                <a:lnTo>
                  <a:pt x="402" y="539"/>
                </a:lnTo>
                <a:lnTo>
                  <a:pt x="401" y="544"/>
                </a:lnTo>
                <a:lnTo>
                  <a:pt x="397" y="545"/>
                </a:lnTo>
                <a:lnTo>
                  <a:pt x="394" y="545"/>
                </a:lnTo>
                <a:lnTo>
                  <a:pt x="390" y="544"/>
                </a:lnTo>
                <a:lnTo>
                  <a:pt x="389" y="538"/>
                </a:lnTo>
                <a:lnTo>
                  <a:pt x="383" y="535"/>
                </a:lnTo>
                <a:lnTo>
                  <a:pt x="376" y="535"/>
                </a:lnTo>
                <a:lnTo>
                  <a:pt x="373" y="533"/>
                </a:lnTo>
                <a:lnTo>
                  <a:pt x="362" y="536"/>
                </a:lnTo>
                <a:lnTo>
                  <a:pt x="359" y="538"/>
                </a:lnTo>
                <a:lnTo>
                  <a:pt x="359" y="542"/>
                </a:lnTo>
                <a:lnTo>
                  <a:pt x="359" y="546"/>
                </a:lnTo>
                <a:lnTo>
                  <a:pt x="359" y="551"/>
                </a:lnTo>
                <a:lnTo>
                  <a:pt x="364" y="555"/>
                </a:lnTo>
                <a:lnTo>
                  <a:pt x="362" y="566"/>
                </a:lnTo>
                <a:lnTo>
                  <a:pt x="362" y="572"/>
                </a:lnTo>
                <a:lnTo>
                  <a:pt x="364" y="576"/>
                </a:lnTo>
                <a:lnTo>
                  <a:pt x="364" y="583"/>
                </a:lnTo>
                <a:lnTo>
                  <a:pt x="366" y="589"/>
                </a:lnTo>
                <a:lnTo>
                  <a:pt x="366" y="596"/>
                </a:lnTo>
                <a:lnTo>
                  <a:pt x="368" y="602"/>
                </a:lnTo>
                <a:lnTo>
                  <a:pt x="370" y="606"/>
                </a:lnTo>
                <a:lnTo>
                  <a:pt x="370" y="613"/>
                </a:lnTo>
                <a:lnTo>
                  <a:pt x="370" y="617"/>
                </a:lnTo>
                <a:lnTo>
                  <a:pt x="372" y="622"/>
                </a:lnTo>
                <a:lnTo>
                  <a:pt x="370" y="627"/>
                </a:lnTo>
                <a:lnTo>
                  <a:pt x="368" y="628"/>
                </a:lnTo>
                <a:lnTo>
                  <a:pt x="368" y="635"/>
                </a:lnTo>
                <a:lnTo>
                  <a:pt x="297" y="561"/>
                </a:lnTo>
                <a:lnTo>
                  <a:pt x="279" y="546"/>
                </a:lnTo>
                <a:lnTo>
                  <a:pt x="193" y="456"/>
                </a:lnTo>
                <a:lnTo>
                  <a:pt x="149" y="413"/>
                </a:lnTo>
                <a:lnTo>
                  <a:pt x="108" y="373"/>
                </a:lnTo>
                <a:lnTo>
                  <a:pt x="59" y="328"/>
                </a:lnTo>
                <a:lnTo>
                  <a:pt x="47" y="315"/>
                </a:lnTo>
                <a:lnTo>
                  <a:pt x="28" y="301"/>
                </a:lnTo>
                <a:lnTo>
                  <a:pt x="1" y="273"/>
                </a:lnTo>
                <a:lnTo>
                  <a:pt x="0" y="267"/>
                </a:lnTo>
                <a:lnTo>
                  <a:pt x="0" y="0"/>
                </a:lnTo>
                <a:lnTo>
                  <a:pt x="204" y="0"/>
                </a:lnTo>
              </a:path>
            </a:pathLst>
          </a:custGeom>
          <a:gradFill>
            <a:gsLst>
              <a:gs pos="50000">
                <a:srgbClr val="92D050"/>
              </a:gs>
              <a:gs pos="50000">
                <a:srgbClr val="FF0000"/>
              </a:gs>
            </a:gsLst>
            <a:lin ang="2700000" scaled="1"/>
          </a:gradFill>
          <a:ln w="12700" cap="rnd">
            <a:solidFill>
              <a:srgbClr val="E79A29"/>
            </a:solidFill>
            <a:round/>
            <a:headEnd/>
            <a:tailEnd/>
          </a:ln>
        </p:spPr>
        <p:txBody>
          <a:bodyPr anchor="ctr">
            <a:noAutofit/>
          </a:bodyPr>
          <a:lstStyle/>
          <a:p>
            <a:endParaRPr lang="en-US">
              <a:solidFill>
                <a:prstClr val="black"/>
              </a:solidFill>
            </a:endParaRPr>
          </a:p>
        </p:txBody>
      </p:sp>
      <p:sp>
        <p:nvSpPr>
          <p:cNvPr id="18444" name="Freeform 59"/>
          <p:cNvSpPr>
            <a:spLocks/>
          </p:cNvSpPr>
          <p:nvPr/>
        </p:nvSpPr>
        <p:spPr bwMode="auto">
          <a:xfrm>
            <a:off x="3664745" y="2113360"/>
            <a:ext cx="765572" cy="376238"/>
          </a:xfrm>
          <a:custGeom>
            <a:avLst/>
            <a:gdLst>
              <a:gd name="T0" fmla="*/ 0 w 513"/>
              <a:gd name="T1" fmla="*/ 2147483647 h 281"/>
              <a:gd name="T2" fmla="*/ 0 w 513"/>
              <a:gd name="T3" fmla="*/ 2147483647 h 281"/>
              <a:gd name="T4" fmla="*/ 0 w 513"/>
              <a:gd name="T5" fmla="*/ 2147483647 h 281"/>
              <a:gd name="T6" fmla="*/ 0 w 513"/>
              <a:gd name="T7" fmla="*/ 2147483647 h 281"/>
              <a:gd name="T8" fmla="*/ 0 w 513"/>
              <a:gd name="T9" fmla="*/ 2147483647 h 281"/>
              <a:gd name="T10" fmla="*/ 2147483647 w 513"/>
              <a:gd name="T11" fmla="*/ 0 h 281"/>
              <a:gd name="T12" fmla="*/ 2147483647 w 513"/>
              <a:gd name="T13" fmla="*/ 0 h 281"/>
              <a:gd name="T14" fmla="*/ 2147483647 w 513"/>
              <a:gd name="T15" fmla="*/ 2147483647 h 281"/>
              <a:gd name="T16" fmla="*/ 2147483647 w 513"/>
              <a:gd name="T17" fmla="*/ 2147483647 h 281"/>
              <a:gd name="T18" fmla="*/ 2147483647 w 513"/>
              <a:gd name="T19" fmla="*/ 0 h 281"/>
              <a:gd name="T20" fmla="*/ 2147483647 w 513"/>
              <a:gd name="T21" fmla="*/ 0 h 281"/>
              <a:gd name="T22" fmla="*/ 2147483647 w 513"/>
              <a:gd name="T23" fmla="*/ 2147483647 h 281"/>
              <a:gd name="T24" fmla="*/ 2147483647 w 513"/>
              <a:gd name="T25" fmla="*/ 2147483647 h 281"/>
              <a:gd name="T26" fmla="*/ 2147483647 w 513"/>
              <a:gd name="T27" fmla="*/ 2147483647 h 281"/>
              <a:gd name="T28" fmla="*/ 2147483647 w 513"/>
              <a:gd name="T29" fmla="*/ 2147483647 h 281"/>
              <a:gd name="T30" fmla="*/ 2147483647 w 513"/>
              <a:gd name="T31" fmla="*/ 2147483647 h 281"/>
              <a:gd name="T32" fmla="*/ 2147483647 w 513"/>
              <a:gd name="T33" fmla="*/ 2147483647 h 281"/>
              <a:gd name="T34" fmla="*/ 2147483647 w 513"/>
              <a:gd name="T35" fmla="*/ 2147483647 h 281"/>
              <a:gd name="T36" fmla="*/ 2147483647 w 513"/>
              <a:gd name="T37" fmla="*/ 2147483647 h 281"/>
              <a:gd name="T38" fmla="*/ 2147483647 w 513"/>
              <a:gd name="T39" fmla="*/ 2147483647 h 281"/>
              <a:gd name="T40" fmla="*/ 2147483647 w 513"/>
              <a:gd name="T41" fmla="*/ 2147483647 h 281"/>
              <a:gd name="T42" fmla="*/ 2147483647 w 513"/>
              <a:gd name="T43" fmla="*/ 2147483647 h 281"/>
              <a:gd name="T44" fmla="*/ 2147483647 w 513"/>
              <a:gd name="T45" fmla="*/ 2147483647 h 281"/>
              <a:gd name="T46" fmla="*/ 2147483647 w 513"/>
              <a:gd name="T47" fmla="*/ 2147483647 h 281"/>
              <a:gd name="T48" fmla="*/ 2147483647 w 513"/>
              <a:gd name="T49" fmla="*/ 2147483647 h 281"/>
              <a:gd name="T50" fmla="*/ 2147483647 w 513"/>
              <a:gd name="T51" fmla="*/ 2147483647 h 281"/>
              <a:gd name="T52" fmla="*/ 2147483647 w 513"/>
              <a:gd name="T53" fmla="*/ 2147483647 h 281"/>
              <a:gd name="T54" fmla="*/ 2147483647 w 513"/>
              <a:gd name="T55" fmla="*/ 2147483647 h 281"/>
              <a:gd name="T56" fmla="*/ 2147483647 w 513"/>
              <a:gd name="T57" fmla="*/ 2147483647 h 281"/>
              <a:gd name="T58" fmla="*/ 2147483647 w 513"/>
              <a:gd name="T59" fmla="*/ 2147483647 h 281"/>
              <a:gd name="T60" fmla="*/ 2147483647 w 513"/>
              <a:gd name="T61" fmla="*/ 2147483647 h 281"/>
              <a:gd name="T62" fmla="*/ 2147483647 w 513"/>
              <a:gd name="T63" fmla="*/ 2147483647 h 281"/>
              <a:gd name="T64" fmla="*/ 2147483647 w 513"/>
              <a:gd name="T65" fmla="*/ 2147483647 h 281"/>
              <a:gd name="T66" fmla="*/ 2147483647 w 513"/>
              <a:gd name="T67" fmla="*/ 2147483647 h 281"/>
              <a:gd name="T68" fmla="*/ 2147483647 w 513"/>
              <a:gd name="T69" fmla="*/ 2147483647 h 281"/>
              <a:gd name="T70" fmla="*/ 2147483647 w 513"/>
              <a:gd name="T71" fmla="*/ 2147483647 h 281"/>
              <a:gd name="T72" fmla="*/ 2147483647 w 513"/>
              <a:gd name="T73" fmla="*/ 2147483647 h 281"/>
              <a:gd name="T74" fmla="*/ 2147483647 w 513"/>
              <a:gd name="T75" fmla="*/ 2147483647 h 281"/>
              <a:gd name="T76" fmla="*/ 2147483647 w 513"/>
              <a:gd name="T77" fmla="*/ 2147483647 h 281"/>
              <a:gd name="T78" fmla="*/ 2147483647 w 513"/>
              <a:gd name="T79" fmla="*/ 2147483647 h 281"/>
              <a:gd name="T80" fmla="*/ 2147483647 w 513"/>
              <a:gd name="T81" fmla="*/ 2147483647 h 281"/>
              <a:gd name="T82" fmla="*/ 2147483647 w 513"/>
              <a:gd name="T83" fmla="*/ 2147483647 h 281"/>
              <a:gd name="T84" fmla="*/ 2147483647 w 513"/>
              <a:gd name="T85" fmla="*/ 2147483647 h 281"/>
              <a:gd name="T86" fmla="*/ 2147483647 w 513"/>
              <a:gd name="T87" fmla="*/ 2147483647 h 281"/>
              <a:gd name="T88" fmla="*/ 2147483647 w 513"/>
              <a:gd name="T89" fmla="*/ 2147483647 h 281"/>
              <a:gd name="T90" fmla="*/ 2147483647 w 513"/>
              <a:gd name="T91" fmla="*/ 2147483647 h 281"/>
              <a:gd name="T92" fmla="*/ 2147483647 w 513"/>
              <a:gd name="T93" fmla="*/ 2147483647 h 281"/>
              <a:gd name="T94" fmla="*/ 2147483647 w 513"/>
              <a:gd name="T95" fmla="*/ 2147483647 h 281"/>
              <a:gd name="T96" fmla="*/ 2147483647 w 513"/>
              <a:gd name="T97" fmla="*/ 2147483647 h 281"/>
              <a:gd name="T98" fmla="*/ 2147483647 w 513"/>
              <a:gd name="T99" fmla="*/ 2147483647 h 281"/>
              <a:gd name="T100" fmla="*/ 2147483647 w 513"/>
              <a:gd name="T101" fmla="*/ 2147483647 h 281"/>
              <a:gd name="T102" fmla="*/ 2147483647 w 513"/>
              <a:gd name="T103" fmla="*/ 2147483647 h 281"/>
              <a:gd name="T104" fmla="*/ 2147483647 w 513"/>
              <a:gd name="T105" fmla="*/ 2147483647 h 281"/>
              <a:gd name="T106" fmla="*/ 2147483647 w 513"/>
              <a:gd name="T107" fmla="*/ 2147483647 h 281"/>
              <a:gd name="T108" fmla="*/ 2147483647 w 513"/>
              <a:gd name="T109" fmla="*/ 2147483647 h 281"/>
              <a:gd name="T110" fmla="*/ 2147483647 w 513"/>
              <a:gd name="T111" fmla="*/ 2147483647 h 281"/>
              <a:gd name="T112" fmla="*/ 2147483647 w 513"/>
              <a:gd name="T113" fmla="*/ 2147483647 h 281"/>
              <a:gd name="T114" fmla="*/ 2147483647 w 513"/>
              <a:gd name="T115" fmla="*/ 2147483647 h 281"/>
              <a:gd name="T116" fmla="*/ 0 w 513"/>
              <a:gd name="T117" fmla="*/ 2147483647 h 2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3"/>
              <a:gd name="T178" fmla="*/ 0 h 281"/>
              <a:gd name="T179" fmla="*/ 513 w 513"/>
              <a:gd name="T180" fmla="*/ 281 h 2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3" h="281">
                <a:moveTo>
                  <a:pt x="0" y="280"/>
                </a:moveTo>
                <a:lnTo>
                  <a:pt x="0" y="249"/>
                </a:lnTo>
                <a:lnTo>
                  <a:pt x="0" y="56"/>
                </a:lnTo>
                <a:lnTo>
                  <a:pt x="0" y="32"/>
                </a:lnTo>
                <a:lnTo>
                  <a:pt x="0" y="1"/>
                </a:lnTo>
                <a:lnTo>
                  <a:pt x="76" y="0"/>
                </a:lnTo>
                <a:lnTo>
                  <a:pt x="262" y="0"/>
                </a:lnTo>
                <a:lnTo>
                  <a:pt x="308" y="1"/>
                </a:lnTo>
                <a:lnTo>
                  <a:pt x="344" y="1"/>
                </a:lnTo>
                <a:lnTo>
                  <a:pt x="417" y="0"/>
                </a:lnTo>
                <a:lnTo>
                  <a:pt x="465" y="0"/>
                </a:lnTo>
                <a:lnTo>
                  <a:pt x="465" y="6"/>
                </a:lnTo>
                <a:lnTo>
                  <a:pt x="467" y="8"/>
                </a:lnTo>
                <a:lnTo>
                  <a:pt x="468" y="16"/>
                </a:lnTo>
                <a:lnTo>
                  <a:pt x="470" y="23"/>
                </a:lnTo>
                <a:lnTo>
                  <a:pt x="474" y="31"/>
                </a:lnTo>
                <a:lnTo>
                  <a:pt x="470" y="36"/>
                </a:lnTo>
                <a:lnTo>
                  <a:pt x="470" y="39"/>
                </a:lnTo>
                <a:lnTo>
                  <a:pt x="470" y="43"/>
                </a:lnTo>
                <a:lnTo>
                  <a:pt x="470" y="75"/>
                </a:lnTo>
                <a:lnTo>
                  <a:pt x="476" y="86"/>
                </a:lnTo>
                <a:lnTo>
                  <a:pt x="476" y="88"/>
                </a:lnTo>
                <a:lnTo>
                  <a:pt x="476" y="92"/>
                </a:lnTo>
                <a:lnTo>
                  <a:pt x="477" y="95"/>
                </a:lnTo>
                <a:lnTo>
                  <a:pt x="477" y="98"/>
                </a:lnTo>
                <a:lnTo>
                  <a:pt x="479" y="100"/>
                </a:lnTo>
                <a:lnTo>
                  <a:pt x="480" y="103"/>
                </a:lnTo>
                <a:lnTo>
                  <a:pt x="486" y="112"/>
                </a:lnTo>
                <a:lnTo>
                  <a:pt x="486" y="118"/>
                </a:lnTo>
                <a:lnTo>
                  <a:pt x="489" y="122"/>
                </a:lnTo>
                <a:lnTo>
                  <a:pt x="489" y="124"/>
                </a:lnTo>
                <a:lnTo>
                  <a:pt x="491" y="131"/>
                </a:lnTo>
                <a:lnTo>
                  <a:pt x="491" y="142"/>
                </a:lnTo>
                <a:lnTo>
                  <a:pt x="493" y="146"/>
                </a:lnTo>
                <a:lnTo>
                  <a:pt x="493" y="152"/>
                </a:lnTo>
                <a:lnTo>
                  <a:pt x="491" y="157"/>
                </a:lnTo>
                <a:lnTo>
                  <a:pt x="493" y="161"/>
                </a:lnTo>
                <a:lnTo>
                  <a:pt x="493" y="168"/>
                </a:lnTo>
                <a:lnTo>
                  <a:pt x="493" y="170"/>
                </a:lnTo>
                <a:lnTo>
                  <a:pt x="493" y="176"/>
                </a:lnTo>
                <a:lnTo>
                  <a:pt x="493" y="183"/>
                </a:lnTo>
                <a:lnTo>
                  <a:pt x="496" y="189"/>
                </a:lnTo>
                <a:lnTo>
                  <a:pt x="496" y="194"/>
                </a:lnTo>
                <a:lnTo>
                  <a:pt x="496" y="200"/>
                </a:lnTo>
                <a:lnTo>
                  <a:pt x="496" y="210"/>
                </a:lnTo>
                <a:lnTo>
                  <a:pt x="494" y="213"/>
                </a:lnTo>
                <a:lnTo>
                  <a:pt x="496" y="215"/>
                </a:lnTo>
                <a:lnTo>
                  <a:pt x="498" y="220"/>
                </a:lnTo>
                <a:lnTo>
                  <a:pt x="500" y="228"/>
                </a:lnTo>
                <a:lnTo>
                  <a:pt x="500" y="234"/>
                </a:lnTo>
                <a:lnTo>
                  <a:pt x="508" y="243"/>
                </a:lnTo>
                <a:lnTo>
                  <a:pt x="510" y="251"/>
                </a:lnTo>
                <a:lnTo>
                  <a:pt x="510" y="258"/>
                </a:lnTo>
                <a:lnTo>
                  <a:pt x="512" y="264"/>
                </a:lnTo>
                <a:lnTo>
                  <a:pt x="512" y="269"/>
                </a:lnTo>
                <a:lnTo>
                  <a:pt x="510" y="273"/>
                </a:lnTo>
                <a:lnTo>
                  <a:pt x="510" y="277"/>
                </a:lnTo>
                <a:lnTo>
                  <a:pt x="510" y="280"/>
                </a:lnTo>
                <a:lnTo>
                  <a:pt x="0" y="280"/>
                </a:lnTo>
              </a:path>
            </a:pathLst>
          </a:custGeom>
          <a:gradFill>
            <a:gsLst>
              <a:gs pos="50000">
                <a:schemeClr val="accent1"/>
              </a:gs>
              <a:gs pos="45000">
                <a:srgbClr val="FF0000"/>
              </a:gs>
            </a:gsLst>
            <a:lin ang="2700000" scaled="1"/>
          </a:gradFill>
          <a:ln w="12700" cap="rnd">
            <a:solidFill>
              <a:srgbClr val="E79A29"/>
            </a:solidFill>
            <a:round/>
            <a:headEnd/>
            <a:tailEnd/>
          </a:ln>
        </p:spPr>
        <p:txBody>
          <a:bodyPr anchor="ctr">
            <a:noAutofit/>
          </a:bodyPr>
          <a:lstStyle/>
          <a:p>
            <a:endParaRPr lang="en-US">
              <a:solidFill>
                <a:prstClr val="black"/>
              </a:solidFill>
            </a:endParaRPr>
          </a:p>
        </p:txBody>
      </p:sp>
      <p:sp>
        <p:nvSpPr>
          <p:cNvPr id="18445" name="Freeform 60"/>
          <p:cNvSpPr>
            <a:spLocks/>
          </p:cNvSpPr>
          <p:nvPr/>
        </p:nvSpPr>
        <p:spPr bwMode="auto">
          <a:xfrm>
            <a:off x="1577580" y="2453880"/>
            <a:ext cx="820340" cy="515540"/>
          </a:xfrm>
          <a:custGeom>
            <a:avLst/>
            <a:gdLst>
              <a:gd name="T0" fmla="*/ 2147483647 w 550"/>
              <a:gd name="T1" fmla="*/ 2147483647 h 385"/>
              <a:gd name="T2" fmla="*/ 2147483647 w 550"/>
              <a:gd name="T3" fmla="*/ 2147483647 h 385"/>
              <a:gd name="T4" fmla="*/ 2147483647 w 550"/>
              <a:gd name="T5" fmla="*/ 2147483647 h 385"/>
              <a:gd name="T6" fmla="*/ 2147483647 w 550"/>
              <a:gd name="T7" fmla="*/ 2147483647 h 385"/>
              <a:gd name="T8" fmla="*/ 2147483647 w 550"/>
              <a:gd name="T9" fmla="*/ 2147483647 h 385"/>
              <a:gd name="T10" fmla="*/ 2147483647 w 550"/>
              <a:gd name="T11" fmla="*/ 2147483647 h 385"/>
              <a:gd name="T12" fmla="*/ 2147483647 w 550"/>
              <a:gd name="T13" fmla="*/ 2147483647 h 385"/>
              <a:gd name="T14" fmla="*/ 2147483647 w 550"/>
              <a:gd name="T15" fmla="*/ 2147483647 h 385"/>
              <a:gd name="T16" fmla="*/ 2147483647 w 550"/>
              <a:gd name="T17" fmla="*/ 2147483647 h 385"/>
              <a:gd name="T18" fmla="*/ 2147483647 w 550"/>
              <a:gd name="T19" fmla="*/ 2147483647 h 385"/>
              <a:gd name="T20" fmla="*/ 2147483647 w 550"/>
              <a:gd name="T21" fmla="*/ 2147483647 h 385"/>
              <a:gd name="T22" fmla="*/ 2147483647 w 550"/>
              <a:gd name="T23" fmla="*/ 2147483647 h 385"/>
              <a:gd name="T24" fmla="*/ 2147483647 w 550"/>
              <a:gd name="T25" fmla="*/ 2147483647 h 385"/>
              <a:gd name="T26" fmla="*/ 2147483647 w 550"/>
              <a:gd name="T27" fmla="*/ 2147483647 h 385"/>
              <a:gd name="T28" fmla="*/ 2147483647 w 550"/>
              <a:gd name="T29" fmla="*/ 2147483647 h 385"/>
              <a:gd name="T30" fmla="*/ 2147483647 w 550"/>
              <a:gd name="T31" fmla="*/ 2147483647 h 385"/>
              <a:gd name="T32" fmla="*/ 2147483647 w 550"/>
              <a:gd name="T33" fmla="*/ 2147483647 h 385"/>
              <a:gd name="T34" fmla="*/ 2147483647 w 550"/>
              <a:gd name="T35" fmla="*/ 2147483647 h 385"/>
              <a:gd name="T36" fmla="*/ 2147483647 w 550"/>
              <a:gd name="T37" fmla="*/ 2147483647 h 385"/>
              <a:gd name="T38" fmla="*/ 2147483647 w 550"/>
              <a:gd name="T39" fmla="*/ 2147483647 h 385"/>
              <a:gd name="T40" fmla="*/ 2147483647 w 550"/>
              <a:gd name="T41" fmla="*/ 2147483647 h 385"/>
              <a:gd name="T42" fmla="*/ 2147483647 w 550"/>
              <a:gd name="T43" fmla="*/ 2147483647 h 385"/>
              <a:gd name="T44" fmla="*/ 0 w 550"/>
              <a:gd name="T45" fmla="*/ 2147483647 h 385"/>
              <a:gd name="T46" fmla="*/ 2147483647 w 550"/>
              <a:gd name="T47" fmla="*/ 2147483647 h 385"/>
              <a:gd name="T48" fmla="*/ 2147483647 w 550"/>
              <a:gd name="T49" fmla="*/ 2147483647 h 385"/>
              <a:gd name="T50" fmla="*/ 2147483647 w 550"/>
              <a:gd name="T51" fmla="*/ 2147483647 h 385"/>
              <a:gd name="T52" fmla="*/ 2147483647 w 550"/>
              <a:gd name="T53" fmla="*/ 2147483647 h 385"/>
              <a:gd name="T54" fmla="*/ 2147483647 w 550"/>
              <a:gd name="T55" fmla="*/ 2147483647 h 385"/>
              <a:gd name="T56" fmla="*/ 2147483647 w 550"/>
              <a:gd name="T57" fmla="*/ 2147483647 h 385"/>
              <a:gd name="T58" fmla="*/ 2147483647 w 550"/>
              <a:gd name="T59" fmla="*/ 2147483647 h 385"/>
              <a:gd name="T60" fmla="*/ 2147483647 w 550"/>
              <a:gd name="T61" fmla="*/ 2147483647 h 385"/>
              <a:gd name="T62" fmla="*/ 2147483647 w 550"/>
              <a:gd name="T63" fmla="*/ 2147483647 h 385"/>
              <a:gd name="T64" fmla="*/ 2147483647 w 550"/>
              <a:gd name="T65" fmla="*/ 2147483647 h 385"/>
              <a:gd name="T66" fmla="*/ 2147483647 w 550"/>
              <a:gd name="T67" fmla="*/ 2147483647 h 385"/>
              <a:gd name="T68" fmla="*/ 2147483647 w 550"/>
              <a:gd name="T69" fmla="*/ 2147483647 h 385"/>
              <a:gd name="T70" fmla="*/ 2147483647 w 550"/>
              <a:gd name="T71" fmla="*/ 2147483647 h 385"/>
              <a:gd name="T72" fmla="*/ 2147483647 w 550"/>
              <a:gd name="T73" fmla="*/ 2147483647 h 385"/>
              <a:gd name="T74" fmla="*/ 2147483647 w 550"/>
              <a:gd name="T75" fmla="*/ 2147483647 h 385"/>
              <a:gd name="T76" fmla="*/ 2147483647 w 550"/>
              <a:gd name="T77" fmla="*/ 2147483647 h 385"/>
              <a:gd name="T78" fmla="*/ 2147483647 w 550"/>
              <a:gd name="T79" fmla="*/ 0 h 385"/>
              <a:gd name="T80" fmla="*/ 2147483647 w 550"/>
              <a:gd name="T81" fmla="*/ 2147483647 h 385"/>
              <a:gd name="T82" fmla="*/ 2147483647 w 550"/>
              <a:gd name="T83" fmla="*/ 2147483647 h 385"/>
              <a:gd name="T84" fmla="*/ 2147483647 w 550"/>
              <a:gd name="T85" fmla="*/ 0 h 385"/>
              <a:gd name="T86" fmla="*/ 2147483647 w 550"/>
              <a:gd name="T87" fmla="*/ 2147483647 h 385"/>
              <a:gd name="T88" fmla="*/ 2147483647 w 550"/>
              <a:gd name="T89" fmla="*/ 2147483647 h 385"/>
              <a:gd name="T90" fmla="*/ 2147483647 w 550"/>
              <a:gd name="T91" fmla="*/ 2147483647 h 385"/>
              <a:gd name="T92" fmla="*/ 2147483647 w 550"/>
              <a:gd name="T93" fmla="*/ 2147483647 h 385"/>
              <a:gd name="T94" fmla="*/ 2147483647 w 550"/>
              <a:gd name="T95" fmla="*/ 2147483647 h 385"/>
              <a:gd name="T96" fmla="*/ 2147483647 w 550"/>
              <a:gd name="T97" fmla="*/ 2147483647 h 385"/>
              <a:gd name="T98" fmla="*/ 2147483647 w 550"/>
              <a:gd name="T99" fmla="*/ 2147483647 h 385"/>
              <a:gd name="T100" fmla="*/ 2147483647 w 550"/>
              <a:gd name="T101" fmla="*/ 2147483647 h 385"/>
              <a:gd name="T102" fmla="*/ 2147483647 w 550"/>
              <a:gd name="T103" fmla="*/ 2147483647 h 385"/>
              <a:gd name="T104" fmla="*/ 2147483647 w 550"/>
              <a:gd name="T105" fmla="*/ 2147483647 h 385"/>
              <a:gd name="T106" fmla="*/ 2147483647 w 550"/>
              <a:gd name="T107" fmla="*/ 2147483647 h 385"/>
              <a:gd name="T108" fmla="*/ 2147483647 w 550"/>
              <a:gd name="T109" fmla="*/ 2147483647 h 385"/>
              <a:gd name="T110" fmla="*/ 2147483647 w 550"/>
              <a:gd name="T111" fmla="*/ 2147483647 h 385"/>
              <a:gd name="T112" fmla="*/ 2147483647 w 550"/>
              <a:gd name="T113" fmla="*/ 2147483647 h 385"/>
              <a:gd name="T114" fmla="*/ 2147483647 w 550"/>
              <a:gd name="T115" fmla="*/ 2147483647 h 385"/>
              <a:gd name="T116" fmla="*/ 2147483647 w 550"/>
              <a:gd name="T117" fmla="*/ 2147483647 h 385"/>
              <a:gd name="T118" fmla="*/ 2147483647 w 550"/>
              <a:gd name="T119" fmla="*/ 2147483647 h 385"/>
              <a:gd name="T120" fmla="*/ 2147483647 w 550"/>
              <a:gd name="T121" fmla="*/ 2147483647 h 3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0"/>
              <a:gd name="T184" fmla="*/ 0 h 385"/>
              <a:gd name="T185" fmla="*/ 550 w 550"/>
              <a:gd name="T186" fmla="*/ 385 h 3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0" h="385">
                <a:moveTo>
                  <a:pt x="517" y="19"/>
                </a:moveTo>
                <a:lnTo>
                  <a:pt x="521" y="22"/>
                </a:lnTo>
                <a:lnTo>
                  <a:pt x="524" y="28"/>
                </a:lnTo>
                <a:lnTo>
                  <a:pt x="526" y="31"/>
                </a:lnTo>
                <a:lnTo>
                  <a:pt x="528" y="32"/>
                </a:lnTo>
                <a:lnTo>
                  <a:pt x="530" y="37"/>
                </a:lnTo>
                <a:lnTo>
                  <a:pt x="533" y="34"/>
                </a:lnTo>
                <a:lnTo>
                  <a:pt x="537" y="39"/>
                </a:lnTo>
                <a:lnTo>
                  <a:pt x="542" y="39"/>
                </a:lnTo>
                <a:lnTo>
                  <a:pt x="543" y="40"/>
                </a:lnTo>
                <a:lnTo>
                  <a:pt x="545" y="47"/>
                </a:lnTo>
                <a:lnTo>
                  <a:pt x="549" y="53"/>
                </a:lnTo>
                <a:lnTo>
                  <a:pt x="549" y="56"/>
                </a:lnTo>
                <a:lnTo>
                  <a:pt x="543" y="65"/>
                </a:lnTo>
                <a:lnTo>
                  <a:pt x="542" y="68"/>
                </a:lnTo>
                <a:lnTo>
                  <a:pt x="537" y="83"/>
                </a:lnTo>
                <a:lnTo>
                  <a:pt x="533" y="89"/>
                </a:lnTo>
                <a:lnTo>
                  <a:pt x="531" y="95"/>
                </a:lnTo>
                <a:lnTo>
                  <a:pt x="530" y="101"/>
                </a:lnTo>
                <a:lnTo>
                  <a:pt x="528" y="104"/>
                </a:lnTo>
                <a:lnTo>
                  <a:pt x="524" y="107"/>
                </a:lnTo>
                <a:lnTo>
                  <a:pt x="524" y="112"/>
                </a:lnTo>
                <a:lnTo>
                  <a:pt x="524" y="113"/>
                </a:lnTo>
                <a:lnTo>
                  <a:pt x="521" y="126"/>
                </a:lnTo>
                <a:lnTo>
                  <a:pt x="517" y="127"/>
                </a:lnTo>
                <a:lnTo>
                  <a:pt x="516" y="130"/>
                </a:lnTo>
                <a:lnTo>
                  <a:pt x="514" y="132"/>
                </a:lnTo>
                <a:lnTo>
                  <a:pt x="511" y="135"/>
                </a:lnTo>
                <a:lnTo>
                  <a:pt x="507" y="141"/>
                </a:lnTo>
                <a:lnTo>
                  <a:pt x="502" y="151"/>
                </a:lnTo>
                <a:lnTo>
                  <a:pt x="498" y="157"/>
                </a:lnTo>
                <a:lnTo>
                  <a:pt x="498" y="162"/>
                </a:lnTo>
                <a:lnTo>
                  <a:pt x="497" y="165"/>
                </a:lnTo>
                <a:lnTo>
                  <a:pt x="497" y="168"/>
                </a:lnTo>
                <a:lnTo>
                  <a:pt x="498" y="171"/>
                </a:lnTo>
                <a:lnTo>
                  <a:pt x="498" y="177"/>
                </a:lnTo>
                <a:lnTo>
                  <a:pt x="502" y="179"/>
                </a:lnTo>
                <a:lnTo>
                  <a:pt x="506" y="177"/>
                </a:lnTo>
                <a:lnTo>
                  <a:pt x="509" y="180"/>
                </a:lnTo>
                <a:lnTo>
                  <a:pt x="513" y="179"/>
                </a:lnTo>
                <a:lnTo>
                  <a:pt x="520" y="183"/>
                </a:lnTo>
                <a:lnTo>
                  <a:pt x="520" y="187"/>
                </a:lnTo>
                <a:lnTo>
                  <a:pt x="514" y="194"/>
                </a:lnTo>
                <a:lnTo>
                  <a:pt x="514" y="197"/>
                </a:lnTo>
                <a:lnTo>
                  <a:pt x="516" y="202"/>
                </a:lnTo>
                <a:lnTo>
                  <a:pt x="514" y="211"/>
                </a:lnTo>
                <a:lnTo>
                  <a:pt x="511" y="221"/>
                </a:lnTo>
                <a:lnTo>
                  <a:pt x="511" y="384"/>
                </a:lnTo>
                <a:lnTo>
                  <a:pt x="307" y="384"/>
                </a:lnTo>
                <a:lnTo>
                  <a:pt x="248" y="382"/>
                </a:lnTo>
                <a:lnTo>
                  <a:pt x="207" y="384"/>
                </a:lnTo>
                <a:lnTo>
                  <a:pt x="24" y="384"/>
                </a:lnTo>
                <a:lnTo>
                  <a:pt x="18" y="377"/>
                </a:lnTo>
                <a:lnTo>
                  <a:pt x="11" y="370"/>
                </a:lnTo>
                <a:lnTo>
                  <a:pt x="11" y="361"/>
                </a:lnTo>
                <a:lnTo>
                  <a:pt x="10" y="360"/>
                </a:lnTo>
                <a:lnTo>
                  <a:pt x="10" y="356"/>
                </a:lnTo>
                <a:lnTo>
                  <a:pt x="8" y="353"/>
                </a:lnTo>
                <a:lnTo>
                  <a:pt x="10" y="351"/>
                </a:lnTo>
                <a:lnTo>
                  <a:pt x="8" y="344"/>
                </a:lnTo>
                <a:lnTo>
                  <a:pt x="10" y="339"/>
                </a:lnTo>
                <a:lnTo>
                  <a:pt x="11" y="332"/>
                </a:lnTo>
                <a:lnTo>
                  <a:pt x="10" y="325"/>
                </a:lnTo>
                <a:lnTo>
                  <a:pt x="10" y="324"/>
                </a:lnTo>
                <a:lnTo>
                  <a:pt x="6" y="321"/>
                </a:lnTo>
                <a:lnTo>
                  <a:pt x="6" y="317"/>
                </a:lnTo>
                <a:lnTo>
                  <a:pt x="3" y="315"/>
                </a:lnTo>
                <a:lnTo>
                  <a:pt x="1" y="310"/>
                </a:lnTo>
                <a:lnTo>
                  <a:pt x="0" y="308"/>
                </a:lnTo>
                <a:lnTo>
                  <a:pt x="3" y="299"/>
                </a:lnTo>
                <a:lnTo>
                  <a:pt x="5" y="297"/>
                </a:lnTo>
                <a:lnTo>
                  <a:pt x="6" y="293"/>
                </a:lnTo>
                <a:lnTo>
                  <a:pt x="11" y="268"/>
                </a:lnTo>
                <a:lnTo>
                  <a:pt x="11" y="262"/>
                </a:lnTo>
                <a:lnTo>
                  <a:pt x="15" y="258"/>
                </a:lnTo>
                <a:lnTo>
                  <a:pt x="25" y="235"/>
                </a:lnTo>
                <a:lnTo>
                  <a:pt x="25" y="232"/>
                </a:lnTo>
                <a:lnTo>
                  <a:pt x="25" y="228"/>
                </a:lnTo>
                <a:lnTo>
                  <a:pt x="25" y="218"/>
                </a:lnTo>
                <a:lnTo>
                  <a:pt x="27" y="215"/>
                </a:lnTo>
                <a:lnTo>
                  <a:pt x="28" y="208"/>
                </a:lnTo>
                <a:lnTo>
                  <a:pt x="28" y="194"/>
                </a:lnTo>
                <a:lnTo>
                  <a:pt x="31" y="181"/>
                </a:lnTo>
                <a:lnTo>
                  <a:pt x="32" y="179"/>
                </a:lnTo>
                <a:lnTo>
                  <a:pt x="32" y="174"/>
                </a:lnTo>
                <a:lnTo>
                  <a:pt x="32" y="165"/>
                </a:lnTo>
                <a:lnTo>
                  <a:pt x="34" y="162"/>
                </a:lnTo>
                <a:lnTo>
                  <a:pt x="32" y="156"/>
                </a:lnTo>
                <a:lnTo>
                  <a:pt x="34" y="150"/>
                </a:lnTo>
                <a:lnTo>
                  <a:pt x="34" y="142"/>
                </a:lnTo>
                <a:lnTo>
                  <a:pt x="32" y="140"/>
                </a:lnTo>
                <a:lnTo>
                  <a:pt x="35" y="135"/>
                </a:lnTo>
                <a:lnTo>
                  <a:pt x="34" y="130"/>
                </a:lnTo>
                <a:lnTo>
                  <a:pt x="35" y="127"/>
                </a:lnTo>
                <a:lnTo>
                  <a:pt x="35" y="117"/>
                </a:lnTo>
                <a:lnTo>
                  <a:pt x="37" y="113"/>
                </a:lnTo>
                <a:lnTo>
                  <a:pt x="37" y="104"/>
                </a:lnTo>
                <a:lnTo>
                  <a:pt x="41" y="95"/>
                </a:lnTo>
                <a:lnTo>
                  <a:pt x="39" y="90"/>
                </a:lnTo>
                <a:lnTo>
                  <a:pt x="42" y="83"/>
                </a:lnTo>
                <a:lnTo>
                  <a:pt x="39" y="77"/>
                </a:lnTo>
                <a:lnTo>
                  <a:pt x="42" y="71"/>
                </a:lnTo>
                <a:lnTo>
                  <a:pt x="39" y="66"/>
                </a:lnTo>
                <a:lnTo>
                  <a:pt x="42" y="65"/>
                </a:lnTo>
                <a:lnTo>
                  <a:pt x="46" y="68"/>
                </a:lnTo>
                <a:lnTo>
                  <a:pt x="46" y="65"/>
                </a:lnTo>
                <a:lnTo>
                  <a:pt x="42" y="56"/>
                </a:lnTo>
                <a:lnTo>
                  <a:pt x="42" y="54"/>
                </a:lnTo>
                <a:lnTo>
                  <a:pt x="42" y="50"/>
                </a:lnTo>
                <a:lnTo>
                  <a:pt x="41" y="44"/>
                </a:lnTo>
                <a:lnTo>
                  <a:pt x="39" y="37"/>
                </a:lnTo>
                <a:lnTo>
                  <a:pt x="41" y="30"/>
                </a:lnTo>
                <a:lnTo>
                  <a:pt x="39" y="23"/>
                </a:lnTo>
                <a:lnTo>
                  <a:pt x="42" y="21"/>
                </a:lnTo>
                <a:lnTo>
                  <a:pt x="44" y="16"/>
                </a:lnTo>
                <a:lnTo>
                  <a:pt x="42" y="7"/>
                </a:lnTo>
                <a:lnTo>
                  <a:pt x="41" y="4"/>
                </a:lnTo>
                <a:lnTo>
                  <a:pt x="37" y="1"/>
                </a:lnTo>
                <a:lnTo>
                  <a:pt x="39" y="0"/>
                </a:lnTo>
                <a:lnTo>
                  <a:pt x="42" y="0"/>
                </a:lnTo>
                <a:lnTo>
                  <a:pt x="51" y="7"/>
                </a:lnTo>
                <a:lnTo>
                  <a:pt x="53" y="4"/>
                </a:lnTo>
                <a:lnTo>
                  <a:pt x="50" y="1"/>
                </a:lnTo>
                <a:lnTo>
                  <a:pt x="53" y="1"/>
                </a:lnTo>
                <a:lnTo>
                  <a:pt x="57" y="1"/>
                </a:lnTo>
                <a:lnTo>
                  <a:pt x="58" y="4"/>
                </a:lnTo>
                <a:lnTo>
                  <a:pt x="62" y="4"/>
                </a:lnTo>
                <a:lnTo>
                  <a:pt x="67" y="1"/>
                </a:lnTo>
                <a:lnTo>
                  <a:pt x="70" y="0"/>
                </a:lnTo>
                <a:lnTo>
                  <a:pt x="75" y="0"/>
                </a:lnTo>
                <a:lnTo>
                  <a:pt x="75" y="1"/>
                </a:lnTo>
                <a:lnTo>
                  <a:pt x="77" y="4"/>
                </a:lnTo>
                <a:lnTo>
                  <a:pt x="79" y="7"/>
                </a:lnTo>
                <a:lnTo>
                  <a:pt x="86" y="7"/>
                </a:lnTo>
                <a:lnTo>
                  <a:pt x="91" y="4"/>
                </a:lnTo>
                <a:lnTo>
                  <a:pt x="96" y="4"/>
                </a:lnTo>
                <a:lnTo>
                  <a:pt x="104" y="10"/>
                </a:lnTo>
                <a:lnTo>
                  <a:pt x="110" y="13"/>
                </a:lnTo>
                <a:lnTo>
                  <a:pt x="114" y="22"/>
                </a:lnTo>
                <a:lnTo>
                  <a:pt x="117" y="25"/>
                </a:lnTo>
                <a:lnTo>
                  <a:pt x="118" y="31"/>
                </a:lnTo>
                <a:lnTo>
                  <a:pt x="118" y="39"/>
                </a:lnTo>
                <a:lnTo>
                  <a:pt x="118" y="40"/>
                </a:lnTo>
                <a:lnTo>
                  <a:pt x="118" y="50"/>
                </a:lnTo>
                <a:lnTo>
                  <a:pt x="120" y="53"/>
                </a:lnTo>
                <a:lnTo>
                  <a:pt x="121" y="56"/>
                </a:lnTo>
                <a:lnTo>
                  <a:pt x="128" y="56"/>
                </a:lnTo>
                <a:lnTo>
                  <a:pt x="139" y="59"/>
                </a:lnTo>
                <a:lnTo>
                  <a:pt x="146" y="60"/>
                </a:lnTo>
                <a:lnTo>
                  <a:pt x="149" y="62"/>
                </a:lnTo>
                <a:lnTo>
                  <a:pt x="155" y="62"/>
                </a:lnTo>
                <a:lnTo>
                  <a:pt x="177" y="53"/>
                </a:lnTo>
                <a:lnTo>
                  <a:pt x="180" y="50"/>
                </a:lnTo>
                <a:lnTo>
                  <a:pt x="182" y="47"/>
                </a:lnTo>
                <a:lnTo>
                  <a:pt x="194" y="47"/>
                </a:lnTo>
                <a:lnTo>
                  <a:pt x="200" y="45"/>
                </a:lnTo>
                <a:lnTo>
                  <a:pt x="204" y="45"/>
                </a:lnTo>
                <a:lnTo>
                  <a:pt x="211" y="47"/>
                </a:lnTo>
                <a:lnTo>
                  <a:pt x="217" y="47"/>
                </a:lnTo>
                <a:lnTo>
                  <a:pt x="221" y="50"/>
                </a:lnTo>
                <a:lnTo>
                  <a:pt x="226" y="53"/>
                </a:lnTo>
                <a:lnTo>
                  <a:pt x="229" y="56"/>
                </a:lnTo>
                <a:lnTo>
                  <a:pt x="232" y="56"/>
                </a:lnTo>
                <a:lnTo>
                  <a:pt x="236" y="53"/>
                </a:lnTo>
                <a:lnTo>
                  <a:pt x="246" y="53"/>
                </a:lnTo>
                <a:lnTo>
                  <a:pt x="266" y="44"/>
                </a:lnTo>
                <a:lnTo>
                  <a:pt x="273" y="45"/>
                </a:lnTo>
                <a:lnTo>
                  <a:pt x="278" y="47"/>
                </a:lnTo>
                <a:lnTo>
                  <a:pt x="293" y="44"/>
                </a:lnTo>
                <a:lnTo>
                  <a:pt x="299" y="40"/>
                </a:lnTo>
                <a:lnTo>
                  <a:pt x="303" y="39"/>
                </a:lnTo>
                <a:lnTo>
                  <a:pt x="307" y="37"/>
                </a:lnTo>
                <a:lnTo>
                  <a:pt x="316" y="34"/>
                </a:lnTo>
                <a:lnTo>
                  <a:pt x="319" y="34"/>
                </a:lnTo>
                <a:lnTo>
                  <a:pt x="328" y="32"/>
                </a:lnTo>
                <a:lnTo>
                  <a:pt x="332" y="31"/>
                </a:lnTo>
                <a:lnTo>
                  <a:pt x="339" y="27"/>
                </a:lnTo>
                <a:lnTo>
                  <a:pt x="342" y="28"/>
                </a:lnTo>
                <a:lnTo>
                  <a:pt x="345" y="28"/>
                </a:lnTo>
                <a:lnTo>
                  <a:pt x="349" y="27"/>
                </a:lnTo>
                <a:lnTo>
                  <a:pt x="365" y="27"/>
                </a:lnTo>
                <a:lnTo>
                  <a:pt x="373" y="23"/>
                </a:lnTo>
                <a:lnTo>
                  <a:pt x="376" y="21"/>
                </a:lnTo>
                <a:lnTo>
                  <a:pt x="379" y="19"/>
                </a:lnTo>
                <a:lnTo>
                  <a:pt x="517" y="19"/>
                </a:lnTo>
              </a:path>
            </a:pathLst>
          </a:custGeom>
          <a:gradFill>
            <a:gsLst>
              <a:gs pos="52000">
                <a:srgbClr val="92D050"/>
              </a:gs>
              <a:gs pos="50000">
                <a:srgbClr val="FF0000"/>
              </a:gs>
            </a:gsLst>
            <a:lin ang="2700000" scaled="1"/>
          </a:gradFill>
          <a:ln w="12700" cap="rnd">
            <a:solidFill>
              <a:srgbClr val="E79A29"/>
            </a:solidFill>
            <a:round/>
            <a:headEnd/>
            <a:tailEnd/>
          </a:ln>
        </p:spPr>
        <p:txBody>
          <a:bodyPr anchor="ctr">
            <a:noAutofit/>
          </a:bodyPr>
          <a:lstStyle/>
          <a:p>
            <a:endParaRPr lang="en-US">
              <a:solidFill>
                <a:prstClr val="black"/>
              </a:solidFill>
            </a:endParaRPr>
          </a:p>
        </p:txBody>
      </p:sp>
      <p:sp>
        <p:nvSpPr>
          <p:cNvPr id="18446" name="Freeform 61"/>
          <p:cNvSpPr>
            <a:spLocks/>
          </p:cNvSpPr>
          <p:nvPr/>
        </p:nvSpPr>
        <p:spPr bwMode="auto">
          <a:xfrm>
            <a:off x="3664745" y="2488407"/>
            <a:ext cx="778669" cy="427435"/>
          </a:xfrm>
          <a:custGeom>
            <a:avLst/>
            <a:gdLst>
              <a:gd name="T0" fmla="*/ 0 w 522"/>
              <a:gd name="T1" fmla="*/ 2147483647 h 318"/>
              <a:gd name="T2" fmla="*/ 0 w 522"/>
              <a:gd name="T3" fmla="*/ 0 h 318"/>
              <a:gd name="T4" fmla="*/ 2147483647 w 522"/>
              <a:gd name="T5" fmla="*/ 2147483647 h 318"/>
              <a:gd name="T6" fmla="*/ 2147483647 w 522"/>
              <a:gd name="T7" fmla="*/ 2147483647 h 318"/>
              <a:gd name="T8" fmla="*/ 2147483647 w 522"/>
              <a:gd name="T9" fmla="*/ 2147483647 h 318"/>
              <a:gd name="T10" fmla="*/ 2147483647 w 522"/>
              <a:gd name="T11" fmla="*/ 2147483647 h 318"/>
              <a:gd name="T12" fmla="*/ 2147483647 w 522"/>
              <a:gd name="T13" fmla="*/ 2147483647 h 318"/>
              <a:gd name="T14" fmla="*/ 2147483647 w 522"/>
              <a:gd name="T15" fmla="*/ 2147483647 h 318"/>
              <a:gd name="T16" fmla="*/ 2147483647 w 522"/>
              <a:gd name="T17" fmla="*/ 2147483647 h 318"/>
              <a:gd name="T18" fmla="*/ 2147483647 w 522"/>
              <a:gd name="T19" fmla="*/ 2147483647 h 318"/>
              <a:gd name="T20" fmla="*/ 2147483647 w 522"/>
              <a:gd name="T21" fmla="*/ 2147483647 h 318"/>
              <a:gd name="T22" fmla="*/ 2147483647 w 522"/>
              <a:gd name="T23" fmla="*/ 2147483647 h 318"/>
              <a:gd name="T24" fmla="*/ 2147483647 w 522"/>
              <a:gd name="T25" fmla="*/ 2147483647 h 318"/>
              <a:gd name="T26" fmla="*/ 2147483647 w 522"/>
              <a:gd name="T27" fmla="*/ 2147483647 h 318"/>
              <a:gd name="T28" fmla="*/ 2147483647 w 522"/>
              <a:gd name="T29" fmla="*/ 2147483647 h 318"/>
              <a:gd name="T30" fmla="*/ 2147483647 w 522"/>
              <a:gd name="T31" fmla="*/ 2147483647 h 318"/>
              <a:gd name="T32" fmla="*/ 2147483647 w 522"/>
              <a:gd name="T33" fmla="*/ 2147483647 h 318"/>
              <a:gd name="T34" fmla="*/ 2147483647 w 522"/>
              <a:gd name="T35" fmla="*/ 2147483647 h 318"/>
              <a:gd name="T36" fmla="*/ 2147483647 w 522"/>
              <a:gd name="T37" fmla="*/ 2147483647 h 318"/>
              <a:gd name="T38" fmla="*/ 2147483647 w 522"/>
              <a:gd name="T39" fmla="*/ 2147483647 h 318"/>
              <a:gd name="T40" fmla="*/ 2147483647 w 522"/>
              <a:gd name="T41" fmla="*/ 2147483647 h 318"/>
              <a:gd name="T42" fmla="*/ 2147483647 w 522"/>
              <a:gd name="T43" fmla="*/ 2147483647 h 318"/>
              <a:gd name="T44" fmla="*/ 2147483647 w 522"/>
              <a:gd name="T45" fmla="*/ 2147483647 h 318"/>
              <a:gd name="T46" fmla="*/ 2147483647 w 522"/>
              <a:gd name="T47" fmla="*/ 2147483647 h 318"/>
              <a:gd name="T48" fmla="*/ 2147483647 w 522"/>
              <a:gd name="T49" fmla="*/ 2147483647 h 318"/>
              <a:gd name="T50" fmla="*/ 2147483647 w 522"/>
              <a:gd name="T51" fmla="*/ 2147483647 h 318"/>
              <a:gd name="T52" fmla="*/ 2147483647 w 522"/>
              <a:gd name="T53" fmla="*/ 2147483647 h 318"/>
              <a:gd name="T54" fmla="*/ 2147483647 w 522"/>
              <a:gd name="T55" fmla="*/ 2147483647 h 318"/>
              <a:gd name="T56" fmla="*/ 2147483647 w 522"/>
              <a:gd name="T57" fmla="*/ 2147483647 h 318"/>
              <a:gd name="T58" fmla="*/ 2147483647 w 522"/>
              <a:gd name="T59" fmla="*/ 2147483647 h 318"/>
              <a:gd name="T60" fmla="*/ 2147483647 w 522"/>
              <a:gd name="T61" fmla="*/ 2147483647 h 318"/>
              <a:gd name="T62" fmla="*/ 2147483647 w 522"/>
              <a:gd name="T63" fmla="*/ 2147483647 h 318"/>
              <a:gd name="T64" fmla="*/ 2147483647 w 522"/>
              <a:gd name="T65" fmla="*/ 2147483647 h 318"/>
              <a:gd name="T66" fmla="*/ 2147483647 w 522"/>
              <a:gd name="T67" fmla="*/ 2147483647 h 318"/>
              <a:gd name="T68" fmla="*/ 2147483647 w 522"/>
              <a:gd name="T69" fmla="*/ 2147483647 h 318"/>
              <a:gd name="T70" fmla="*/ 2147483647 w 522"/>
              <a:gd name="T71" fmla="*/ 2147483647 h 318"/>
              <a:gd name="T72" fmla="*/ 2147483647 w 522"/>
              <a:gd name="T73" fmla="*/ 2147483647 h 318"/>
              <a:gd name="T74" fmla="*/ 2147483647 w 522"/>
              <a:gd name="T75" fmla="*/ 2147483647 h 318"/>
              <a:gd name="T76" fmla="*/ 2147483647 w 522"/>
              <a:gd name="T77" fmla="*/ 2147483647 h 318"/>
              <a:gd name="T78" fmla="*/ 2147483647 w 522"/>
              <a:gd name="T79" fmla="*/ 2147483647 h 318"/>
              <a:gd name="T80" fmla="*/ 2147483647 w 522"/>
              <a:gd name="T81" fmla="*/ 2147483647 h 318"/>
              <a:gd name="T82" fmla="*/ 2147483647 w 522"/>
              <a:gd name="T83" fmla="*/ 2147483647 h 318"/>
              <a:gd name="T84" fmla="*/ 2147483647 w 522"/>
              <a:gd name="T85" fmla="*/ 2147483647 h 318"/>
              <a:gd name="T86" fmla="*/ 2147483647 w 522"/>
              <a:gd name="T87" fmla="*/ 2147483647 h 318"/>
              <a:gd name="T88" fmla="*/ 2147483647 w 522"/>
              <a:gd name="T89" fmla="*/ 2147483647 h 318"/>
              <a:gd name="T90" fmla="*/ 2147483647 w 522"/>
              <a:gd name="T91" fmla="*/ 2147483647 h 318"/>
              <a:gd name="T92" fmla="*/ 2147483647 w 522"/>
              <a:gd name="T93" fmla="*/ 2147483647 h 318"/>
              <a:gd name="T94" fmla="*/ 2147483647 w 522"/>
              <a:gd name="T95" fmla="*/ 2147483647 h 318"/>
              <a:gd name="T96" fmla="*/ 2147483647 w 522"/>
              <a:gd name="T97" fmla="*/ 2147483647 h 318"/>
              <a:gd name="T98" fmla="*/ 2147483647 w 522"/>
              <a:gd name="T99" fmla="*/ 2147483647 h 318"/>
              <a:gd name="T100" fmla="*/ 0 w 522"/>
              <a:gd name="T101" fmla="*/ 2147483647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2"/>
              <a:gd name="T154" fmla="*/ 0 h 318"/>
              <a:gd name="T155" fmla="*/ 522 w 522"/>
              <a:gd name="T156" fmla="*/ 318 h 3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2" h="318">
                <a:moveTo>
                  <a:pt x="0" y="268"/>
                </a:moveTo>
                <a:lnTo>
                  <a:pt x="0" y="65"/>
                </a:lnTo>
                <a:lnTo>
                  <a:pt x="0" y="6"/>
                </a:lnTo>
                <a:lnTo>
                  <a:pt x="0" y="0"/>
                </a:lnTo>
                <a:lnTo>
                  <a:pt x="510" y="0"/>
                </a:lnTo>
                <a:lnTo>
                  <a:pt x="510" y="6"/>
                </a:lnTo>
                <a:lnTo>
                  <a:pt x="509" y="10"/>
                </a:lnTo>
                <a:lnTo>
                  <a:pt x="503" y="15"/>
                </a:lnTo>
                <a:lnTo>
                  <a:pt x="496" y="21"/>
                </a:lnTo>
                <a:lnTo>
                  <a:pt x="493" y="23"/>
                </a:lnTo>
                <a:lnTo>
                  <a:pt x="492" y="25"/>
                </a:lnTo>
                <a:lnTo>
                  <a:pt x="492" y="30"/>
                </a:lnTo>
                <a:lnTo>
                  <a:pt x="493" y="30"/>
                </a:lnTo>
                <a:lnTo>
                  <a:pt x="496" y="35"/>
                </a:lnTo>
                <a:lnTo>
                  <a:pt x="502" y="45"/>
                </a:lnTo>
                <a:lnTo>
                  <a:pt x="510" y="48"/>
                </a:lnTo>
                <a:lnTo>
                  <a:pt x="514" y="52"/>
                </a:lnTo>
                <a:lnTo>
                  <a:pt x="517" y="52"/>
                </a:lnTo>
                <a:lnTo>
                  <a:pt x="519" y="58"/>
                </a:lnTo>
                <a:lnTo>
                  <a:pt x="519" y="128"/>
                </a:lnTo>
                <a:lnTo>
                  <a:pt x="521" y="158"/>
                </a:lnTo>
                <a:lnTo>
                  <a:pt x="521" y="224"/>
                </a:lnTo>
                <a:lnTo>
                  <a:pt x="510" y="224"/>
                </a:lnTo>
                <a:lnTo>
                  <a:pt x="509" y="225"/>
                </a:lnTo>
                <a:lnTo>
                  <a:pt x="510" y="228"/>
                </a:lnTo>
                <a:lnTo>
                  <a:pt x="512" y="232"/>
                </a:lnTo>
                <a:lnTo>
                  <a:pt x="514" y="234"/>
                </a:lnTo>
                <a:lnTo>
                  <a:pt x="514" y="238"/>
                </a:lnTo>
                <a:lnTo>
                  <a:pt x="514" y="241"/>
                </a:lnTo>
                <a:lnTo>
                  <a:pt x="510" y="241"/>
                </a:lnTo>
                <a:lnTo>
                  <a:pt x="510" y="245"/>
                </a:lnTo>
                <a:lnTo>
                  <a:pt x="510" y="248"/>
                </a:lnTo>
                <a:lnTo>
                  <a:pt x="515" y="248"/>
                </a:lnTo>
                <a:lnTo>
                  <a:pt x="517" y="249"/>
                </a:lnTo>
                <a:lnTo>
                  <a:pt x="517" y="253"/>
                </a:lnTo>
                <a:lnTo>
                  <a:pt x="521" y="257"/>
                </a:lnTo>
                <a:lnTo>
                  <a:pt x="519" y="258"/>
                </a:lnTo>
                <a:lnTo>
                  <a:pt x="519" y="262"/>
                </a:lnTo>
                <a:lnTo>
                  <a:pt x="514" y="264"/>
                </a:lnTo>
                <a:lnTo>
                  <a:pt x="515" y="268"/>
                </a:lnTo>
                <a:lnTo>
                  <a:pt x="514" y="268"/>
                </a:lnTo>
                <a:lnTo>
                  <a:pt x="515" y="273"/>
                </a:lnTo>
                <a:lnTo>
                  <a:pt x="514" y="273"/>
                </a:lnTo>
                <a:lnTo>
                  <a:pt x="514" y="280"/>
                </a:lnTo>
                <a:lnTo>
                  <a:pt x="510" y="286"/>
                </a:lnTo>
                <a:lnTo>
                  <a:pt x="509" y="289"/>
                </a:lnTo>
                <a:lnTo>
                  <a:pt x="507" y="293"/>
                </a:lnTo>
                <a:lnTo>
                  <a:pt x="507" y="295"/>
                </a:lnTo>
                <a:lnTo>
                  <a:pt x="517" y="308"/>
                </a:lnTo>
                <a:lnTo>
                  <a:pt x="517" y="314"/>
                </a:lnTo>
                <a:lnTo>
                  <a:pt x="519" y="317"/>
                </a:lnTo>
                <a:lnTo>
                  <a:pt x="514" y="317"/>
                </a:lnTo>
                <a:lnTo>
                  <a:pt x="512" y="315"/>
                </a:lnTo>
                <a:lnTo>
                  <a:pt x="510" y="312"/>
                </a:lnTo>
                <a:lnTo>
                  <a:pt x="507" y="314"/>
                </a:lnTo>
                <a:lnTo>
                  <a:pt x="503" y="308"/>
                </a:lnTo>
                <a:lnTo>
                  <a:pt x="500" y="304"/>
                </a:lnTo>
                <a:lnTo>
                  <a:pt x="498" y="299"/>
                </a:lnTo>
                <a:lnTo>
                  <a:pt x="495" y="299"/>
                </a:lnTo>
                <a:lnTo>
                  <a:pt x="493" y="295"/>
                </a:lnTo>
                <a:lnTo>
                  <a:pt x="489" y="295"/>
                </a:lnTo>
                <a:lnTo>
                  <a:pt x="486" y="294"/>
                </a:lnTo>
                <a:lnTo>
                  <a:pt x="483" y="294"/>
                </a:lnTo>
                <a:lnTo>
                  <a:pt x="481" y="293"/>
                </a:lnTo>
                <a:lnTo>
                  <a:pt x="475" y="291"/>
                </a:lnTo>
                <a:lnTo>
                  <a:pt x="472" y="291"/>
                </a:lnTo>
                <a:lnTo>
                  <a:pt x="467" y="286"/>
                </a:lnTo>
                <a:lnTo>
                  <a:pt x="463" y="286"/>
                </a:lnTo>
                <a:lnTo>
                  <a:pt x="465" y="284"/>
                </a:lnTo>
                <a:lnTo>
                  <a:pt x="463" y="283"/>
                </a:lnTo>
                <a:lnTo>
                  <a:pt x="460" y="280"/>
                </a:lnTo>
                <a:lnTo>
                  <a:pt x="457" y="280"/>
                </a:lnTo>
                <a:lnTo>
                  <a:pt x="453" y="283"/>
                </a:lnTo>
                <a:lnTo>
                  <a:pt x="437" y="283"/>
                </a:lnTo>
                <a:lnTo>
                  <a:pt x="436" y="284"/>
                </a:lnTo>
                <a:lnTo>
                  <a:pt x="434" y="284"/>
                </a:lnTo>
                <a:lnTo>
                  <a:pt x="429" y="283"/>
                </a:lnTo>
                <a:lnTo>
                  <a:pt x="427" y="284"/>
                </a:lnTo>
                <a:lnTo>
                  <a:pt x="426" y="283"/>
                </a:lnTo>
                <a:lnTo>
                  <a:pt x="420" y="283"/>
                </a:lnTo>
                <a:lnTo>
                  <a:pt x="420" y="288"/>
                </a:lnTo>
                <a:lnTo>
                  <a:pt x="414" y="291"/>
                </a:lnTo>
                <a:lnTo>
                  <a:pt x="410" y="289"/>
                </a:lnTo>
                <a:lnTo>
                  <a:pt x="407" y="289"/>
                </a:lnTo>
                <a:lnTo>
                  <a:pt x="403" y="286"/>
                </a:lnTo>
                <a:lnTo>
                  <a:pt x="400" y="283"/>
                </a:lnTo>
                <a:lnTo>
                  <a:pt x="397" y="280"/>
                </a:lnTo>
                <a:lnTo>
                  <a:pt x="393" y="278"/>
                </a:lnTo>
                <a:lnTo>
                  <a:pt x="392" y="280"/>
                </a:lnTo>
                <a:lnTo>
                  <a:pt x="385" y="273"/>
                </a:lnTo>
                <a:lnTo>
                  <a:pt x="384" y="273"/>
                </a:lnTo>
                <a:lnTo>
                  <a:pt x="378" y="272"/>
                </a:lnTo>
                <a:lnTo>
                  <a:pt x="378" y="271"/>
                </a:lnTo>
                <a:lnTo>
                  <a:pt x="377" y="268"/>
                </a:lnTo>
                <a:lnTo>
                  <a:pt x="326" y="268"/>
                </a:lnTo>
                <a:lnTo>
                  <a:pt x="307" y="268"/>
                </a:lnTo>
                <a:lnTo>
                  <a:pt x="262" y="268"/>
                </a:lnTo>
                <a:lnTo>
                  <a:pt x="135" y="268"/>
                </a:lnTo>
                <a:lnTo>
                  <a:pt x="86" y="268"/>
                </a:lnTo>
                <a:lnTo>
                  <a:pt x="70" y="268"/>
                </a:lnTo>
                <a:lnTo>
                  <a:pt x="35" y="268"/>
                </a:lnTo>
                <a:lnTo>
                  <a:pt x="0" y="268"/>
                </a:lnTo>
              </a:path>
            </a:pathLst>
          </a:custGeom>
          <a:solidFill>
            <a:schemeClr val="accent1"/>
          </a:solidFill>
          <a:ln w="12700" cap="rnd">
            <a:solidFill>
              <a:srgbClr val="E79A29"/>
            </a:solidFill>
            <a:round/>
            <a:headEnd/>
            <a:tailEnd/>
          </a:ln>
        </p:spPr>
        <p:txBody>
          <a:bodyPr anchor="ctr">
            <a:noAutofit/>
          </a:bodyPr>
          <a:lstStyle/>
          <a:p>
            <a:endParaRPr lang="en-US">
              <a:solidFill>
                <a:prstClr val="black"/>
              </a:solidFill>
            </a:endParaRPr>
          </a:p>
        </p:txBody>
      </p:sp>
      <p:sp>
        <p:nvSpPr>
          <p:cNvPr id="18447" name="Freeform 62"/>
          <p:cNvSpPr>
            <a:spLocks/>
          </p:cNvSpPr>
          <p:nvPr/>
        </p:nvSpPr>
        <p:spPr bwMode="auto">
          <a:xfrm>
            <a:off x="2646761" y="2968230"/>
            <a:ext cx="511969" cy="611981"/>
          </a:xfrm>
          <a:custGeom>
            <a:avLst/>
            <a:gdLst>
              <a:gd name="T0" fmla="*/ 0 w 342"/>
              <a:gd name="T1" fmla="*/ 2147483647 h 457"/>
              <a:gd name="T2" fmla="*/ 0 w 342"/>
              <a:gd name="T3" fmla="*/ 0 h 457"/>
              <a:gd name="T4" fmla="*/ 2147483647 w 342"/>
              <a:gd name="T5" fmla="*/ 0 h 457"/>
              <a:gd name="T6" fmla="*/ 2147483647 w 342"/>
              <a:gd name="T7" fmla="*/ 0 h 457"/>
              <a:gd name="T8" fmla="*/ 2147483647 w 342"/>
              <a:gd name="T9" fmla="*/ 0 h 457"/>
              <a:gd name="T10" fmla="*/ 2147483647 w 342"/>
              <a:gd name="T11" fmla="*/ 0 h 457"/>
              <a:gd name="T12" fmla="*/ 2147483647 w 342"/>
              <a:gd name="T13" fmla="*/ 0 h 457"/>
              <a:gd name="T14" fmla="*/ 2147483647 w 342"/>
              <a:gd name="T15" fmla="*/ 0 h 457"/>
              <a:gd name="T16" fmla="*/ 2147483647 w 342"/>
              <a:gd name="T17" fmla="*/ 2147483647 h 457"/>
              <a:gd name="T18" fmla="*/ 2147483647 w 342"/>
              <a:gd name="T19" fmla="*/ 2147483647 h 457"/>
              <a:gd name="T20" fmla="*/ 2147483647 w 342"/>
              <a:gd name="T21" fmla="*/ 2147483647 h 457"/>
              <a:gd name="T22" fmla="*/ 2147483647 w 342"/>
              <a:gd name="T23" fmla="*/ 2147483647 h 457"/>
              <a:gd name="T24" fmla="*/ 2147483647 w 342"/>
              <a:gd name="T25" fmla="*/ 2147483647 h 457"/>
              <a:gd name="T26" fmla="*/ 2147483647 w 342"/>
              <a:gd name="T27" fmla="*/ 2147483647 h 457"/>
              <a:gd name="T28" fmla="*/ 2147483647 w 342"/>
              <a:gd name="T29" fmla="*/ 2147483647 h 457"/>
              <a:gd name="T30" fmla="*/ 2147483647 w 342"/>
              <a:gd name="T31" fmla="*/ 2147483647 h 457"/>
              <a:gd name="T32" fmla="*/ 2147483647 w 342"/>
              <a:gd name="T33" fmla="*/ 2147483647 h 457"/>
              <a:gd name="T34" fmla="*/ 2147483647 w 342"/>
              <a:gd name="T35" fmla="*/ 2147483647 h 457"/>
              <a:gd name="T36" fmla="*/ 2147483647 w 342"/>
              <a:gd name="T37" fmla="*/ 2147483647 h 457"/>
              <a:gd name="T38" fmla="*/ 2147483647 w 342"/>
              <a:gd name="T39" fmla="*/ 2147483647 h 457"/>
              <a:gd name="T40" fmla="*/ 2147483647 w 342"/>
              <a:gd name="T41" fmla="*/ 2147483647 h 457"/>
              <a:gd name="T42" fmla="*/ 2147483647 w 342"/>
              <a:gd name="T43" fmla="*/ 2147483647 h 457"/>
              <a:gd name="T44" fmla="*/ 2147483647 w 342"/>
              <a:gd name="T45" fmla="*/ 2147483647 h 457"/>
              <a:gd name="T46" fmla="*/ 2147483647 w 342"/>
              <a:gd name="T47" fmla="*/ 2147483647 h 457"/>
              <a:gd name="T48" fmla="*/ 2147483647 w 342"/>
              <a:gd name="T49" fmla="*/ 2147483647 h 457"/>
              <a:gd name="T50" fmla="*/ 2147483647 w 342"/>
              <a:gd name="T51" fmla="*/ 2147483647 h 457"/>
              <a:gd name="T52" fmla="*/ 2147483647 w 342"/>
              <a:gd name="T53" fmla="*/ 2147483647 h 457"/>
              <a:gd name="T54" fmla="*/ 0 w 342"/>
              <a:gd name="T55" fmla="*/ 2147483647 h 4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2"/>
              <a:gd name="T85" fmla="*/ 0 h 457"/>
              <a:gd name="T86" fmla="*/ 342 w 342"/>
              <a:gd name="T87" fmla="*/ 457 h 4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2" h="457">
                <a:moveTo>
                  <a:pt x="0" y="456"/>
                </a:moveTo>
                <a:lnTo>
                  <a:pt x="0" y="0"/>
                </a:lnTo>
                <a:lnTo>
                  <a:pt x="70" y="0"/>
                </a:lnTo>
                <a:lnTo>
                  <a:pt x="127" y="0"/>
                </a:lnTo>
                <a:lnTo>
                  <a:pt x="132" y="0"/>
                </a:lnTo>
                <a:lnTo>
                  <a:pt x="172" y="0"/>
                </a:lnTo>
                <a:lnTo>
                  <a:pt x="173" y="0"/>
                </a:lnTo>
                <a:lnTo>
                  <a:pt x="203" y="0"/>
                </a:lnTo>
                <a:lnTo>
                  <a:pt x="203" y="92"/>
                </a:lnTo>
                <a:lnTo>
                  <a:pt x="341" y="92"/>
                </a:lnTo>
                <a:lnTo>
                  <a:pt x="341" y="318"/>
                </a:lnTo>
                <a:lnTo>
                  <a:pt x="341" y="350"/>
                </a:lnTo>
                <a:lnTo>
                  <a:pt x="341" y="456"/>
                </a:lnTo>
                <a:lnTo>
                  <a:pt x="274" y="456"/>
                </a:lnTo>
                <a:lnTo>
                  <a:pt x="267" y="454"/>
                </a:lnTo>
                <a:lnTo>
                  <a:pt x="254" y="456"/>
                </a:lnTo>
                <a:lnTo>
                  <a:pt x="223" y="456"/>
                </a:lnTo>
                <a:lnTo>
                  <a:pt x="219" y="454"/>
                </a:lnTo>
                <a:lnTo>
                  <a:pt x="199" y="456"/>
                </a:lnTo>
                <a:lnTo>
                  <a:pt x="189" y="456"/>
                </a:lnTo>
                <a:lnTo>
                  <a:pt x="186" y="454"/>
                </a:lnTo>
                <a:lnTo>
                  <a:pt x="180" y="454"/>
                </a:lnTo>
                <a:lnTo>
                  <a:pt x="160" y="456"/>
                </a:lnTo>
                <a:lnTo>
                  <a:pt x="77" y="456"/>
                </a:lnTo>
                <a:lnTo>
                  <a:pt x="70" y="454"/>
                </a:lnTo>
                <a:lnTo>
                  <a:pt x="51" y="454"/>
                </a:lnTo>
                <a:lnTo>
                  <a:pt x="34" y="456"/>
                </a:lnTo>
                <a:lnTo>
                  <a:pt x="0" y="456"/>
                </a:lnTo>
              </a:path>
            </a:pathLst>
          </a:custGeom>
          <a:gradFill>
            <a:gsLst>
              <a:gs pos="50000">
                <a:srgbClr val="FF0000"/>
              </a:gs>
              <a:gs pos="50000">
                <a:srgbClr val="7030A0"/>
              </a:gs>
            </a:gsLst>
            <a:lin ang="2700000" scaled="0"/>
          </a:gradFill>
          <a:ln w="12700" cap="rnd">
            <a:solidFill>
              <a:srgbClr val="E79A29"/>
            </a:solidFill>
            <a:round/>
            <a:headEnd/>
            <a:tailEnd/>
          </a:ln>
        </p:spPr>
        <p:txBody>
          <a:bodyPr anchor="ctr">
            <a:noAutofit/>
          </a:bodyPr>
          <a:lstStyle/>
          <a:p>
            <a:endParaRPr lang="en-US">
              <a:solidFill>
                <a:prstClr val="black"/>
              </a:solidFill>
            </a:endParaRPr>
          </a:p>
        </p:txBody>
      </p:sp>
      <p:sp>
        <p:nvSpPr>
          <p:cNvPr id="18448" name="Freeform 63"/>
          <p:cNvSpPr>
            <a:spLocks/>
          </p:cNvSpPr>
          <p:nvPr/>
        </p:nvSpPr>
        <p:spPr bwMode="auto">
          <a:xfrm>
            <a:off x="1562100" y="2113361"/>
            <a:ext cx="791766" cy="425053"/>
          </a:xfrm>
          <a:custGeom>
            <a:avLst/>
            <a:gdLst>
              <a:gd name="T0" fmla="*/ 2147483647 w 530"/>
              <a:gd name="T1" fmla="*/ 2147483647 h 318"/>
              <a:gd name="T2" fmla="*/ 2147483647 w 530"/>
              <a:gd name="T3" fmla="*/ 2147483647 h 318"/>
              <a:gd name="T4" fmla="*/ 2147483647 w 530"/>
              <a:gd name="T5" fmla="*/ 2147483647 h 318"/>
              <a:gd name="T6" fmla="*/ 2147483647 w 530"/>
              <a:gd name="T7" fmla="*/ 2147483647 h 318"/>
              <a:gd name="T8" fmla="*/ 2147483647 w 530"/>
              <a:gd name="T9" fmla="*/ 2147483647 h 318"/>
              <a:gd name="T10" fmla="*/ 2147483647 w 530"/>
              <a:gd name="T11" fmla="*/ 2147483647 h 318"/>
              <a:gd name="T12" fmla="*/ 2147483647 w 530"/>
              <a:gd name="T13" fmla="*/ 2147483647 h 318"/>
              <a:gd name="T14" fmla="*/ 2147483647 w 530"/>
              <a:gd name="T15" fmla="*/ 2147483647 h 318"/>
              <a:gd name="T16" fmla="*/ 2147483647 w 530"/>
              <a:gd name="T17" fmla="*/ 2147483647 h 318"/>
              <a:gd name="T18" fmla="*/ 2147483647 w 530"/>
              <a:gd name="T19" fmla="*/ 2147483647 h 318"/>
              <a:gd name="T20" fmla="*/ 2147483647 w 530"/>
              <a:gd name="T21" fmla="*/ 2147483647 h 318"/>
              <a:gd name="T22" fmla="*/ 2147483647 w 530"/>
              <a:gd name="T23" fmla="*/ 2147483647 h 318"/>
              <a:gd name="T24" fmla="*/ 2147483647 w 530"/>
              <a:gd name="T25" fmla="*/ 2147483647 h 318"/>
              <a:gd name="T26" fmla="*/ 2147483647 w 530"/>
              <a:gd name="T27" fmla="*/ 2147483647 h 318"/>
              <a:gd name="T28" fmla="*/ 2147483647 w 530"/>
              <a:gd name="T29" fmla="*/ 2147483647 h 318"/>
              <a:gd name="T30" fmla="*/ 2147483647 w 530"/>
              <a:gd name="T31" fmla="*/ 2147483647 h 318"/>
              <a:gd name="T32" fmla="*/ 2147483647 w 530"/>
              <a:gd name="T33" fmla="*/ 2147483647 h 318"/>
              <a:gd name="T34" fmla="*/ 2147483647 w 530"/>
              <a:gd name="T35" fmla="*/ 2147483647 h 318"/>
              <a:gd name="T36" fmla="*/ 2147483647 w 530"/>
              <a:gd name="T37" fmla="*/ 2147483647 h 318"/>
              <a:gd name="T38" fmla="*/ 2147483647 w 530"/>
              <a:gd name="T39" fmla="*/ 2147483647 h 318"/>
              <a:gd name="T40" fmla="*/ 2147483647 w 530"/>
              <a:gd name="T41" fmla="*/ 2147483647 h 318"/>
              <a:gd name="T42" fmla="*/ 2147483647 w 530"/>
              <a:gd name="T43" fmla="*/ 2147483647 h 318"/>
              <a:gd name="T44" fmla="*/ 2147483647 w 530"/>
              <a:gd name="T45" fmla="*/ 2147483647 h 318"/>
              <a:gd name="T46" fmla="*/ 2147483647 w 530"/>
              <a:gd name="T47" fmla="*/ 2147483647 h 318"/>
              <a:gd name="T48" fmla="*/ 2147483647 w 530"/>
              <a:gd name="T49" fmla="*/ 2147483647 h 318"/>
              <a:gd name="T50" fmla="*/ 2147483647 w 530"/>
              <a:gd name="T51" fmla="*/ 2147483647 h 318"/>
              <a:gd name="T52" fmla="*/ 2147483647 w 530"/>
              <a:gd name="T53" fmla="*/ 2147483647 h 318"/>
              <a:gd name="T54" fmla="*/ 2147483647 w 530"/>
              <a:gd name="T55" fmla="*/ 2147483647 h 318"/>
              <a:gd name="T56" fmla="*/ 2147483647 w 530"/>
              <a:gd name="T57" fmla="*/ 2147483647 h 318"/>
              <a:gd name="T58" fmla="*/ 2147483647 w 530"/>
              <a:gd name="T59" fmla="*/ 2147483647 h 318"/>
              <a:gd name="T60" fmla="*/ 2147483647 w 530"/>
              <a:gd name="T61" fmla="*/ 2147483647 h 318"/>
              <a:gd name="T62" fmla="*/ 2147483647 w 530"/>
              <a:gd name="T63" fmla="*/ 2147483647 h 318"/>
              <a:gd name="T64" fmla="*/ 2147483647 w 530"/>
              <a:gd name="T65" fmla="*/ 2147483647 h 318"/>
              <a:gd name="T66" fmla="*/ 2147483647 w 530"/>
              <a:gd name="T67" fmla="*/ 2147483647 h 318"/>
              <a:gd name="T68" fmla="*/ 2147483647 w 530"/>
              <a:gd name="T69" fmla="*/ 2147483647 h 318"/>
              <a:gd name="T70" fmla="*/ 2147483647 w 530"/>
              <a:gd name="T71" fmla="*/ 2147483647 h 318"/>
              <a:gd name="T72" fmla="*/ 2147483647 w 530"/>
              <a:gd name="T73" fmla="*/ 2147483647 h 318"/>
              <a:gd name="T74" fmla="*/ 2147483647 w 530"/>
              <a:gd name="T75" fmla="*/ 2147483647 h 318"/>
              <a:gd name="T76" fmla="*/ 2147483647 w 530"/>
              <a:gd name="T77" fmla="*/ 2147483647 h 318"/>
              <a:gd name="T78" fmla="*/ 2147483647 w 530"/>
              <a:gd name="T79" fmla="*/ 2147483647 h 318"/>
              <a:gd name="T80" fmla="*/ 2147483647 w 530"/>
              <a:gd name="T81" fmla="*/ 2147483647 h 318"/>
              <a:gd name="T82" fmla="*/ 2147483647 w 530"/>
              <a:gd name="T83" fmla="*/ 2147483647 h 318"/>
              <a:gd name="T84" fmla="*/ 2147483647 w 530"/>
              <a:gd name="T85" fmla="*/ 2147483647 h 318"/>
              <a:gd name="T86" fmla="*/ 2147483647 w 530"/>
              <a:gd name="T87" fmla="*/ 2147483647 h 318"/>
              <a:gd name="T88" fmla="*/ 2147483647 w 530"/>
              <a:gd name="T89" fmla="*/ 2147483647 h 318"/>
              <a:gd name="T90" fmla="*/ 2147483647 w 530"/>
              <a:gd name="T91" fmla="*/ 0 h 318"/>
              <a:gd name="T92" fmla="*/ 2147483647 w 530"/>
              <a:gd name="T93" fmla="*/ 2147483647 h 318"/>
              <a:gd name="T94" fmla="*/ 2147483647 w 530"/>
              <a:gd name="T95" fmla="*/ 2147483647 h 318"/>
              <a:gd name="T96" fmla="*/ 2147483647 w 530"/>
              <a:gd name="T97" fmla="*/ 2147483647 h 3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0"/>
              <a:gd name="T148" fmla="*/ 0 h 318"/>
              <a:gd name="T149" fmla="*/ 530 w 530"/>
              <a:gd name="T150" fmla="*/ 318 h 3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0" h="318">
                <a:moveTo>
                  <a:pt x="529" y="273"/>
                </a:moveTo>
                <a:lnTo>
                  <a:pt x="390" y="273"/>
                </a:lnTo>
                <a:lnTo>
                  <a:pt x="383" y="278"/>
                </a:lnTo>
                <a:lnTo>
                  <a:pt x="375" y="281"/>
                </a:lnTo>
                <a:lnTo>
                  <a:pt x="359" y="281"/>
                </a:lnTo>
                <a:lnTo>
                  <a:pt x="352" y="282"/>
                </a:lnTo>
                <a:lnTo>
                  <a:pt x="349" y="281"/>
                </a:lnTo>
                <a:lnTo>
                  <a:pt x="342" y="286"/>
                </a:lnTo>
                <a:lnTo>
                  <a:pt x="331" y="289"/>
                </a:lnTo>
                <a:lnTo>
                  <a:pt x="318" y="293"/>
                </a:lnTo>
                <a:lnTo>
                  <a:pt x="310" y="295"/>
                </a:lnTo>
                <a:lnTo>
                  <a:pt x="304" y="299"/>
                </a:lnTo>
                <a:lnTo>
                  <a:pt x="289" y="301"/>
                </a:lnTo>
                <a:lnTo>
                  <a:pt x="277" y="299"/>
                </a:lnTo>
                <a:lnTo>
                  <a:pt x="256" y="308"/>
                </a:lnTo>
                <a:lnTo>
                  <a:pt x="246" y="308"/>
                </a:lnTo>
                <a:lnTo>
                  <a:pt x="243" y="310"/>
                </a:lnTo>
                <a:lnTo>
                  <a:pt x="232" y="304"/>
                </a:lnTo>
                <a:lnTo>
                  <a:pt x="229" y="301"/>
                </a:lnTo>
                <a:lnTo>
                  <a:pt x="222" y="301"/>
                </a:lnTo>
                <a:lnTo>
                  <a:pt x="214" y="300"/>
                </a:lnTo>
                <a:lnTo>
                  <a:pt x="204" y="301"/>
                </a:lnTo>
                <a:lnTo>
                  <a:pt x="193" y="301"/>
                </a:lnTo>
                <a:lnTo>
                  <a:pt x="165" y="317"/>
                </a:lnTo>
                <a:lnTo>
                  <a:pt x="160" y="317"/>
                </a:lnTo>
                <a:lnTo>
                  <a:pt x="150" y="314"/>
                </a:lnTo>
                <a:lnTo>
                  <a:pt x="139" y="310"/>
                </a:lnTo>
                <a:lnTo>
                  <a:pt x="133" y="310"/>
                </a:lnTo>
                <a:lnTo>
                  <a:pt x="128" y="304"/>
                </a:lnTo>
                <a:lnTo>
                  <a:pt x="128" y="295"/>
                </a:lnTo>
                <a:lnTo>
                  <a:pt x="128" y="286"/>
                </a:lnTo>
                <a:lnTo>
                  <a:pt x="127" y="280"/>
                </a:lnTo>
                <a:lnTo>
                  <a:pt x="120" y="267"/>
                </a:lnTo>
                <a:lnTo>
                  <a:pt x="115" y="265"/>
                </a:lnTo>
                <a:lnTo>
                  <a:pt x="107" y="258"/>
                </a:lnTo>
                <a:lnTo>
                  <a:pt x="98" y="258"/>
                </a:lnTo>
                <a:lnTo>
                  <a:pt x="89" y="262"/>
                </a:lnTo>
                <a:lnTo>
                  <a:pt x="87" y="251"/>
                </a:lnTo>
                <a:lnTo>
                  <a:pt x="74" y="250"/>
                </a:lnTo>
                <a:lnTo>
                  <a:pt x="70" y="247"/>
                </a:lnTo>
                <a:lnTo>
                  <a:pt x="64" y="248"/>
                </a:lnTo>
                <a:lnTo>
                  <a:pt x="57" y="251"/>
                </a:lnTo>
                <a:lnTo>
                  <a:pt x="48" y="247"/>
                </a:lnTo>
                <a:lnTo>
                  <a:pt x="44" y="241"/>
                </a:lnTo>
                <a:lnTo>
                  <a:pt x="47" y="231"/>
                </a:lnTo>
                <a:lnTo>
                  <a:pt x="42" y="219"/>
                </a:lnTo>
                <a:lnTo>
                  <a:pt x="50" y="241"/>
                </a:lnTo>
                <a:lnTo>
                  <a:pt x="53" y="241"/>
                </a:lnTo>
                <a:lnTo>
                  <a:pt x="55" y="235"/>
                </a:lnTo>
                <a:lnTo>
                  <a:pt x="51" y="215"/>
                </a:lnTo>
                <a:lnTo>
                  <a:pt x="60" y="209"/>
                </a:lnTo>
                <a:lnTo>
                  <a:pt x="57" y="204"/>
                </a:lnTo>
                <a:lnTo>
                  <a:pt x="50" y="209"/>
                </a:lnTo>
                <a:lnTo>
                  <a:pt x="44" y="209"/>
                </a:lnTo>
                <a:lnTo>
                  <a:pt x="42" y="202"/>
                </a:lnTo>
                <a:lnTo>
                  <a:pt x="41" y="191"/>
                </a:lnTo>
                <a:lnTo>
                  <a:pt x="44" y="196"/>
                </a:lnTo>
                <a:lnTo>
                  <a:pt x="50" y="189"/>
                </a:lnTo>
                <a:lnTo>
                  <a:pt x="57" y="189"/>
                </a:lnTo>
                <a:lnTo>
                  <a:pt x="62" y="185"/>
                </a:lnTo>
                <a:lnTo>
                  <a:pt x="57" y="183"/>
                </a:lnTo>
                <a:lnTo>
                  <a:pt x="50" y="183"/>
                </a:lnTo>
                <a:lnTo>
                  <a:pt x="42" y="179"/>
                </a:lnTo>
                <a:lnTo>
                  <a:pt x="41" y="185"/>
                </a:lnTo>
                <a:lnTo>
                  <a:pt x="39" y="176"/>
                </a:lnTo>
                <a:lnTo>
                  <a:pt x="35" y="159"/>
                </a:lnTo>
                <a:lnTo>
                  <a:pt x="28" y="152"/>
                </a:lnTo>
                <a:lnTo>
                  <a:pt x="25" y="137"/>
                </a:lnTo>
                <a:lnTo>
                  <a:pt x="24" y="129"/>
                </a:lnTo>
                <a:lnTo>
                  <a:pt x="20" y="118"/>
                </a:lnTo>
                <a:lnTo>
                  <a:pt x="15" y="107"/>
                </a:lnTo>
                <a:lnTo>
                  <a:pt x="11" y="103"/>
                </a:lnTo>
                <a:lnTo>
                  <a:pt x="5" y="97"/>
                </a:lnTo>
                <a:lnTo>
                  <a:pt x="3" y="85"/>
                </a:lnTo>
                <a:lnTo>
                  <a:pt x="0" y="77"/>
                </a:lnTo>
                <a:lnTo>
                  <a:pt x="3" y="65"/>
                </a:lnTo>
                <a:lnTo>
                  <a:pt x="0" y="58"/>
                </a:lnTo>
                <a:lnTo>
                  <a:pt x="5" y="56"/>
                </a:lnTo>
                <a:lnTo>
                  <a:pt x="11" y="58"/>
                </a:lnTo>
                <a:lnTo>
                  <a:pt x="17" y="60"/>
                </a:lnTo>
                <a:lnTo>
                  <a:pt x="24" y="65"/>
                </a:lnTo>
                <a:lnTo>
                  <a:pt x="31" y="66"/>
                </a:lnTo>
                <a:lnTo>
                  <a:pt x="35" y="66"/>
                </a:lnTo>
                <a:lnTo>
                  <a:pt x="42" y="73"/>
                </a:lnTo>
                <a:lnTo>
                  <a:pt x="53" y="75"/>
                </a:lnTo>
                <a:lnTo>
                  <a:pt x="62" y="77"/>
                </a:lnTo>
                <a:lnTo>
                  <a:pt x="72" y="75"/>
                </a:lnTo>
                <a:lnTo>
                  <a:pt x="82" y="79"/>
                </a:lnTo>
                <a:lnTo>
                  <a:pt x="89" y="79"/>
                </a:lnTo>
                <a:lnTo>
                  <a:pt x="98" y="79"/>
                </a:lnTo>
                <a:lnTo>
                  <a:pt x="104" y="80"/>
                </a:lnTo>
                <a:lnTo>
                  <a:pt x="111" y="79"/>
                </a:lnTo>
                <a:lnTo>
                  <a:pt x="115" y="86"/>
                </a:lnTo>
                <a:lnTo>
                  <a:pt x="121" y="85"/>
                </a:lnTo>
                <a:lnTo>
                  <a:pt x="128" y="88"/>
                </a:lnTo>
                <a:lnTo>
                  <a:pt x="133" y="79"/>
                </a:lnTo>
                <a:lnTo>
                  <a:pt x="133" y="88"/>
                </a:lnTo>
                <a:lnTo>
                  <a:pt x="136" y="88"/>
                </a:lnTo>
                <a:lnTo>
                  <a:pt x="136" y="81"/>
                </a:lnTo>
                <a:lnTo>
                  <a:pt x="141" y="90"/>
                </a:lnTo>
                <a:lnTo>
                  <a:pt x="139" y="97"/>
                </a:lnTo>
                <a:lnTo>
                  <a:pt x="138" y="107"/>
                </a:lnTo>
                <a:lnTo>
                  <a:pt x="133" y="112"/>
                </a:lnTo>
                <a:lnTo>
                  <a:pt x="127" y="109"/>
                </a:lnTo>
                <a:lnTo>
                  <a:pt x="127" y="117"/>
                </a:lnTo>
                <a:lnTo>
                  <a:pt x="121" y="122"/>
                </a:lnTo>
                <a:lnTo>
                  <a:pt x="118" y="126"/>
                </a:lnTo>
                <a:lnTo>
                  <a:pt x="113" y="129"/>
                </a:lnTo>
                <a:lnTo>
                  <a:pt x="108" y="140"/>
                </a:lnTo>
                <a:lnTo>
                  <a:pt x="108" y="146"/>
                </a:lnTo>
                <a:lnTo>
                  <a:pt x="107" y="152"/>
                </a:lnTo>
                <a:lnTo>
                  <a:pt x="113" y="152"/>
                </a:lnTo>
                <a:lnTo>
                  <a:pt x="124" y="146"/>
                </a:lnTo>
                <a:lnTo>
                  <a:pt x="115" y="147"/>
                </a:lnTo>
                <a:lnTo>
                  <a:pt x="115" y="137"/>
                </a:lnTo>
                <a:lnTo>
                  <a:pt x="121" y="129"/>
                </a:lnTo>
                <a:lnTo>
                  <a:pt x="133" y="123"/>
                </a:lnTo>
                <a:lnTo>
                  <a:pt x="136" y="112"/>
                </a:lnTo>
                <a:lnTo>
                  <a:pt x="143" y="107"/>
                </a:lnTo>
                <a:lnTo>
                  <a:pt x="146" y="107"/>
                </a:lnTo>
                <a:lnTo>
                  <a:pt x="143" y="101"/>
                </a:lnTo>
                <a:lnTo>
                  <a:pt x="150" y="101"/>
                </a:lnTo>
                <a:lnTo>
                  <a:pt x="152" y="109"/>
                </a:lnTo>
                <a:lnTo>
                  <a:pt x="146" y="118"/>
                </a:lnTo>
                <a:lnTo>
                  <a:pt x="143" y="116"/>
                </a:lnTo>
                <a:lnTo>
                  <a:pt x="143" y="125"/>
                </a:lnTo>
                <a:lnTo>
                  <a:pt x="138" y="133"/>
                </a:lnTo>
                <a:lnTo>
                  <a:pt x="143" y="133"/>
                </a:lnTo>
                <a:lnTo>
                  <a:pt x="148" y="132"/>
                </a:lnTo>
                <a:lnTo>
                  <a:pt x="152" y="137"/>
                </a:lnTo>
                <a:lnTo>
                  <a:pt x="148" y="146"/>
                </a:lnTo>
                <a:lnTo>
                  <a:pt x="146" y="155"/>
                </a:lnTo>
                <a:lnTo>
                  <a:pt x="139" y="155"/>
                </a:lnTo>
                <a:lnTo>
                  <a:pt x="143" y="148"/>
                </a:lnTo>
                <a:lnTo>
                  <a:pt x="138" y="148"/>
                </a:lnTo>
                <a:lnTo>
                  <a:pt x="136" y="163"/>
                </a:lnTo>
                <a:lnTo>
                  <a:pt x="128" y="163"/>
                </a:lnTo>
                <a:lnTo>
                  <a:pt x="133" y="152"/>
                </a:lnTo>
                <a:lnTo>
                  <a:pt x="127" y="155"/>
                </a:lnTo>
                <a:lnTo>
                  <a:pt x="121" y="159"/>
                </a:lnTo>
                <a:lnTo>
                  <a:pt x="115" y="164"/>
                </a:lnTo>
                <a:lnTo>
                  <a:pt x="113" y="170"/>
                </a:lnTo>
                <a:lnTo>
                  <a:pt x="121" y="170"/>
                </a:lnTo>
                <a:lnTo>
                  <a:pt x="117" y="176"/>
                </a:lnTo>
                <a:lnTo>
                  <a:pt x="121" y="175"/>
                </a:lnTo>
                <a:lnTo>
                  <a:pt x="121" y="179"/>
                </a:lnTo>
                <a:lnTo>
                  <a:pt x="125" y="170"/>
                </a:lnTo>
                <a:lnTo>
                  <a:pt x="128" y="174"/>
                </a:lnTo>
                <a:lnTo>
                  <a:pt x="134" y="175"/>
                </a:lnTo>
                <a:lnTo>
                  <a:pt x="139" y="175"/>
                </a:lnTo>
                <a:lnTo>
                  <a:pt x="146" y="168"/>
                </a:lnTo>
                <a:lnTo>
                  <a:pt x="146" y="161"/>
                </a:lnTo>
                <a:lnTo>
                  <a:pt x="150" y="155"/>
                </a:lnTo>
                <a:lnTo>
                  <a:pt x="153" y="159"/>
                </a:lnTo>
                <a:lnTo>
                  <a:pt x="159" y="161"/>
                </a:lnTo>
                <a:lnTo>
                  <a:pt x="156" y="155"/>
                </a:lnTo>
                <a:lnTo>
                  <a:pt x="160" y="152"/>
                </a:lnTo>
                <a:lnTo>
                  <a:pt x="162" y="142"/>
                </a:lnTo>
                <a:lnTo>
                  <a:pt x="156" y="131"/>
                </a:lnTo>
                <a:lnTo>
                  <a:pt x="162" y="131"/>
                </a:lnTo>
                <a:lnTo>
                  <a:pt x="159" y="122"/>
                </a:lnTo>
                <a:lnTo>
                  <a:pt x="159" y="112"/>
                </a:lnTo>
                <a:lnTo>
                  <a:pt x="162" y="103"/>
                </a:lnTo>
                <a:lnTo>
                  <a:pt x="165" y="96"/>
                </a:lnTo>
                <a:lnTo>
                  <a:pt x="170" y="92"/>
                </a:lnTo>
                <a:lnTo>
                  <a:pt x="162" y="81"/>
                </a:lnTo>
                <a:lnTo>
                  <a:pt x="159" y="71"/>
                </a:lnTo>
                <a:lnTo>
                  <a:pt x="159" y="65"/>
                </a:lnTo>
                <a:lnTo>
                  <a:pt x="155" y="60"/>
                </a:lnTo>
                <a:lnTo>
                  <a:pt x="148" y="58"/>
                </a:lnTo>
                <a:lnTo>
                  <a:pt x="141" y="54"/>
                </a:lnTo>
                <a:lnTo>
                  <a:pt x="139" y="49"/>
                </a:lnTo>
                <a:lnTo>
                  <a:pt x="145" y="45"/>
                </a:lnTo>
                <a:lnTo>
                  <a:pt x="152" y="51"/>
                </a:lnTo>
                <a:lnTo>
                  <a:pt x="153" y="43"/>
                </a:lnTo>
                <a:lnTo>
                  <a:pt x="153" y="34"/>
                </a:lnTo>
                <a:lnTo>
                  <a:pt x="148" y="21"/>
                </a:lnTo>
                <a:lnTo>
                  <a:pt x="143" y="25"/>
                </a:lnTo>
                <a:lnTo>
                  <a:pt x="136" y="21"/>
                </a:lnTo>
                <a:lnTo>
                  <a:pt x="136" y="15"/>
                </a:lnTo>
                <a:lnTo>
                  <a:pt x="133" y="10"/>
                </a:lnTo>
                <a:lnTo>
                  <a:pt x="134" y="6"/>
                </a:lnTo>
                <a:lnTo>
                  <a:pt x="260" y="1"/>
                </a:lnTo>
                <a:lnTo>
                  <a:pt x="310" y="0"/>
                </a:lnTo>
                <a:lnTo>
                  <a:pt x="398" y="0"/>
                </a:lnTo>
                <a:lnTo>
                  <a:pt x="441" y="1"/>
                </a:lnTo>
                <a:lnTo>
                  <a:pt x="494" y="0"/>
                </a:lnTo>
                <a:lnTo>
                  <a:pt x="522" y="1"/>
                </a:lnTo>
                <a:lnTo>
                  <a:pt x="522" y="148"/>
                </a:lnTo>
                <a:lnTo>
                  <a:pt x="522" y="159"/>
                </a:lnTo>
                <a:lnTo>
                  <a:pt x="522" y="170"/>
                </a:lnTo>
                <a:lnTo>
                  <a:pt x="522" y="237"/>
                </a:lnTo>
                <a:lnTo>
                  <a:pt x="525" y="250"/>
                </a:lnTo>
                <a:lnTo>
                  <a:pt x="525" y="256"/>
                </a:lnTo>
                <a:lnTo>
                  <a:pt x="525" y="267"/>
                </a:lnTo>
                <a:lnTo>
                  <a:pt x="529" y="273"/>
                </a:lnTo>
              </a:path>
            </a:pathLst>
          </a:custGeom>
          <a:solidFill>
            <a:srgbClr val="FF0000"/>
          </a:solidFill>
          <a:ln w="12700" cap="rnd">
            <a:solidFill>
              <a:srgbClr val="E79A29"/>
            </a:solidFill>
            <a:round/>
            <a:headEnd/>
            <a:tailEnd/>
          </a:ln>
        </p:spPr>
        <p:txBody>
          <a:bodyPr anchor="ctr">
            <a:noAutofit/>
          </a:bodyPr>
          <a:lstStyle/>
          <a:p>
            <a:endParaRPr lang="en-US">
              <a:solidFill>
                <a:prstClr val="black"/>
              </a:solidFill>
            </a:endParaRPr>
          </a:p>
        </p:txBody>
      </p:sp>
      <p:sp>
        <p:nvSpPr>
          <p:cNvPr id="18449" name="Freeform 64"/>
          <p:cNvSpPr>
            <a:spLocks/>
          </p:cNvSpPr>
          <p:nvPr/>
        </p:nvSpPr>
        <p:spPr bwMode="auto">
          <a:xfrm>
            <a:off x="2946797" y="2602706"/>
            <a:ext cx="717947" cy="491729"/>
          </a:xfrm>
          <a:custGeom>
            <a:avLst/>
            <a:gdLst>
              <a:gd name="T0" fmla="*/ 0 w 481"/>
              <a:gd name="T1" fmla="*/ 2147483647 h 367"/>
              <a:gd name="T2" fmla="*/ 0 w 481"/>
              <a:gd name="T3" fmla="*/ 2147483647 h 367"/>
              <a:gd name="T4" fmla="*/ 2147483647 w 481"/>
              <a:gd name="T5" fmla="*/ 2147483647 h 367"/>
              <a:gd name="T6" fmla="*/ 2147483647 w 481"/>
              <a:gd name="T7" fmla="*/ 2147483647 h 367"/>
              <a:gd name="T8" fmla="*/ 2147483647 w 481"/>
              <a:gd name="T9" fmla="*/ 0 h 367"/>
              <a:gd name="T10" fmla="*/ 2147483647 w 481"/>
              <a:gd name="T11" fmla="*/ 2147483647 h 367"/>
              <a:gd name="T12" fmla="*/ 2147483647 w 481"/>
              <a:gd name="T13" fmla="*/ 0 h 367"/>
              <a:gd name="T14" fmla="*/ 2147483647 w 481"/>
              <a:gd name="T15" fmla="*/ 0 h 367"/>
              <a:gd name="T16" fmla="*/ 2147483647 w 481"/>
              <a:gd name="T17" fmla="*/ 2147483647 h 367"/>
              <a:gd name="T18" fmla="*/ 2147483647 w 481"/>
              <a:gd name="T19" fmla="*/ 2147483647 h 367"/>
              <a:gd name="T20" fmla="*/ 2147483647 w 481"/>
              <a:gd name="T21" fmla="*/ 2147483647 h 367"/>
              <a:gd name="T22" fmla="*/ 2147483647 w 481"/>
              <a:gd name="T23" fmla="*/ 2147483647 h 367"/>
              <a:gd name="T24" fmla="*/ 0 w 481"/>
              <a:gd name="T25" fmla="*/ 2147483647 h 367"/>
              <a:gd name="T26" fmla="*/ 0 w 481"/>
              <a:gd name="T27" fmla="*/ 2147483647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1"/>
              <a:gd name="T43" fmla="*/ 0 h 367"/>
              <a:gd name="T44" fmla="*/ 481 w 481"/>
              <a:gd name="T45" fmla="*/ 367 h 3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1" h="367">
                <a:moveTo>
                  <a:pt x="0" y="273"/>
                </a:moveTo>
                <a:lnTo>
                  <a:pt x="0" y="47"/>
                </a:lnTo>
                <a:lnTo>
                  <a:pt x="1" y="1"/>
                </a:lnTo>
                <a:lnTo>
                  <a:pt x="169" y="1"/>
                </a:lnTo>
                <a:lnTo>
                  <a:pt x="189" y="0"/>
                </a:lnTo>
                <a:lnTo>
                  <a:pt x="216" y="1"/>
                </a:lnTo>
                <a:lnTo>
                  <a:pt x="224" y="0"/>
                </a:lnTo>
                <a:lnTo>
                  <a:pt x="480" y="0"/>
                </a:lnTo>
                <a:lnTo>
                  <a:pt x="480" y="36"/>
                </a:lnTo>
                <a:lnTo>
                  <a:pt x="480" y="364"/>
                </a:lnTo>
                <a:lnTo>
                  <a:pt x="214" y="364"/>
                </a:lnTo>
                <a:lnTo>
                  <a:pt x="138" y="366"/>
                </a:lnTo>
                <a:lnTo>
                  <a:pt x="0" y="366"/>
                </a:lnTo>
                <a:lnTo>
                  <a:pt x="0" y="273"/>
                </a:lnTo>
              </a:path>
            </a:pathLst>
          </a:custGeom>
          <a:solidFill>
            <a:srgbClr val="FF0000"/>
          </a:solidFill>
          <a:ln w="12700" cap="rnd">
            <a:solidFill>
              <a:srgbClr val="E79A29"/>
            </a:solidFill>
            <a:round/>
            <a:headEnd/>
            <a:tailEnd/>
          </a:ln>
        </p:spPr>
        <p:txBody>
          <a:bodyPr anchor="ctr">
            <a:noAutofit/>
          </a:bodyPr>
          <a:lstStyle/>
          <a:p>
            <a:endParaRPr lang="en-US">
              <a:solidFill>
                <a:prstClr val="black"/>
              </a:solidFill>
            </a:endParaRPr>
          </a:p>
        </p:txBody>
      </p:sp>
      <p:sp>
        <p:nvSpPr>
          <p:cNvPr id="20794" name="Freeform 66"/>
          <p:cNvSpPr>
            <a:spLocks/>
          </p:cNvSpPr>
          <p:nvPr/>
        </p:nvSpPr>
        <p:spPr bwMode="auto">
          <a:xfrm>
            <a:off x="6758464" y="3021977"/>
            <a:ext cx="34964" cy="20203"/>
          </a:xfrm>
          <a:custGeom>
            <a:avLst/>
            <a:gdLst>
              <a:gd name="T0" fmla="*/ 149 w 26"/>
              <a:gd name="T1" fmla="*/ 0 h 17"/>
              <a:gd name="T2" fmla="*/ 172 w 26"/>
              <a:gd name="T3" fmla="*/ 2 h 17"/>
              <a:gd name="T4" fmla="*/ 210 w 26"/>
              <a:gd name="T5" fmla="*/ 0 h 17"/>
              <a:gd name="T6" fmla="*/ 210 w 26"/>
              <a:gd name="T7" fmla="*/ 2 h 17"/>
              <a:gd name="T8" fmla="*/ 210 w 26"/>
              <a:gd name="T9" fmla="*/ 4 h 17"/>
              <a:gd name="T10" fmla="*/ 211 w 26"/>
              <a:gd name="T11" fmla="*/ 8 h 17"/>
              <a:gd name="T12" fmla="*/ 242 w 26"/>
              <a:gd name="T13" fmla="*/ 8 h 17"/>
              <a:gd name="T14" fmla="*/ 280 w 26"/>
              <a:gd name="T15" fmla="*/ 4 h 17"/>
              <a:gd name="T16" fmla="*/ 280 w 26"/>
              <a:gd name="T17" fmla="*/ 26 h 17"/>
              <a:gd name="T18" fmla="*/ 263 w 26"/>
              <a:gd name="T19" fmla="*/ 30 h 17"/>
              <a:gd name="T20" fmla="*/ 242 w 26"/>
              <a:gd name="T21" fmla="*/ 30 h 17"/>
              <a:gd name="T22" fmla="*/ 210 w 26"/>
              <a:gd name="T23" fmla="*/ 34 h 17"/>
              <a:gd name="T24" fmla="*/ 58 w 26"/>
              <a:gd name="T25" fmla="*/ 34 h 17"/>
              <a:gd name="T26" fmla="*/ 3 w 26"/>
              <a:gd name="T27" fmla="*/ 40 h 17"/>
              <a:gd name="T28" fmla="*/ 1 w 26"/>
              <a:gd name="T29" fmla="*/ 40 h 17"/>
              <a:gd name="T30" fmla="*/ 0 w 26"/>
              <a:gd name="T31" fmla="*/ 30 h 17"/>
              <a:gd name="T32" fmla="*/ 3 w 26"/>
              <a:gd name="T33" fmla="*/ 34 h 17"/>
              <a:gd name="T34" fmla="*/ 58 w 26"/>
              <a:gd name="T35" fmla="*/ 26 h 17"/>
              <a:gd name="T36" fmla="*/ 89 w 26"/>
              <a:gd name="T37" fmla="*/ 2 h 17"/>
              <a:gd name="T38" fmla="*/ 129 w 26"/>
              <a:gd name="T39" fmla="*/ 0 h 17"/>
              <a:gd name="T40" fmla="*/ 149 w 26"/>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7"/>
              <a:gd name="T65" fmla="*/ 26 w 2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7">
                <a:moveTo>
                  <a:pt x="13" y="0"/>
                </a:moveTo>
                <a:lnTo>
                  <a:pt x="15" y="2"/>
                </a:lnTo>
                <a:lnTo>
                  <a:pt x="18" y="0"/>
                </a:lnTo>
                <a:lnTo>
                  <a:pt x="18" y="2"/>
                </a:lnTo>
                <a:lnTo>
                  <a:pt x="18" y="4"/>
                </a:lnTo>
                <a:lnTo>
                  <a:pt x="19" y="8"/>
                </a:lnTo>
                <a:lnTo>
                  <a:pt x="21" y="8"/>
                </a:lnTo>
                <a:lnTo>
                  <a:pt x="25" y="4"/>
                </a:lnTo>
                <a:lnTo>
                  <a:pt x="25" y="9"/>
                </a:lnTo>
                <a:lnTo>
                  <a:pt x="23" y="11"/>
                </a:lnTo>
                <a:lnTo>
                  <a:pt x="21" y="11"/>
                </a:lnTo>
                <a:lnTo>
                  <a:pt x="18" y="13"/>
                </a:lnTo>
                <a:lnTo>
                  <a:pt x="5" y="13"/>
                </a:lnTo>
                <a:lnTo>
                  <a:pt x="3" y="16"/>
                </a:lnTo>
                <a:lnTo>
                  <a:pt x="1" y="16"/>
                </a:lnTo>
                <a:lnTo>
                  <a:pt x="0" y="11"/>
                </a:lnTo>
                <a:lnTo>
                  <a:pt x="3" y="13"/>
                </a:lnTo>
                <a:lnTo>
                  <a:pt x="5" y="9"/>
                </a:lnTo>
                <a:lnTo>
                  <a:pt x="8" y="2"/>
                </a:lnTo>
                <a:lnTo>
                  <a:pt x="11" y="0"/>
                </a:lnTo>
                <a:lnTo>
                  <a:pt x="13" y="0"/>
                </a:lnTo>
              </a:path>
            </a:pathLst>
          </a:custGeom>
          <a:solidFill>
            <a:srgbClr val="FFFFCC"/>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795" name="Freeform 67"/>
          <p:cNvSpPr>
            <a:spLocks/>
          </p:cNvSpPr>
          <p:nvPr/>
        </p:nvSpPr>
        <p:spPr bwMode="auto">
          <a:xfrm>
            <a:off x="6814407" y="3030956"/>
            <a:ext cx="27971" cy="21325"/>
          </a:xfrm>
          <a:custGeom>
            <a:avLst/>
            <a:gdLst>
              <a:gd name="T0" fmla="*/ 302 w 20"/>
              <a:gd name="T1" fmla="*/ 0 h 17"/>
              <a:gd name="T2" fmla="*/ 302 w 20"/>
              <a:gd name="T3" fmla="*/ 1 h 17"/>
              <a:gd name="T4" fmla="*/ 329 w 20"/>
              <a:gd name="T5" fmla="*/ 36 h 17"/>
              <a:gd name="T6" fmla="*/ 329 w 20"/>
              <a:gd name="T7" fmla="*/ 50 h 17"/>
              <a:gd name="T8" fmla="*/ 434 w 20"/>
              <a:gd name="T9" fmla="*/ 78 h 17"/>
              <a:gd name="T10" fmla="*/ 372 w 20"/>
              <a:gd name="T11" fmla="*/ 78 h 17"/>
              <a:gd name="T12" fmla="*/ 302 w 20"/>
              <a:gd name="T13" fmla="*/ 106 h 17"/>
              <a:gd name="T14" fmla="*/ 252 w 20"/>
              <a:gd name="T15" fmla="*/ 106 h 17"/>
              <a:gd name="T16" fmla="*/ 149 w 20"/>
              <a:gd name="T17" fmla="*/ 78 h 17"/>
              <a:gd name="T18" fmla="*/ 1 w 20"/>
              <a:gd name="T19" fmla="*/ 78 h 17"/>
              <a:gd name="T20" fmla="*/ 0 w 20"/>
              <a:gd name="T21" fmla="*/ 78 h 17"/>
              <a:gd name="T22" fmla="*/ 0 w 20"/>
              <a:gd name="T23" fmla="*/ 50 h 17"/>
              <a:gd name="T24" fmla="*/ 103 w 20"/>
              <a:gd name="T25" fmla="*/ 50 h 17"/>
              <a:gd name="T26" fmla="*/ 149 w 20"/>
              <a:gd name="T27" fmla="*/ 78 h 17"/>
              <a:gd name="T28" fmla="*/ 252 w 20"/>
              <a:gd name="T29" fmla="*/ 78 h 17"/>
              <a:gd name="T30" fmla="*/ 329 w 20"/>
              <a:gd name="T31" fmla="*/ 50 h 17"/>
              <a:gd name="T32" fmla="*/ 252 w 20"/>
              <a:gd name="T33" fmla="*/ 45 h 17"/>
              <a:gd name="T34" fmla="*/ 252 w 20"/>
              <a:gd name="T35" fmla="*/ 0 h 17"/>
              <a:gd name="T36" fmla="*/ 302 w 20"/>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7"/>
              <a:gd name="T59" fmla="*/ 20 w 2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7">
                <a:moveTo>
                  <a:pt x="13" y="0"/>
                </a:moveTo>
                <a:lnTo>
                  <a:pt x="13" y="1"/>
                </a:lnTo>
                <a:lnTo>
                  <a:pt x="15" y="5"/>
                </a:lnTo>
                <a:lnTo>
                  <a:pt x="15" y="8"/>
                </a:lnTo>
                <a:lnTo>
                  <a:pt x="19" y="12"/>
                </a:lnTo>
                <a:lnTo>
                  <a:pt x="17" y="12"/>
                </a:lnTo>
                <a:lnTo>
                  <a:pt x="13" y="16"/>
                </a:lnTo>
                <a:lnTo>
                  <a:pt x="11" y="16"/>
                </a:lnTo>
                <a:lnTo>
                  <a:pt x="7" y="12"/>
                </a:lnTo>
                <a:lnTo>
                  <a:pt x="1" y="12"/>
                </a:lnTo>
                <a:lnTo>
                  <a:pt x="0" y="12"/>
                </a:lnTo>
                <a:lnTo>
                  <a:pt x="0" y="8"/>
                </a:lnTo>
                <a:lnTo>
                  <a:pt x="5" y="8"/>
                </a:lnTo>
                <a:lnTo>
                  <a:pt x="7" y="12"/>
                </a:lnTo>
                <a:lnTo>
                  <a:pt x="11" y="12"/>
                </a:lnTo>
                <a:lnTo>
                  <a:pt x="15" y="8"/>
                </a:lnTo>
                <a:lnTo>
                  <a:pt x="11" y="7"/>
                </a:lnTo>
                <a:lnTo>
                  <a:pt x="11" y="0"/>
                </a:lnTo>
                <a:lnTo>
                  <a:pt x="13" y="0"/>
                </a:lnTo>
              </a:path>
            </a:pathLst>
          </a:custGeom>
          <a:solidFill>
            <a:srgbClr val="FFFFCC"/>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796" name="Freeform 68"/>
          <p:cNvSpPr>
            <a:spLocks/>
          </p:cNvSpPr>
          <p:nvPr/>
        </p:nvSpPr>
        <p:spPr bwMode="auto">
          <a:xfrm>
            <a:off x="6278288" y="3413683"/>
            <a:ext cx="61770" cy="104380"/>
          </a:xfrm>
          <a:custGeom>
            <a:avLst/>
            <a:gdLst>
              <a:gd name="T0" fmla="*/ 505 w 46"/>
              <a:gd name="T1" fmla="*/ 0 h 84"/>
              <a:gd name="T2" fmla="*/ 444 w 46"/>
              <a:gd name="T3" fmla="*/ 2 h 84"/>
              <a:gd name="T4" fmla="*/ 438 w 46"/>
              <a:gd name="T5" fmla="*/ 4 h 84"/>
              <a:gd name="T6" fmla="*/ 438 w 46"/>
              <a:gd name="T7" fmla="*/ 52 h 84"/>
              <a:gd name="T8" fmla="*/ 426 w 46"/>
              <a:gd name="T9" fmla="*/ 52 h 84"/>
              <a:gd name="T10" fmla="*/ 426 w 46"/>
              <a:gd name="T11" fmla="*/ 71 h 84"/>
              <a:gd name="T12" fmla="*/ 380 w 46"/>
              <a:gd name="T13" fmla="*/ 96 h 84"/>
              <a:gd name="T14" fmla="*/ 372 w 46"/>
              <a:gd name="T15" fmla="*/ 138 h 84"/>
              <a:gd name="T16" fmla="*/ 323 w 46"/>
              <a:gd name="T17" fmla="*/ 165 h 84"/>
              <a:gd name="T18" fmla="*/ 323 w 46"/>
              <a:gd name="T19" fmla="*/ 176 h 84"/>
              <a:gd name="T20" fmla="*/ 290 w 46"/>
              <a:gd name="T21" fmla="*/ 203 h 84"/>
              <a:gd name="T22" fmla="*/ 323 w 46"/>
              <a:gd name="T23" fmla="*/ 205 h 84"/>
              <a:gd name="T24" fmla="*/ 290 w 46"/>
              <a:gd name="T25" fmla="*/ 216 h 84"/>
              <a:gd name="T26" fmla="*/ 279 w 46"/>
              <a:gd name="T27" fmla="*/ 239 h 84"/>
              <a:gd name="T28" fmla="*/ 243 w 46"/>
              <a:gd name="T29" fmla="*/ 249 h 84"/>
              <a:gd name="T30" fmla="*/ 243 w 46"/>
              <a:gd name="T31" fmla="*/ 256 h 84"/>
              <a:gd name="T32" fmla="*/ 219 w 46"/>
              <a:gd name="T33" fmla="*/ 256 h 84"/>
              <a:gd name="T34" fmla="*/ 219 w 46"/>
              <a:gd name="T35" fmla="*/ 278 h 84"/>
              <a:gd name="T36" fmla="*/ 190 w 46"/>
              <a:gd name="T37" fmla="*/ 278 h 84"/>
              <a:gd name="T38" fmla="*/ 190 w 46"/>
              <a:gd name="T39" fmla="*/ 283 h 84"/>
              <a:gd name="T40" fmla="*/ 158 w 46"/>
              <a:gd name="T41" fmla="*/ 283 h 84"/>
              <a:gd name="T42" fmla="*/ 158 w 46"/>
              <a:gd name="T43" fmla="*/ 306 h 84"/>
              <a:gd name="T44" fmla="*/ 158 w 46"/>
              <a:gd name="T45" fmla="*/ 324 h 84"/>
              <a:gd name="T46" fmla="*/ 158 w 46"/>
              <a:gd name="T47" fmla="*/ 341 h 84"/>
              <a:gd name="T48" fmla="*/ 124 w 46"/>
              <a:gd name="T49" fmla="*/ 341 h 84"/>
              <a:gd name="T50" fmla="*/ 119 w 46"/>
              <a:gd name="T51" fmla="*/ 375 h 84"/>
              <a:gd name="T52" fmla="*/ 89 w 46"/>
              <a:gd name="T53" fmla="*/ 378 h 84"/>
              <a:gd name="T54" fmla="*/ 89 w 46"/>
              <a:gd name="T55" fmla="*/ 393 h 84"/>
              <a:gd name="T56" fmla="*/ 3 w 46"/>
              <a:gd name="T57" fmla="*/ 435 h 84"/>
              <a:gd name="T58" fmla="*/ 58 w 46"/>
              <a:gd name="T59" fmla="*/ 463 h 84"/>
              <a:gd name="T60" fmla="*/ 3 w 46"/>
              <a:gd name="T61" fmla="*/ 467 h 84"/>
              <a:gd name="T62" fmla="*/ 1 w 46"/>
              <a:gd name="T63" fmla="*/ 463 h 84"/>
              <a:gd name="T64" fmla="*/ 0 w 46"/>
              <a:gd name="T65" fmla="*/ 420 h 84"/>
              <a:gd name="T66" fmla="*/ 1 w 46"/>
              <a:gd name="T67" fmla="*/ 415 h 84"/>
              <a:gd name="T68" fmla="*/ 0 w 46"/>
              <a:gd name="T69" fmla="*/ 393 h 84"/>
              <a:gd name="T70" fmla="*/ 0 w 46"/>
              <a:gd name="T71" fmla="*/ 378 h 84"/>
              <a:gd name="T72" fmla="*/ 1 w 46"/>
              <a:gd name="T73" fmla="*/ 347 h 84"/>
              <a:gd name="T74" fmla="*/ 3 w 46"/>
              <a:gd name="T75" fmla="*/ 341 h 84"/>
              <a:gd name="T76" fmla="*/ 3 w 46"/>
              <a:gd name="T77" fmla="*/ 321 h 84"/>
              <a:gd name="T78" fmla="*/ 1 w 46"/>
              <a:gd name="T79" fmla="*/ 306 h 84"/>
              <a:gd name="T80" fmla="*/ 3 w 46"/>
              <a:gd name="T81" fmla="*/ 283 h 84"/>
              <a:gd name="T82" fmla="*/ 3 w 46"/>
              <a:gd name="T83" fmla="*/ 256 h 84"/>
              <a:gd name="T84" fmla="*/ 58 w 46"/>
              <a:gd name="T85" fmla="*/ 239 h 84"/>
              <a:gd name="T86" fmla="*/ 89 w 46"/>
              <a:gd name="T87" fmla="*/ 216 h 84"/>
              <a:gd name="T88" fmla="*/ 89 w 46"/>
              <a:gd name="T89" fmla="*/ 203 h 84"/>
              <a:gd name="T90" fmla="*/ 119 w 46"/>
              <a:gd name="T91" fmla="*/ 176 h 84"/>
              <a:gd name="T92" fmla="*/ 124 w 46"/>
              <a:gd name="T93" fmla="*/ 165 h 84"/>
              <a:gd name="T94" fmla="*/ 124 w 46"/>
              <a:gd name="T95" fmla="*/ 153 h 84"/>
              <a:gd name="T96" fmla="*/ 158 w 46"/>
              <a:gd name="T97" fmla="*/ 144 h 84"/>
              <a:gd name="T98" fmla="*/ 158 w 46"/>
              <a:gd name="T99" fmla="*/ 125 h 84"/>
              <a:gd name="T100" fmla="*/ 219 w 46"/>
              <a:gd name="T101" fmla="*/ 125 h 84"/>
              <a:gd name="T102" fmla="*/ 210 w 46"/>
              <a:gd name="T103" fmla="*/ 113 h 84"/>
              <a:gd name="T104" fmla="*/ 243 w 46"/>
              <a:gd name="T105" fmla="*/ 92 h 84"/>
              <a:gd name="T106" fmla="*/ 219 w 46"/>
              <a:gd name="T107" fmla="*/ 52 h 84"/>
              <a:gd name="T108" fmla="*/ 210 w 46"/>
              <a:gd name="T109" fmla="*/ 52 h 84"/>
              <a:gd name="T110" fmla="*/ 219 w 46"/>
              <a:gd name="T111" fmla="*/ 42 h 84"/>
              <a:gd name="T112" fmla="*/ 279 w 46"/>
              <a:gd name="T113" fmla="*/ 42 h 84"/>
              <a:gd name="T114" fmla="*/ 279 w 46"/>
              <a:gd name="T115" fmla="*/ 38 h 84"/>
              <a:gd name="T116" fmla="*/ 505 w 46"/>
              <a:gd name="T117" fmla="*/ 0 h 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
              <a:gd name="T178" fmla="*/ 0 h 84"/>
              <a:gd name="T179" fmla="*/ 46 w 46"/>
              <a:gd name="T180" fmla="*/ 84 h 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 h="84">
                <a:moveTo>
                  <a:pt x="45" y="0"/>
                </a:moveTo>
                <a:lnTo>
                  <a:pt x="41" y="2"/>
                </a:lnTo>
                <a:lnTo>
                  <a:pt x="39" y="4"/>
                </a:lnTo>
                <a:lnTo>
                  <a:pt x="39" y="10"/>
                </a:lnTo>
                <a:lnTo>
                  <a:pt x="37" y="10"/>
                </a:lnTo>
                <a:lnTo>
                  <a:pt x="37" y="13"/>
                </a:lnTo>
                <a:lnTo>
                  <a:pt x="34" y="17"/>
                </a:lnTo>
                <a:lnTo>
                  <a:pt x="33" y="24"/>
                </a:lnTo>
                <a:lnTo>
                  <a:pt x="29" y="29"/>
                </a:lnTo>
                <a:lnTo>
                  <a:pt x="29" y="31"/>
                </a:lnTo>
                <a:lnTo>
                  <a:pt x="27" y="35"/>
                </a:lnTo>
                <a:lnTo>
                  <a:pt x="29" y="36"/>
                </a:lnTo>
                <a:lnTo>
                  <a:pt x="27" y="38"/>
                </a:lnTo>
                <a:lnTo>
                  <a:pt x="24" y="42"/>
                </a:lnTo>
                <a:lnTo>
                  <a:pt x="22" y="43"/>
                </a:lnTo>
                <a:lnTo>
                  <a:pt x="22" y="46"/>
                </a:lnTo>
                <a:lnTo>
                  <a:pt x="20" y="46"/>
                </a:lnTo>
                <a:lnTo>
                  <a:pt x="20" y="49"/>
                </a:lnTo>
                <a:lnTo>
                  <a:pt x="17" y="49"/>
                </a:lnTo>
                <a:lnTo>
                  <a:pt x="17" y="51"/>
                </a:lnTo>
                <a:lnTo>
                  <a:pt x="14" y="51"/>
                </a:lnTo>
                <a:lnTo>
                  <a:pt x="14" y="53"/>
                </a:lnTo>
                <a:lnTo>
                  <a:pt x="14" y="58"/>
                </a:lnTo>
                <a:lnTo>
                  <a:pt x="14" y="60"/>
                </a:lnTo>
                <a:lnTo>
                  <a:pt x="11" y="60"/>
                </a:lnTo>
                <a:lnTo>
                  <a:pt x="10" y="65"/>
                </a:lnTo>
                <a:lnTo>
                  <a:pt x="8" y="66"/>
                </a:lnTo>
                <a:lnTo>
                  <a:pt x="8" y="70"/>
                </a:lnTo>
                <a:lnTo>
                  <a:pt x="3" y="78"/>
                </a:lnTo>
                <a:lnTo>
                  <a:pt x="5" y="81"/>
                </a:lnTo>
                <a:lnTo>
                  <a:pt x="3" y="83"/>
                </a:lnTo>
                <a:lnTo>
                  <a:pt x="1" y="81"/>
                </a:lnTo>
                <a:lnTo>
                  <a:pt x="0" y="74"/>
                </a:lnTo>
                <a:lnTo>
                  <a:pt x="1" y="72"/>
                </a:lnTo>
                <a:lnTo>
                  <a:pt x="0" y="70"/>
                </a:lnTo>
                <a:lnTo>
                  <a:pt x="0" y="66"/>
                </a:lnTo>
                <a:lnTo>
                  <a:pt x="1" y="62"/>
                </a:lnTo>
                <a:lnTo>
                  <a:pt x="3" y="60"/>
                </a:lnTo>
                <a:lnTo>
                  <a:pt x="3" y="57"/>
                </a:lnTo>
                <a:lnTo>
                  <a:pt x="1" y="53"/>
                </a:lnTo>
                <a:lnTo>
                  <a:pt x="3" y="51"/>
                </a:lnTo>
                <a:lnTo>
                  <a:pt x="3" y="46"/>
                </a:lnTo>
                <a:lnTo>
                  <a:pt x="5" y="42"/>
                </a:lnTo>
                <a:lnTo>
                  <a:pt x="8" y="38"/>
                </a:lnTo>
                <a:lnTo>
                  <a:pt x="8" y="35"/>
                </a:lnTo>
                <a:lnTo>
                  <a:pt x="10" y="31"/>
                </a:lnTo>
                <a:lnTo>
                  <a:pt x="11" y="29"/>
                </a:lnTo>
                <a:lnTo>
                  <a:pt x="11" y="27"/>
                </a:lnTo>
                <a:lnTo>
                  <a:pt x="14" y="25"/>
                </a:lnTo>
                <a:lnTo>
                  <a:pt x="14" y="22"/>
                </a:lnTo>
                <a:lnTo>
                  <a:pt x="20" y="22"/>
                </a:lnTo>
                <a:lnTo>
                  <a:pt x="18" y="20"/>
                </a:lnTo>
                <a:lnTo>
                  <a:pt x="22" y="16"/>
                </a:lnTo>
                <a:lnTo>
                  <a:pt x="20" y="10"/>
                </a:lnTo>
                <a:lnTo>
                  <a:pt x="18" y="10"/>
                </a:lnTo>
                <a:lnTo>
                  <a:pt x="20" y="8"/>
                </a:lnTo>
                <a:lnTo>
                  <a:pt x="24" y="8"/>
                </a:lnTo>
                <a:lnTo>
                  <a:pt x="24" y="7"/>
                </a:lnTo>
                <a:lnTo>
                  <a:pt x="45" y="0"/>
                </a:lnTo>
              </a:path>
            </a:pathLst>
          </a:custGeom>
          <a:solidFill>
            <a:srgbClr val="FFFFCC"/>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797" name="Freeform 69"/>
          <p:cNvSpPr>
            <a:spLocks/>
          </p:cNvSpPr>
          <p:nvPr/>
        </p:nvSpPr>
        <p:spPr bwMode="auto">
          <a:xfrm>
            <a:off x="6488074" y="2955758"/>
            <a:ext cx="181814" cy="120093"/>
          </a:xfrm>
          <a:custGeom>
            <a:avLst/>
            <a:gdLst>
              <a:gd name="T0" fmla="*/ 3 w 134"/>
              <a:gd name="T1" fmla="*/ 503 h 97"/>
              <a:gd name="T2" fmla="*/ 0 w 134"/>
              <a:gd name="T3" fmla="*/ 461 h 97"/>
              <a:gd name="T4" fmla="*/ 189 w 134"/>
              <a:gd name="T5" fmla="*/ 418 h 97"/>
              <a:gd name="T6" fmla="*/ 224 w 134"/>
              <a:gd name="T7" fmla="*/ 406 h 97"/>
              <a:gd name="T8" fmla="*/ 142 w 134"/>
              <a:gd name="T9" fmla="*/ 362 h 97"/>
              <a:gd name="T10" fmla="*/ 142 w 134"/>
              <a:gd name="T11" fmla="*/ 320 h 97"/>
              <a:gd name="T12" fmla="*/ 189 w 134"/>
              <a:gd name="T13" fmla="*/ 186 h 97"/>
              <a:gd name="T14" fmla="*/ 192 w 134"/>
              <a:gd name="T15" fmla="*/ 0 h 97"/>
              <a:gd name="T16" fmla="*/ 637 w 134"/>
              <a:gd name="T17" fmla="*/ 1 h 97"/>
              <a:gd name="T18" fmla="*/ 817 w 134"/>
              <a:gd name="T19" fmla="*/ 1 h 97"/>
              <a:gd name="T20" fmla="*/ 835 w 134"/>
              <a:gd name="T21" fmla="*/ 4 h 97"/>
              <a:gd name="T22" fmla="*/ 884 w 134"/>
              <a:gd name="T23" fmla="*/ 4 h 97"/>
              <a:gd name="T24" fmla="*/ 884 w 134"/>
              <a:gd name="T25" fmla="*/ 1 h 97"/>
              <a:gd name="T26" fmla="*/ 1064 w 134"/>
              <a:gd name="T27" fmla="*/ 2 h 97"/>
              <a:gd name="T28" fmla="*/ 1107 w 134"/>
              <a:gd name="T29" fmla="*/ 1 h 97"/>
              <a:gd name="T30" fmla="*/ 1435 w 134"/>
              <a:gd name="T31" fmla="*/ 1 h 97"/>
              <a:gd name="T32" fmla="*/ 1452 w 134"/>
              <a:gd name="T33" fmla="*/ 2 h 97"/>
              <a:gd name="T34" fmla="*/ 1745 w 134"/>
              <a:gd name="T35" fmla="*/ 1 h 97"/>
              <a:gd name="T36" fmla="*/ 1760 w 134"/>
              <a:gd name="T37" fmla="*/ 4 h 97"/>
              <a:gd name="T38" fmla="*/ 1760 w 134"/>
              <a:gd name="T39" fmla="*/ 303 h 97"/>
              <a:gd name="T40" fmla="*/ 1709 w 134"/>
              <a:gd name="T41" fmla="*/ 303 h 97"/>
              <a:gd name="T42" fmla="*/ 1709 w 134"/>
              <a:gd name="T43" fmla="*/ 344 h 97"/>
              <a:gd name="T44" fmla="*/ 1587 w 134"/>
              <a:gd name="T45" fmla="*/ 344 h 97"/>
              <a:gd name="T46" fmla="*/ 1546 w 134"/>
              <a:gd name="T47" fmla="*/ 362 h 97"/>
              <a:gd name="T48" fmla="*/ 1512 w 134"/>
              <a:gd name="T49" fmla="*/ 362 h 97"/>
              <a:gd name="T50" fmla="*/ 1452 w 134"/>
              <a:gd name="T51" fmla="*/ 350 h 97"/>
              <a:gd name="T52" fmla="*/ 1435 w 134"/>
              <a:gd name="T53" fmla="*/ 362 h 97"/>
              <a:gd name="T54" fmla="*/ 1431 w 134"/>
              <a:gd name="T55" fmla="*/ 350 h 97"/>
              <a:gd name="T56" fmla="*/ 1364 w 134"/>
              <a:gd name="T57" fmla="*/ 350 h 97"/>
              <a:gd name="T58" fmla="*/ 1364 w 134"/>
              <a:gd name="T59" fmla="*/ 362 h 97"/>
              <a:gd name="T60" fmla="*/ 1334 w 134"/>
              <a:gd name="T61" fmla="*/ 362 h 97"/>
              <a:gd name="T62" fmla="*/ 1299 w 134"/>
              <a:gd name="T63" fmla="*/ 378 h 97"/>
              <a:gd name="T64" fmla="*/ 1289 w 134"/>
              <a:gd name="T65" fmla="*/ 378 h 97"/>
              <a:gd name="T66" fmla="*/ 1233 w 134"/>
              <a:gd name="T67" fmla="*/ 350 h 97"/>
              <a:gd name="T68" fmla="*/ 1233 w 134"/>
              <a:gd name="T69" fmla="*/ 378 h 97"/>
              <a:gd name="T70" fmla="*/ 1133 w 134"/>
              <a:gd name="T71" fmla="*/ 378 h 97"/>
              <a:gd name="T72" fmla="*/ 1107 w 134"/>
              <a:gd name="T73" fmla="*/ 378 h 97"/>
              <a:gd name="T74" fmla="*/ 1027 w 134"/>
              <a:gd name="T75" fmla="*/ 378 h 97"/>
              <a:gd name="T76" fmla="*/ 1006 w 134"/>
              <a:gd name="T77" fmla="*/ 378 h 97"/>
              <a:gd name="T78" fmla="*/ 972 w 134"/>
              <a:gd name="T79" fmla="*/ 378 h 97"/>
              <a:gd name="T80" fmla="*/ 910 w 134"/>
              <a:gd name="T81" fmla="*/ 378 h 97"/>
              <a:gd name="T82" fmla="*/ 779 w 134"/>
              <a:gd name="T83" fmla="*/ 378 h 97"/>
              <a:gd name="T84" fmla="*/ 742 w 134"/>
              <a:gd name="T85" fmla="*/ 389 h 97"/>
              <a:gd name="T86" fmla="*/ 742 w 134"/>
              <a:gd name="T87" fmla="*/ 362 h 97"/>
              <a:gd name="T88" fmla="*/ 702 w 134"/>
              <a:gd name="T89" fmla="*/ 362 h 97"/>
              <a:gd name="T90" fmla="*/ 672 w 134"/>
              <a:gd name="T91" fmla="*/ 378 h 97"/>
              <a:gd name="T92" fmla="*/ 651 w 134"/>
              <a:gd name="T93" fmla="*/ 406 h 97"/>
              <a:gd name="T94" fmla="*/ 577 w 134"/>
              <a:gd name="T95" fmla="*/ 418 h 97"/>
              <a:gd name="T96" fmla="*/ 559 w 134"/>
              <a:gd name="T97" fmla="*/ 426 h 97"/>
              <a:gd name="T98" fmla="*/ 547 w 134"/>
              <a:gd name="T99" fmla="*/ 440 h 97"/>
              <a:gd name="T100" fmla="*/ 518 w 134"/>
              <a:gd name="T101" fmla="*/ 440 h 97"/>
              <a:gd name="T102" fmla="*/ 470 w 134"/>
              <a:gd name="T103" fmla="*/ 426 h 97"/>
              <a:gd name="T104" fmla="*/ 412 w 134"/>
              <a:gd name="T105" fmla="*/ 461 h 97"/>
              <a:gd name="T106" fmla="*/ 339 w 134"/>
              <a:gd name="T107" fmla="*/ 440 h 97"/>
              <a:gd name="T108" fmla="*/ 314 w 134"/>
              <a:gd name="T109" fmla="*/ 440 h 97"/>
              <a:gd name="T110" fmla="*/ 261 w 134"/>
              <a:gd name="T111" fmla="*/ 464 h 97"/>
              <a:gd name="T112" fmla="*/ 232 w 134"/>
              <a:gd name="T113" fmla="*/ 470 h 97"/>
              <a:gd name="T114" fmla="*/ 224 w 134"/>
              <a:gd name="T115" fmla="*/ 494 h 97"/>
              <a:gd name="T116" fmla="*/ 192 w 134"/>
              <a:gd name="T117" fmla="*/ 494 h 97"/>
              <a:gd name="T118" fmla="*/ 189 w 134"/>
              <a:gd name="T119" fmla="*/ 503 h 97"/>
              <a:gd name="T120" fmla="*/ 142 w 134"/>
              <a:gd name="T121" fmla="*/ 503 h 97"/>
              <a:gd name="T122" fmla="*/ 88 w 134"/>
              <a:gd name="T123" fmla="*/ 509 h 97"/>
              <a:gd name="T124" fmla="*/ 3 w 134"/>
              <a:gd name="T125" fmla="*/ 503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97"/>
              <a:gd name="T191" fmla="*/ 134 w 134"/>
              <a:gd name="T192" fmla="*/ 97 h 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97">
                <a:moveTo>
                  <a:pt x="3" y="94"/>
                </a:moveTo>
                <a:lnTo>
                  <a:pt x="0" y="87"/>
                </a:lnTo>
                <a:lnTo>
                  <a:pt x="14" y="79"/>
                </a:lnTo>
                <a:lnTo>
                  <a:pt x="17" y="76"/>
                </a:lnTo>
                <a:lnTo>
                  <a:pt x="11" y="68"/>
                </a:lnTo>
                <a:lnTo>
                  <a:pt x="11" y="61"/>
                </a:lnTo>
                <a:lnTo>
                  <a:pt x="14" y="35"/>
                </a:lnTo>
                <a:lnTo>
                  <a:pt x="15" y="0"/>
                </a:lnTo>
                <a:lnTo>
                  <a:pt x="48" y="1"/>
                </a:lnTo>
                <a:lnTo>
                  <a:pt x="61" y="1"/>
                </a:lnTo>
                <a:lnTo>
                  <a:pt x="63" y="4"/>
                </a:lnTo>
                <a:lnTo>
                  <a:pt x="67" y="4"/>
                </a:lnTo>
                <a:lnTo>
                  <a:pt x="67" y="1"/>
                </a:lnTo>
                <a:lnTo>
                  <a:pt x="81" y="2"/>
                </a:lnTo>
                <a:lnTo>
                  <a:pt x="83" y="1"/>
                </a:lnTo>
                <a:lnTo>
                  <a:pt x="108" y="1"/>
                </a:lnTo>
                <a:lnTo>
                  <a:pt x="110" y="2"/>
                </a:lnTo>
                <a:lnTo>
                  <a:pt x="131" y="1"/>
                </a:lnTo>
                <a:lnTo>
                  <a:pt x="133" y="4"/>
                </a:lnTo>
                <a:lnTo>
                  <a:pt x="133" y="57"/>
                </a:lnTo>
                <a:lnTo>
                  <a:pt x="129" y="57"/>
                </a:lnTo>
                <a:lnTo>
                  <a:pt x="129" y="65"/>
                </a:lnTo>
                <a:lnTo>
                  <a:pt x="119" y="65"/>
                </a:lnTo>
                <a:lnTo>
                  <a:pt x="117" y="68"/>
                </a:lnTo>
                <a:lnTo>
                  <a:pt x="114" y="68"/>
                </a:lnTo>
                <a:lnTo>
                  <a:pt x="110" y="66"/>
                </a:lnTo>
                <a:lnTo>
                  <a:pt x="108" y="68"/>
                </a:lnTo>
                <a:lnTo>
                  <a:pt x="107" y="66"/>
                </a:lnTo>
                <a:lnTo>
                  <a:pt x="103" y="66"/>
                </a:lnTo>
                <a:lnTo>
                  <a:pt x="103" y="68"/>
                </a:lnTo>
                <a:lnTo>
                  <a:pt x="101" y="68"/>
                </a:lnTo>
                <a:lnTo>
                  <a:pt x="98" y="71"/>
                </a:lnTo>
                <a:lnTo>
                  <a:pt x="97" y="71"/>
                </a:lnTo>
                <a:lnTo>
                  <a:pt x="93" y="66"/>
                </a:lnTo>
                <a:lnTo>
                  <a:pt x="93" y="71"/>
                </a:lnTo>
                <a:lnTo>
                  <a:pt x="86" y="71"/>
                </a:lnTo>
                <a:lnTo>
                  <a:pt x="83" y="71"/>
                </a:lnTo>
                <a:lnTo>
                  <a:pt x="77" y="71"/>
                </a:lnTo>
                <a:lnTo>
                  <a:pt x="76" y="71"/>
                </a:lnTo>
                <a:lnTo>
                  <a:pt x="73" y="71"/>
                </a:lnTo>
                <a:lnTo>
                  <a:pt x="69" y="71"/>
                </a:lnTo>
                <a:lnTo>
                  <a:pt x="58" y="71"/>
                </a:lnTo>
                <a:lnTo>
                  <a:pt x="56" y="74"/>
                </a:lnTo>
                <a:lnTo>
                  <a:pt x="56" y="68"/>
                </a:lnTo>
                <a:lnTo>
                  <a:pt x="52" y="68"/>
                </a:lnTo>
                <a:lnTo>
                  <a:pt x="51" y="71"/>
                </a:lnTo>
                <a:lnTo>
                  <a:pt x="49" y="76"/>
                </a:lnTo>
                <a:lnTo>
                  <a:pt x="44" y="79"/>
                </a:lnTo>
                <a:lnTo>
                  <a:pt x="42" y="81"/>
                </a:lnTo>
                <a:lnTo>
                  <a:pt x="41" y="83"/>
                </a:lnTo>
                <a:lnTo>
                  <a:pt x="39" y="83"/>
                </a:lnTo>
                <a:lnTo>
                  <a:pt x="35" y="81"/>
                </a:lnTo>
                <a:lnTo>
                  <a:pt x="31" y="87"/>
                </a:lnTo>
                <a:lnTo>
                  <a:pt x="25" y="83"/>
                </a:lnTo>
                <a:lnTo>
                  <a:pt x="24" y="83"/>
                </a:lnTo>
                <a:lnTo>
                  <a:pt x="20" y="88"/>
                </a:lnTo>
                <a:lnTo>
                  <a:pt x="18" y="89"/>
                </a:lnTo>
                <a:lnTo>
                  <a:pt x="17" y="93"/>
                </a:lnTo>
                <a:lnTo>
                  <a:pt x="15" y="93"/>
                </a:lnTo>
                <a:lnTo>
                  <a:pt x="14" y="94"/>
                </a:lnTo>
                <a:lnTo>
                  <a:pt x="11" y="94"/>
                </a:lnTo>
                <a:lnTo>
                  <a:pt x="7" y="96"/>
                </a:lnTo>
                <a:lnTo>
                  <a:pt x="3" y="94"/>
                </a:lnTo>
              </a:path>
            </a:pathLst>
          </a:custGeom>
          <a:solidFill>
            <a:srgbClr val="FFFFCC"/>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798" name="Freeform 70"/>
          <p:cNvSpPr>
            <a:spLocks/>
          </p:cNvSpPr>
          <p:nvPr/>
        </p:nvSpPr>
        <p:spPr bwMode="auto">
          <a:xfrm>
            <a:off x="6296936" y="3206045"/>
            <a:ext cx="73425" cy="159376"/>
          </a:xfrm>
          <a:custGeom>
            <a:avLst/>
            <a:gdLst>
              <a:gd name="T0" fmla="*/ 0 w 54"/>
              <a:gd name="T1" fmla="*/ 55 h 128"/>
              <a:gd name="T2" fmla="*/ 50 w 54"/>
              <a:gd name="T3" fmla="*/ 55 h 128"/>
              <a:gd name="T4" fmla="*/ 92 w 54"/>
              <a:gd name="T5" fmla="*/ 4 h 128"/>
              <a:gd name="T6" fmla="*/ 193 w 54"/>
              <a:gd name="T7" fmla="*/ 0 h 128"/>
              <a:gd name="T8" fmla="*/ 306 w 54"/>
              <a:gd name="T9" fmla="*/ 0 h 128"/>
              <a:gd name="T10" fmla="*/ 357 w 54"/>
              <a:gd name="T11" fmla="*/ 2 h 128"/>
              <a:gd name="T12" fmla="*/ 342 w 54"/>
              <a:gd name="T13" fmla="*/ 4 h 128"/>
              <a:gd name="T14" fmla="*/ 259 w 54"/>
              <a:gd name="T15" fmla="*/ 91 h 128"/>
              <a:gd name="T16" fmla="*/ 231 w 54"/>
              <a:gd name="T17" fmla="*/ 91 h 128"/>
              <a:gd name="T18" fmla="*/ 198 w 54"/>
              <a:gd name="T19" fmla="*/ 101 h 128"/>
              <a:gd name="T20" fmla="*/ 193 w 54"/>
              <a:gd name="T21" fmla="*/ 124 h 128"/>
              <a:gd name="T22" fmla="*/ 198 w 54"/>
              <a:gd name="T23" fmla="*/ 139 h 128"/>
              <a:gd name="T24" fmla="*/ 198 w 54"/>
              <a:gd name="T25" fmla="*/ 165 h 128"/>
              <a:gd name="T26" fmla="*/ 198 w 54"/>
              <a:gd name="T27" fmla="*/ 190 h 128"/>
              <a:gd name="T28" fmla="*/ 231 w 54"/>
              <a:gd name="T29" fmla="*/ 225 h 128"/>
              <a:gd name="T30" fmla="*/ 259 w 54"/>
              <a:gd name="T31" fmla="*/ 234 h 128"/>
              <a:gd name="T32" fmla="*/ 269 w 54"/>
              <a:gd name="T33" fmla="*/ 260 h 128"/>
              <a:gd name="T34" fmla="*/ 342 w 54"/>
              <a:gd name="T35" fmla="*/ 260 h 128"/>
              <a:gd name="T36" fmla="*/ 399 w 54"/>
              <a:gd name="T37" fmla="*/ 326 h 128"/>
              <a:gd name="T38" fmla="*/ 399 w 54"/>
              <a:gd name="T39" fmla="*/ 354 h 128"/>
              <a:gd name="T40" fmla="*/ 399 w 54"/>
              <a:gd name="T41" fmla="*/ 390 h 128"/>
              <a:gd name="T42" fmla="*/ 417 w 54"/>
              <a:gd name="T43" fmla="*/ 427 h 128"/>
              <a:gd name="T44" fmla="*/ 480 w 54"/>
              <a:gd name="T45" fmla="*/ 439 h 128"/>
              <a:gd name="T46" fmla="*/ 480 w 54"/>
              <a:gd name="T47" fmla="*/ 465 h 128"/>
              <a:gd name="T48" fmla="*/ 487 w 54"/>
              <a:gd name="T49" fmla="*/ 480 h 128"/>
              <a:gd name="T50" fmla="*/ 487 w 54"/>
              <a:gd name="T51" fmla="*/ 511 h 128"/>
              <a:gd name="T52" fmla="*/ 487 w 54"/>
              <a:gd name="T53" fmla="*/ 516 h 128"/>
              <a:gd name="T54" fmla="*/ 530 w 54"/>
              <a:gd name="T55" fmla="*/ 517 h 128"/>
              <a:gd name="T56" fmla="*/ 574 w 54"/>
              <a:gd name="T57" fmla="*/ 540 h 128"/>
              <a:gd name="T58" fmla="*/ 574 w 54"/>
              <a:gd name="T59" fmla="*/ 549 h 128"/>
              <a:gd name="T60" fmla="*/ 621 w 54"/>
              <a:gd name="T61" fmla="*/ 549 h 128"/>
              <a:gd name="T62" fmla="*/ 653 w 54"/>
              <a:gd name="T63" fmla="*/ 567 h 128"/>
              <a:gd name="T64" fmla="*/ 670 w 54"/>
              <a:gd name="T65" fmla="*/ 567 h 128"/>
              <a:gd name="T66" fmla="*/ 721 w 54"/>
              <a:gd name="T67" fmla="*/ 572 h 128"/>
              <a:gd name="T68" fmla="*/ 725 w 54"/>
              <a:gd name="T69" fmla="*/ 610 h 128"/>
              <a:gd name="T70" fmla="*/ 725 w 54"/>
              <a:gd name="T71" fmla="*/ 635 h 128"/>
              <a:gd name="T72" fmla="*/ 670 w 54"/>
              <a:gd name="T73" fmla="*/ 635 h 128"/>
              <a:gd name="T74" fmla="*/ 670 w 54"/>
              <a:gd name="T75" fmla="*/ 627 h 128"/>
              <a:gd name="T76" fmla="*/ 653 w 54"/>
              <a:gd name="T77" fmla="*/ 610 h 128"/>
              <a:gd name="T78" fmla="*/ 621 w 54"/>
              <a:gd name="T79" fmla="*/ 627 h 128"/>
              <a:gd name="T80" fmla="*/ 653 w 54"/>
              <a:gd name="T81" fmla="*/ 661 h 128"/>
              <a:gd name="T82" fmla="*/ 621 w 54"/>
              <a:gd name="T83" fmla="*/ 661 h 128"/>
              <a:gd name="T84" fmla="*/ 568 w 54"/>
              <a:gd name="T85" fmla="*/ 661 h 128"/>
              <a:gd name="T86" fmla="*/ 574 w 54"/>
              <a:gd name="T87" fmla="*/ 694 h 128"/>
              <a:gd name="T88" fmla="*/ 618 w 54"/>
              <a:gd name="T89" fmla="*/ 677 h 128"/>
              <a:gd name="T90" fmla="*/ 653 w 54"/>
              <a:gd name="T91" fmla="*/ 677 h 128"/>
              <a:gd name="T92" fmla="*/ 670 w 54"/>
              <a:gd name="T93" fmla="*/ 694 h 128"/>
              <a:gd name="T94" fmla="*/ 725 w 54"/>
              <a:gd name="T95" fmla="*/ 694 h 128"/>
              <a:gd name="T96" fmla="*/ 725 w 54"/>
              <a:gd name="T97" fmla="*/ 739 h 128"/>
              <a:gd name="T98" fmla="*/ 92 w 54"/>
              <a:gd name="T99" fmla="*/ 739 h 128"/>
              <a:gd name="T100" fmla="*/ 68 w 54"/>
              <a:gd name="T101" fmla="*/ 635 h 128"/>
              <a:gd name="T102" fmla="*/ 68 w 54"/>
              <a:gd name="T103" fmla="*/ 540 h 128"/>
              <a:gd name="T104" fmla="*/ 50 w 54"/>
              <a:gd name="T105" fmla="*/ 378 h 128"/>
              <a:gd name="T106" fmla="*/ 1 w 54"/>
              <a:gd name="T107" fmla="*/ 317 h 128"/>
              <a:gd name="T108" fmla="*/ 1 w 54"/>
              <a:gd name="T109" fmla="*/ 234 h 128"/>
              <a:gd name="T110" fmla="*/ 0 w 54"/>
              <a:gd name="T111" fmla="*/ 55 h 1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128"/>
              <a:gd name="T170" fmla="*/ 54 w 54"/>
              <a:gd name="T171" fmla="*/ 128 h 1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128">
                <a:moveTo>
                  <a:pt x="0" y="10"/>
                </a:moveTo>
                <a:lnTo>
                  <a:pt x="3" y="10"/>
                </a:lnTo>
                <a:lnTo>
                  <a:pt x="7" y="4"/>
                </a:lnTo>
                <a:lnTo>
                  <a:pt x="14" y="0"/>
                </a:lnTo>
                <a:lnTo>
                  <a:pt x="22" y="0"/>
                </a:lnTo>
                <a:lnTo>
                  <a:pt x="26" y="2"/>
                </a:lnTo>
                <a:lnTo>
                  <a:pt x="24" y="4"/>
                </a:lnTo>
                <a:lnTo>
                  <a:pt x="18" y="15"/>
                </a:lnTo>
                <a:lnTo>
                  <a:pt x="17" y="15"/>
                </a:lnTo>
                <a:lnTo>
                  <a:pt x="15" y="17"/>
                </a:lnTo>
                <a:lnTo>
                  <a:pt x="14" y="21"/>
                </a:lnTo>
                <a:lnTo>
                  <a:pt x="15" y="24"/>
                </a:lnTo>
                <a:lnTo>
                  <a:pt x="15" y="28"/>
                </a:lnTo>
                <a:lnTo>
                  <a:pt x="15" y="33"/>
                </a:lnTo>
                <a:lnTo>
                  <a:pt x="17" y="38"/>
                </a:lnTo>
                <a:lnTo>
                  <a:pt x="18" y="41"/>
                </a:lnTo>
                <a:lnTo>
                  <a:pt x="20" y="45"/>
                </a:lnTo>
                <a:lnTo>
                  <a:pt x="24" y="45"/>
                </a:lnTo>
                <a:lnTo>
                  <a:pt x="28" y="56"/>
                </a:lnTo>
                <a:lnTo>
                  <a:pt x="28" y="61"/>
                </a:lnTo>
                <a:lnTo>
                  <a:pt x="28" y="67"/>
                </a:lnTo>
                <a:lnTo>
                  <a:pt x="30" y="73"/>
                </a:lnTo>
                <a:lnTo>
                  <a:pt x="34" y="76"/>
                </a:lnTo>
                <a:lnTo>
                  <a:pt x="34" y="79"/>
                </a:lnTo>
                <a:lnTo>
                  <a:pt x="35" y="82"/>
                </a:lnTo>
                <a:lnTo>
                  <a:pt x="35" y="87"/>
                </a:lnTo>
                <a:lnTo>
                  <a:pt x="35" y="88"/>
                </a:lnTo>
                <a:lnTo>
                  <a:pt x="38" y="89"/>
                </a:lnTo>
                <a:lnTo>
                  <a:pt x="42" y="93"/>
                </a:lnTo>
                <a:lnTo>
                  <a:pt x="42" y="94"/>
                </a:lnTo>
                <a:lnTo>
                  <a:pt x="45" y="94"/>
                </a:lnTo>
                <a:lnTo>
                  <a:pt x="47" y="97"/>
                </a:lnTo>
                <a:lnTo>
                  <a:pt x="49" y="97"/>
                </a:lnTo>
                <a:lnTo>
                  <a:pt x="51" y="98"/>
                </a:lnTo>
                <a:lnTo>
                  <a:pt x="53" y="105"/>
                </a:lnTo>
                <a:lnTo>
                  <a:pt x="53" y="109"/>
                </a:lnTo>
                <a:lnTo>
                  <a:pt x="49" y="109"/>
                </a:lnTo>
                <a:lnTo>
                  <a:pt x="49" y="107"/>
                </a:lnTo>
                <a:lnTo>
                  <a:pt x="47" y="105"/>
                </a:lnTo>
                <a:lnTo>
                  <a:pt x="45" y="107"/>
                </a:lnTo>
                <a:lnTo>
                  <a:pt x="47" y="113"/>
                </a:lnTo>
                <a:lnTo>
                  <a:pt x="45" y="113"/>
                </a:lnTo>
                <a:lnTo>
                  <a:pt x="41" y="113"/>
                </a:lnTo>
                <a:lnTo>
                  <a:pt x="42" y="118"/>
                </a:lnTo>
                <a:lnTo>
                  <a:pt x="44" y="116"/>
                </a:lnTo>
                <a:lnTo>
                  <a:pt x="47" y="116"/>
                </a:lnTo>
                <a:lnTo>
                  <a:pt x="49" y="118"/>
                </a:lnTo>
                <a:lnTo>
                  <a:pt x="53" y="118"/>
                </a:lnTo>
                <a:lnTo>
                  <a:pt x="53" y="127"/>
                </a:lnTo>
                <a:lnTo>
                  <a:pt x="7" y="127"/>
                </a:lnTo>
                <a:lnTo>
                  <a:pt x="5" y="109"/>
                </a:lnTo>
                <a:lnTo>
                  <a:pt x="5" y="93"/>
                </a:lnTo>
                <a:lnTo>
                  <a:pt x="3" y="64"/>
                </a:lnTo>
                <a:lnTo>
                  <a:pt x="1" y="54"/>
                </a:lnTo>
                <a:lnTo>
                  <a:pt x="1" y="41"/>
                </a:lnTo>
                <a:lnTo>
                  <a:pt x="0" y="10"/>
                </a:lnTo>
              </a:path>
            </a:pathLst>
          </a:custGeom>
          <a:solidFill>
            <a:srgbClr val="FFFFCC"/>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799" name="Freeform 71"/>
          <p:cNvSpPr>
            <a:spLocks/>
          </p:cNvSpPr>
          <p:nvPr/>
        </p:nvSpPr>
        <p:spPr bwMode="auto">
          <a:xfrm>
            <a:off x="6731658" y="2339578"/>
            <a:ext cx="379946" cy="499453"/>
          </a:xfrm>
          <a:custGeom>
            <a:avLst/>
            <a:gdLst>
              <a:gd name="T0" fmla="*/ 232 w 280"/>
              <a:gd name="T1" fmla="*/ 2377 h 400"/>
              <a:gd name="T2" fmla="*/ 76 w 280"/>
              <a:gd name="T3" fmla="*/ 2271 h 400"/>
              <a:gd name="T4" fmla="*/ 76 w 280"/>
              <a:gd name="T5" fmla="*/ 2058 h 400"/>
              <a:gd name="T6" fmla="*/ 76 w 280"/>
              <a:gd name="T7" fmla="*/ 1161 h 400"/>
              <a:gd name="T8" fmla="*/ 192 w 280"/>
              <a:gd name="T9" fmla="*/ 1236 h 400"/>
              <a:gd name="T10" fmla="*/ 366 w 280"/>
              <a:gd name="T11" fmla="*/ 1156 h 400"/>
              <a:gd name="T12" fmla="*/ 424 w 280"/>
              <a:gd name="T13" fmla="*/ 1016 h 400"/>
              <a:gd name="T14" fmla="*/ 630 w 280"/>
              <a:gd name="T15" fmla="*/ 923 h 400"/>
              <a:gd name="T16" fmla="*/ 708 w 280"/>
              <a:gd name="T17" fmla="*/ 830 h 400"/>
              <a:gd name="T18" fmla="*/ 708 w 280"/>
              <a:gd name="T19" fmla="*/ 700 h 400"/>
              <a:gd name="T20" fmla="*/ 853 w 280"/>
              <a:gd name="T21" fmla="*/ 603 h 400"/>
              <a:gd name="T22" fmla="*/ 972 w 280"/>
              <a:gd name="T23" fmla="*/ 454 h 400"/>
              <a:gd name="T24" fmla="*/ 1480 w 280"/>
              <a:gd name="T25" fmla="*/ 132 h 400"/>
              <a:gd name="T26" fmla="*/ 1802 w 280"/>
              <a:gd name="T27" fmla="*/ 2 h 400"/>
              <a:gd name="T28" fmla="*/ 1890 w 280"/>
              <a:gd name="T29" fmla="*/ 132 h 400"/>
              <a:gd name="T30" fmla="*/ 2160 w 280"/>
              <a:gd name="T31" fmla="*/ 107 h 400"/>
              <a:gd name="T32" fmla="*/ 2336 w 280"/>
              <a:gd name="T33" fmla="*/ 96 h 400"/>
              <a:gd name="T34" fmla="*/ 2561 w 280"/>
              <a:gd name="T35" fmla="*/ 41 h 400"/>
              <a:gd name="T36" fmla="*/ 2912 w 280"/>
              <a:gd name="T37" fmla="*/ 184 h 400"/>
              <a:gd name="T38" fmla="*/ 2986 w 280"/>
              <a:gd name="T39" fmla="*/ 722 h 400"/>
              <a:gd name="T40" fmla="*/ 2986 w 280"/>
              <a:gd name="T41" fmla="*/ 922 h 400"/>
              <a:gd name="T42" fmla="*/ 3062 w 280"/>
              <a:gd name="T43" fmla="*/ 980 h 400"/>
              <a:gd name="T44" fmla="*/ 3324 w 280"/>
              <a:gd name="T45" fmla="*/ 1039 h 400"/>
              <a:gd name="T46" fmla="*/ 3284 w 280"/>
              <a:gd name="T47" fmla="*/ 1143 h 400"/>
              <a:gd name="T48" fmla="*/ 3324 w 280"/>
              <a:gd name="T49" fmla="*/ 1237 h 400"/>
              <a:gd name="T50" fmla="*/ 3472 w 280"/>
              <a:gd name="T51" fmla="*/ 1252 h 400"/>
              <a:gd name="T52" fmla="*/ 3621 w 280"/>
              <a:gd name="T53" fmla="*/ 1351 h 400"/>
              <a:gd name="T54" fmla="*/ 3558 w 280"/>
              <a:gd name="T55" fmla="*/ 1412 h 400"/>
              <a:gd name="T56" fmla="*/ 3655 w 280"/>
              <a:gd name="T57" fmla="*/ 1479 h 400"/>
              <a:gd name="T58" fmla="*/ 3655 w 280"/>
              <a:gd name="T59" fmla="*/ 1501 h 400"/>
              <a:gd name="T60" fmla="*/ 3422 w 280"/>
              <a:gd name="T61" fmla="*/ 1550 h 400"/>
              <a:gd name="T62" fmla="*/ 3333 w 280"/>
              <a:gd name="T63" fmla="*/ 1592 h 400"/>
              <a:gd name="T64" fmla="*/ 3178 w 280"/>
              <a:gd name="T65" fmla="*/ 1618 h 400"/>
              <a:gd name="T66" fmla="*/ 3056 w 280"/>
              <a:gd name="T67" fmla="*/ 1649 h 400"/>
              <a:gd name="T68" fmla="*/ 2912 w 280"/>
              <a:gd name="T69" fmla="*/ 1663 h 400"/>
              <a:gd name="T70" fmla="*/ 2759 w 280"/>
              <a:gd name="T71" fmla="*/ 1670 h 400"/>
              <a:gd name="T72" fmla="*/ 2726 w 280"/>
              <a:gd name="T73" fmla="*/ 1751 h 400"/>
              <a:gd name="T74" fmla="*/ 2639 w 280"/>
              <a:gd name="T75" fmla="*/ 1670 h 400"/>
              <a:gd name="T76" fmla="*/ 2501 w 280"/>
              <a:gd name="T77" fmla="*/ 1670 h 400"/>
              <a:gd name="T78" fmla="*/ 2391 w 280"/>
              <a:gd name="T79" fmla="*/ 1663 h 400"/>
              <a:gd name="T80" fmla="*/ 2259 w 280"/>
              <a:gd name="T81" fmla="*/ 1761 h 400"/>
              <a:gd name="T82" fmla="*/ 2202 w 280"/>
              <a:gd name="T83" fmla="*/ 1784 h 400"/>
              <a:gd name="T84" fmla="*/ 2033 w 280"/>
              <a:gd name="T85" fmla="*/ 1751 h 400"/>
              <a:gd name="T86" fmla="*/ 2124 w 280"/>
              <a:gd name="T87" fmla="*/ 1692 h 400"/>
              <a:gd name="T88" fmla="*/ 2082 w 280"/>
              <a:gd name="T89" fmla="*/ 1626 h 400"/>
              <a:gd name="T90" fmla="*/ 1891 w 280"/>
              <a:gd name="T91" fmla="*/ 1727 h 400"/>
              <a:gd name="T92" fmla="*/ 1838 w 280"/>
              <a:gd name="T93" fmla="*/ 1814 h 400"/>
              <a:gd name="T94" fmla="*/ 1748 w 280"/>
              <a:gd name="T95" fmla="*/ 1907 h 400"/>
              <a:gd name="T96" fmla="*/ 1666 w 280"/>
              <a:gd name="T97" fmla="*/ 1948 h 400"/>
              <a:gd name="T98" fmla="*/ 1567 w 280"/>
              <a:gd name="T99" fmla="*/ 1907 h 400"/>
              <a:gd name="T100" fmla="*/ 1436 w 280"/>
              <a:gd name="T101" fmla="*/ 1985 h 400"/>
              <a:gd name="T102" fmla="*/ 1274 w 280"/>
              <a:gd name="T103" fmla="*/ 2018 h 400"/>
              <a:gd name="T104" fmla="*/ 1133 w 280"/>
              <a:gd name="T105" fmla="*/ 2036 h 400"/>
              <a:gd name="T106" fmla="*/ 1065 w 280"/>
              <a:gd name="T107" fmla="*/ 2041 h 400"/>
              <a:gd name="T108" fmla="*/ 910 w 280"/>
              <a:gd name="T109" fmla="*/ 2041 h 400"/>
              <a:gd name="T110" fmla="*/ 758 w 280"/>
              <a:gd name="T111" fmla="*/ 2094 h 400"/>
              <a:gd name="T112" fmla="*/ 702 w 280"/>
              <a:gd name="T113" fmla="*/ 2167 h 400"/>
              <a:gd name="T114" fmla="*/ 603 w 280"/>
              <a:gd name="T115" fmla="*/ 2271 h 400"/>
              <a:gd name="T116" fmla="*/ 465 w 280"/>
              <a:gd name="T117" fmla="*/ 2323 h 400"/>
              <a:gd name="T118" fmla="*/ 366 w 280"/>
              <a:gd name="T119" fmla="*/ 2450 h 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0"/>
              <a:gd name="T181" fmla="*/ 0 h 400"/>
              <a:gd name="T182" fmla="*/ 280 w 280"/>
              <a:gd name="T183" fmla="*/ 400 h 4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0" h="400">
                <a:moveTo>
                  <a:pt x="22" y="399"/>
                </a:moveTo>
                <a:lnTo>
                  <a:pt x="18" y="396"/>
                </a:lnTo>
                <a:lnTo>
                  <a:pt x="18" y="388"/>
                </a:lnTo>
                <a:lnTo>
                  <a:pt x="17" y="383"/>
                </a:lnTo>
                <a:lnTo>
                  <a:pt x="10" y="376"/>
                </a:lnTo>
                <a:lnTo>
                  <a:pt x="6" y="370"/>
                </a:lnTo>
                <a:lnTo>
                  <a:pt x="6" y="362"/>
                </a:lnTo>
                <a:lnTo>
                  <a:pt x="8" y="354"/>
                </a:lnTo>
                <a:lnTo>
                  <a:pt x="6" y="335"/>
                </a:lnTo>
                <a:lnTo>
                  <a:pt x="3" y="288"/>
                </a:lnTo>
                <a:lnTo>
                  <a:pt x="0" y="196"/>
                </a:lnTo>
                <a:lnTo>
                  <a:pt x="6" y="190"/>
                </a:lnTo>
                <a:lnTo>
                  <a:pt x="10" y="194"/>
                </a:lnTo>
                <a:lnTo>
                  <a:pt x="11" y="200"/>
                </a:lnTo>
                <a:lnTo>
                  <a:pt x="15" y="202"/>
                </a:lnTo>
                <a:lnTo>
                  <a:pt x="17" y="189"/>
                </a:lnTo>
                <a:lnTo>
                  <a:pt x="22" y="185"/>
                </a:lnTo>
                <a:lnTo>
                  <a:pt x="28" y="189"/>
                </a:lnTo>
                <a:lnTo>
                  <a:pt x="25" y="181"/>
                </a:lnTo>
                <a:lnTo>
                  <a:pt x="24" y="177"/>
                </a:lnTo>
                <a:lnTo>
                  <a:pt x="32" y="165"/>
                </a:lnTo>
                <a:lnTo>
                  <a:pt x="40" y="163"/>
                </a:lnTo>
                <a:lnTo>
                  <a:pt x="45" y="157"/>
                </a:lnTo>
                <a:lnTo>
                  <a:pt x="47" y="151"/>
                </a:lnTo>
                <a:lnTo>
                  <a:pt x="53" y="145"/>
                </a:lnTo>
                <a:lnTo>
                  <a:pt x="57" y="138"/>
                </a:lnTo>
                <a:lnTo>
                  <a:pt x="53" y="136"/>
                </a:lnTo>
                <a:lnTo>
                  <a:pt x="53" y="130"/>
                </a:lnTo>
                <a:lnTo>
                  <a:pt x="57" y="121"/>
                </a:lnTo>
                <a:lnTo>
                  <a:pt x="53" y="114"/>
                </a:lnTo>
                <a:lnTo>
                  <a:pt x="55" y="110"/>
                </a:lnTo>
                <a:lnTo>
                  <a:pt x="60" y="101"/>
                </a:lnTo>
                <a:lnTo>
                  <a:pt x="64" y="99"/>
                </a:lnTo>
                <a:lnTo>
                  <a:pt x="69" y="93"/>
                </a:lnTo>
                <a:lnTo>
                  <a:pt x="70" y="84"/>
                </a:lnTo>
                <a:lnTo>
                  <a:pt x="73" y="75"/>
                </a:lnTo>
                <a:lnTo>
                  <a:pt x="74" y="69"/>
                </a:lnTo>
                <a:lnTo>
                  <a:pt x="94" y="43"/>
                </a:lnTo>
                <a:lnTo>
                  <a:pt x="111" y="21"/>
                </a:lnTo>
                <a:lnTo>
                  <a:pt x="123" y="2"/>
                </a:lnTo>
                <a:lnTo>
                  <a:pt x="128" y="0"/>
                </a:lnTo>
                <a:lnTo>
                  <a:pt x="136" y="2"/>
                </a:lnTo>
                <a:lnTo>
                  <a:pt x="138" y="12"/>
                </a:lnTo>
                <a:lnTo>
                  <a:pt x="138" y="17"/>
                </a:lnTo>
                <a:lnTo>
                  <a:pt x="142" y="21"/>
                </a:lnTo>
                <a:lnTo>
                  <a:pt x="146" y="23"/>
                </a:lnTo>
                <a:lnTo>
                  <a:pt x="157" y="21"/>
                </a:lnTo>
                <a:lnTo>
                  <a:pt x="163" y="17"/>
                </a:lnTo>
                <a:lnTo>
                  <a:pt x="167" y="17"/>
                </a:lnTo>
                <a:lnTo>
                  <a:pt x="170" y="15"/>
                </a:lnTo>
                <a:lnTo>
                  <a:pt x="175" y="15"/>
                </a:lnTo>
                <a:lnTo>
                  <a:pt x="184" y="15"/>
                </a:lnTo>
                <a:lnTo>
                  <a:pt x="185" y="8"/>
                </a:lnTo>
                <a:lnTo>
                  <a:pt x="192" y="7"/>
                </a:lnTo>
                <a:lnTo>
                  <a:pt x="201" y="12"/>
                </a:lnTo>
                <a:lnTo>
                  <a:pt x="211" y="21"/>
                </a:lnTo>
                <a:lnTo>
                  <a:pt x="219" y="30"/>
                </a:lnTo>
                <a:lnTo>
                  <a:pt x="223" y="34"/>
                </a:lnTo>
                <a:lnTo>
                  <a:pt x="226" y="43"/>
                </a:lnTo>
                <a:lnTo>
                  <a:pt x="226" y="118"/>
                </a:lnTo>
                <a:lnTo>
                  <a:pt x="226" y="138"/>
                </a:lnTo>
                <a:lnTo>
                  <a:pt x="225" y="145"/>
                </a:lnTo>
                <a:lnTo>
                  <a:pt x="226" y="150"/>
                </a:lnTo>
                <a:lnTo>
                  <a:pt x="223" y="157"/>
                </a:lnTo>
                <a:lnTo>
                  <a:pt x="226" y="163"/>
                </a:lnTo>
                <a:lnTo>
                  <a:pt x="231" y="160"/>
                </a:lnTo>
                <a:lnTo>
                  <a:pt x="235" y="168"/>
                </a:lnTo>
                <a:lnTo>
                  <a:pt x="244" y="170"/>
                </a:lnTo>
                <a:lnTo>
                  <a:pt x="250" y="170"/>
                </a:lnTo>
                <a:lnTo>
                  <a:pt x="251" y="177"/>
                </a:lnTo>
                <a:lnTo>
                  <a:pt x="247" y="180"/>
                </a:lnTo>
                <a:lnTo>
                  <a:pt x="247" y="187"/>
                </a:lnTo>
                <a:lnTo>
                  <a:pt x="251" y="190"/>
                </a:lnTo>
                <a:lnTo>
                  <a:pt x="250" y="196"/>
                </a:lnTo>
                <a:lnTo>
                  <a:pt x="250" y="203"/>
                </a:lnTo>
                <a:lnTo>
                  <a:pt x="254" y="209"/>
                </a:lnTo>
                <a:lnTo>
                  <a:pt x="258" y="209"/>
                </a:lnTo>
                <a:lnTo>
                  <a:pt x="261" y="204"/>
                </a:lnTo>
                <a:lnTo>
                  <a:pt x="265" y="209"/>
                </a:lnTo>
                <a:lnTo>
                  <a:pt x="272" y="213"/>
                </a:lnTo>
                <a:lnTo>
                  <a:pt x="272" y="221"/>
                </a:lnTo>
                <a:lnTo>
                  <a:pt x="275" y="226"/>
                </a:lnTo>
                <a:lnTo>
                  <a:pt x="275" y="230"/>
                </a:lnTo>
                <a:lnTo>
                  <a:pt x="268" y="230"/>
                </a:lnTo>
                <a:lnTo>
                  <a:pt x="267" y="236"/>
                </a:lnTo>
                <a:lnTo>
                  <a:pt x="273" y="236"/>
                </a:lnTo>
                <a:lnTo>
                  <a:pt x="275" y="241"/>
                </a:lnTo>
                <a:lnTo>
                  <a:pt x="279" y="239"/>
                </a:lnTo>
                <a:lnTo>
                  <a:pt x="279" y="245"/>
                </a:lnTo>
                <a:lnTo>
                  <a:pt x="275" y="245"/>
                </a:lnTo>
                <a:lnTo>
                  <a:pt x="267" y="256"/>
                </a:lnTo>
                <a:lnTo>
                  <a:pt x="263" y="257"/>
                </a:lnTo>
                <a:lnTo>
                  <a:pt x="258" y="253"/>
                </a:lnTo>
                <a:lnTo>
                  <a:pt x="254" y="251"/>
                </a:lnTo>
                <a:lnTo>
                  <a:pt x="254" y="256"/>
                </a:lnTo>
                <a:lnTo>
                  <a:pt x="251" y="260"/>
                </a:lnTo>
                <a:lnTo>
                  <a:pt x="247" y="257"/>
                </a:lnTo>
                <a:lnTo>
                  <a:pt x="242" y="257"/>
                </a:lnTo>
                <a:lnTo>
                  <a:pt x="240" y="263"/>
                </a:lnTo>
                <a:lnTo>
                  <a:pt x="237" y="266"/>
                </a:lnTo>
                <a:lnTo>
                  <a:pt x="231" y="265"/>
                </a:lnTo>
                <a:lnTo>
                  <a:pt x="230" y="269"/>
                </a:lnTo>
                <a:lnTo>
                  <a:pt x="226" y="263"/>
                </a:lnTo>
                <a:lnTo>
                  <a:pt x="223" y="265"/>
                </a:lnTo>
                <a:lnTo>
                  <a:pt x="219" y="271"/>
                </a:lnTo>
                <a:lnTo>
                  <a:pt x="218" y="276"/>
                </a:lnTo>
                <a:lnTo>
                  <a:pt x="214" y="273"/>
                </a:lnTo>
                <a:lnTo>
                  <a:pt x="209" y="273"/>
                </a:lnTo>
                <a:lnTo>
                  <a:pt x="211" y="278"/>
                </a:lnTo>
                <a:lnTo>
                  <a:pt x="208" y="278"/>
                </a:lnTo>
                <a:lnTo>
                  <a:pt x="205" y="286"/>
                </a:lnTo>
                <a:lnTo>
                  <a:pt x="205" y="278"/>
                </a:lnTo>
                <a:lnTo>
                  <a:pt x="204" y="273"/>
                </a:lnTo>
                <a:lnTo>
                  <a:pt x="199" y="273"/>
                </a:lnTo>
                <a:lnTo>
                  <a:pt x="197" y="269"/>
                </a:lnTo>
                <a:lnTo>
                  <a:pt x="192" y="269"/>
                </a:lnTo>
                <a:lnTo>
                  <a:pt x="188" y="273"/>
                </a:lnTo>
                <a:lnTo>
                  <a:pt x="185" y="276"/>
                </a:lnTo>
                <a:lnTo>
                  <a:pt x="180" y="276"/>
                </a:lnTo>
                <a:lnTo>
                  <a:pt x="180" y="271"/>
                </a:lnTo>
                <a:lnTo>
                  <a:pt x="178" y="276"/>
                </a:lnTo>
                <a:lnTo>
                  <a:pt x="172" y="278"/>
                </a:lnTo>
                <a:lnTo>
                  <a:pt x="170" y="288"/>
                </a:lnTo>
                <a:lnTo>
                  <a:pt x="175" y="288"/>
                </a:lnTo>
                <a:lnTo>
                  <a:pt x="170" y="293"/>
                </a:lnTo>
                <a:lnTo>
                  <a:pt x="166" y="291"/>
                </a:lnTo>
                <a:lnTo>
                  <a:pt x="162" y="288"/>
                </a:lnTo>
                <a:lnTo>
                  <a:pt x="159" y="286"/>
                </a:lnTo>
                <a:lnTo>
                  <a:pt x="153" y="286"/>
                </a:lnTo>
                <a:lnTo>
                  <a:pt x="157" y="282"/>
                </a:lnTo>
                <a:lnTo>
                  <a:pt x="162" y="282"/>
                </a:lnTo>
                <a:lnTo>
                  <a:pt x="160" y="276"/>
                </a:lnTo>
                <a:lnTo>
                  <a:pt x="157" y="276"/>
                </a:lnTo>
                <a:lnTo>
                  <a:pt x="157" y="271"/>
                </a:lnTo>
                <a:lnTo>
                  <a:pt x="157" y="265"/>
                </a:lnTo>
                <a:lnTo>
                  <a:pt x="152" y="273"/>
                </a:lnTo>
                <a:lnTo>
                  <a:pt x="143" y="276"/>
                </a:lnTo>
                <a:lnTo>
                  <a:pt x="143" y="282"/>
                </a:lnTo>
                <a:lnTo>
                  <a:pt x="143" y="288"/>
                </a:lnTo>
                <a:lnTo>
                  <a:pt x="140" y="293"/>
                </a:lnTo>
                <a:lnTo>
                  <a:pt x="138" y="297"/>
                </a:lnTo>
                <a:lnTo>
                  <a:pt x="133" y="305"/>
                </a:lnTo>
                <a:lnTo>
                  <a:pt x="136" y="310"/>
                </a:lnTo>
                <a:lnTo>
                  <a:pt x="132" y="312"/>
                </a:lnTo>
                <a:lnTo>
                  <a:pt x="128" y="315"/>
                </a:lnTo>
                <a:lnTo>
                  <a:pt x="125" y="321"/>
                </a:lnTo>
                <a:lnTo>
                  <a:pt x="125" y="318"/>
                </a:lnTo>
                <a:lnTo>
                  <a:pt x="121" y="315"/>
                </a:lnTo>
                <a:lnTo>
                  <a:pt x="118" y="318"/>
                </a:lnTo>
                <a:lnTo>
                  <a:pt x="118" y="312"/>
                </a:lnTo>
                <a:lnTo>
                  <a:pt x="112" y="315"/>
                </a:lnTo>
                <a:lnTo>
                  <a:pt x="111" y="321"/>
                </a:lnTo>
                <a:lnTo>
                  <a:pt x="108" y="324"/>
                </a:lnTo>
                <a:lnTo>
                  <a:pt x="100" y="321"/>
                </a:lnTo>
                <a:lnTo>
                  <a:pt x="100" y="329"/>
                </a:lnTo>
                <a:lnTo>
                  <a:pt x="96" y="330"/>
                </a:lnTo>
                <a:lnTo>
                  <a:pt x="93" y="324"/>
                </a:lnTo>
                <a:lnTo>
                  <a:pt x="91" y="324"/>
                </a:lnTo>
                <a:lnTo>
                  <a:pt x="86" y="332"/>
                </a:lnTo>
                <a:lnTo>
                  <a:pt x="86" y="339"/>
                </a:lnTo>
                <a:lnTo>
                  <a:pt x="83" y="342"/>
                </a:lnTo>
                <a:lnTo>
                  <a:pt x="81" y="333"/>
                </a:lnTo>
                <a:lnTo>
                  <a:pt x="81" y="329"/>
                </a:lnTo>
                <a:lnTo>
                  <a:pt x="76" y="332"/>
                </a:lnTo>
                <a:lnTo>
                  <a:pt x="69" y="333"/>
                </a:lnTo>
                <a:lnTo>
                  <a:pt x="66" y="333"/>
                </a:lnTo>
                <a:lnTo>
                  <a:pt x="60" y="336"/>
                </a:lnTo>
                <a:lnTo>
                  <a:pt x="57" y="342"/>
                </a:lnTo>
                <a:lnTo>
                  <a:pt x="53" y="347"/>
                </a:lnTo>
                <a:lnTo>
                  <a:pt x="59" y="351"/>
                </a:lnTo>
                <a:lnTo>
                  <a:pt x="52" y="354"/>
                </a:lnTo>
                <a:lnTo>
                  <a:pt x="47" y="362"/>
                </a:lnTo>
                <a:lnTo>
                  <a:pt x="48" y="367"/>
                </a:lnTo>
                <a:lnTo>
                  <a:pt x="45" y="370"/>
                </a:lnTo>
                <a:lnTo>
                  <a:pt x="41" y="376"/>
                </a:lnTo>
                <a:lnTo>
                  <a:pt x="36" y="376"/>
                </a:lnTo>
                <a:lnTo>
                  <a:pt x="34" y="379"/>
                </a:lnTo>
                <a:lnTo>
                  <a:pt x="32" y="386"/>
                </a:lnTo>
                <a:lnTo>
                  <a:pt x="31" y="391"/>
                </a:lnTo>
                <a:lnTo>
                  <a:pt x="28" y="399"/>
                </a:lnTo>
                <a:lnTo>
                  <a:pt x="22" y="399"/>
                </a:lnTo>
              </a:path>
            </a:pathLst>
          </a:custGeom>
          <a:solidFill>
            <a:srgbClr val="FFFFCC"/>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800" name="Freeform 72"/>
          <p:cNvSpPr>
            <a:spLocks/>
          </p:cNvSpPr>
          <p:nvPr/>
        </p:nvSpPr>
        <p:spPr bwMode="auto">
          <a:xfrm>
            <a:off x="5955451" y="3219514"/>
            <a:ext cx="414910" cy="200904"/>
          </a:xfrm>
          <a:custGeom>
            <a:avLst/>
            <a:gdLst>
              <a:gd name="T0" fmla="*/ 1524 w 306"/>
              <a:gd name="T1" fmla="*/ 133 h 161"/>
              <a:gd name="T2" fmla="*/ 1367 w 306"/>
              <a:gd name="T3" fmla="*/ 57 h 161"/>
              <a:gd name="T4" fmla="*/ 1030 w 306"/>
              <a:gd name="T5" fmla="*/ 46 h 161"/>
              <a:gd name="T6" fmla="*/ 868 w 306"/>
              <a:gd name="T7" fmla="*/ 97 h 161"/>
              <a:gd name="T8" fmla="*/ 577 w 306"/>
              <a:gd name="T9" fmla="*/ 57 h 161"/>
              <a:gd name="T10" fmla="*/ 350 w 306"/>
              <a:gd name="T11" fmla="*/ 133 h 161"/>
              <a:gd name="T12" fmla="*/ 1 w 306"/>
              <a:gd name="T13" fmla="*/ 276 h 161"/>
              <a:gd name="T14" fmla="*/ 3325 w 306"/>
              <a:gd name="T15" fmla="*/ 172 h 161"/>
              <a:gd name="T16" fmla="*/ 3369 w 306"/>
              <a:gd name="T17" fmla="*/ 488 h 161"/>
              <a:gd name="T18" fmla="*/ 3989 w 306"/>
              <a:gd name="T19" fmla="*/ 696 h 161"/>
              <a:gd name="T20" fmla="*/ 3910 w 306"/>
              <a:gd name="T21" fmla="*/ 831 h 161"/>
              <a:gd name="T22" fmla="*/ 3779 w 306"/>
              <a:gd name="T23" fmla="*/ 924 h 161"/>
              <a:gd name="T24" fmla="*/ 3797 w 306"/>
              <a:gd name="T25" fmla="*/ 826 h 161"/>
              <a:gd name="T26" fmla="*/ 3456 w 306"/>
              <a:gd name="T27" fmla="*/ 957 h 161"/>
              <a:gd name="T28" fmla="*/ 3248 w 306"/>
              <a:gd name="T29" fmla="*/ 925 h 161"/>
              <a:gd name="T30" fmla="*/ 3174 w 306"/>
              <a:gd name="T31" fmla="*/ 881 h 161"/>
              <a:gd name="T32" fmla="*/ 3174 w 306"/>
              <a:gd name="T33" fmla="*/ 821 h 161"/>
              <a:gd name="T34" fmla="*/ 2971 w 306"/>
              <a:gd name="T35" fmla="*/ 747 h 161"/>
              <a:gd name="T36" fmla="*/ 2971 w 306"/>
              <a:gd name="T37" fmla="*/ 642 h 161"/>
              <a:gd name="T38" fmla="*/ 2971 w 306"/>
              <a:gd name="T39" fmla="*/ 601 h 161"/>
              <a:gd name="T40" fmla="*/ 2971 w 306"/>
              <a:gd name="T41" fmla="*/ 564 h 161"/>
              <a:gd name="T42" fmla="*/ 2947 w 306"/>
              <a:gd name="T43" fmla="*/ 519 h 161"/>
              <a:gd name="T44" fmla="*/ 2971 w 306"/>
              <a:gd name="T45" fmla="*/ 369 h 161"/>
              <a:gd name="T46" fmla="*/ 2896 w 306"/>
              <a:gd name="T47" fmla="*/ 319 h 161"/>
              <a:gd name="T48" fmla="*/ 3020 w 306"/>
              <a:gd name="T49" fmla="*/ 207 h 161"/>
              <a:gd name="T50" fmla="*/ 3174 w 306"/>
              <a:gd name="T51" fmla="*/ 133 h 161"/>
              <a:gd name="T52" fmla="*/ 3146 w 306"/>
              <a:gd name="T53" fmla="*/ 133 h 161"/>
              <a:gd name="T54" fmla="*/ 3016 w 306"/>
              <a:gd name="T55" fmla="*/ 125 h 161"/>
              <a:gd name="T56" fmla="*/ 2806 w 306"/>
              <a:gd name="T57" fmla="*/ 207 h 161"/>
              <a:gd name="T58" fmla="*/ 2565 w 306"/>
              <a:gd name="T59" fmla="*/ 236 h 161"/>
              <a:gd name="T60" fmla="*/ 2728 w 306"/>
              <a:gd name="T61" fmla="*/ 332 h 161"/>
              <a:gd name="T62" fmla="*/ 2670 w 306"/>
              <a:gd name="T63" fmla="*/ 394 h 161"/>
              <a:gd name="T64" fmla="*/ 2632 w 306"/>
              <a:gd name="T65" fmla="*/ 475 h 161"/>
              <a:gd name="T66" fmla="*/ 2670 w 306"/>
              <a:gd name="T67" fmla="*/ 665 h 161"/>
              <a:gd name="T68" fmla="*/ 2704 w 306"/>
              <a:gd name="T69" fmla="*/ 743 h 161"/>
              <a:gd name="T70" fmla="*/ 2632 w 306"/>
              <a:gd name="T71" fmla="*/ 747 h 161"/>
              <a:gd name="T72" fmla="*/ 2756 w 306"/>
              <a:gd name="T73" fmla="*/ 821 h 161"/>
              <a:gd name="T74" fmla="*/ 2728 w 306"/>
              <a:gd name="T75" fmla="*/ 864 h 161"/>
              <a:gd name="T76" fmla="*/ 2548 w 306"/>
              <a:gd name="T77" fmla="*/ 831 h 161"/>
              <a:gd name="T78" fmla="*/ 2345 w 306"/>
              <a:gd name="T79" fmla="*/ 755 h 161"/>
              <a:gd name="T80" fmla="*/ 2205 w 306"/>
              <a:gd name="T81" fmla="*/ 697 h 161"/>
              <a:gd name="T82" fmla="*/ 2030 w 306"/>
              <a:gd name="T83" fmla="*/ 774 h 161"/>
              <a:gd name="T84" fmla="*/ 2030 w 306"/>
              <a:gd name="T85" fmla="*/ 604 h 161"/>
              <a:gd name="T86" fmla="*/ 2301 w 306"/>
              <a:gd name="T87" fmla="*/ 445 h 161"/>
              <a:gd name="T88" fmla="*/ 1998 w 306"/>
              <a:gd name="T89" fmla="*/ 394 h 161"/>
              <a:gd name="T90" fmla="*/ 1773 w 306"/>
              <a:gd name="T91" fmla="*/ 332 h 161"/>
              <a:gd name="T92" fmla="*/ 1745 w 306"/>
              <a:gd name="T93" fmla="*/ 236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6"/>
              <a:gd name="T142" fmla="*/ 0 h 161"/>
              <a:gd name="T143" fmla="*/ 306 w 306"/>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6" h="161">
                <a:moveTo>
                  <a:pt x="123" y="34"/>
                </a:moveTo>
                <a:lnTo>
                  <a:pt x="121" y="28"/>
                </a:lnTo>
                <a:lnTo>
                  <a:pt x="116" y="22"/>
                </a:lnTo>
                <a:lnTo>
                  <a:pt x="115" y="10"/>
                </a:lnTo>
                <a:lnTo>
                  <a:pt x="110" y="10"/>
                </a:lnTo>
                <a:lnTo>
                  <a:pt x="105" y="10"/>
                </a:lnTo>
                <a:lnTo>
                  <a:pt x="91" y="4"/>
                </a:lnTo>
                <a:lnTo>
                  <a:pt x="86" y="4"/>
                </a:lnTo>
                <a:lnTo>
                  <a:pt x="79" y="8"/>
                </a:lnTo>
                <a:lnTo>
                  <a:pt x="76" y="10"/>
                </a:lnTo>
                <a:lnTo>
                  <a:pt x="69" y="16"/>
                </a:lnTo>
                <a:lnTo>
                  <a:pt x="66" y="16"/>
                </a:lnTo>
                <a:lnTo>
                  <a:pt x="60" y="16"/>
                </a:lnTo>
                <a:lnTo>
                  <a:pt x="53" y="13"/>
                </a:lnTo>
                <a:lnTo>
                  <a:pt x="45" y="10"/>
                </a:lnTo>
                <a:lnTo>
                  <a:pt x="40" y="21"/>
                </a:lnTo>
                <a:lnTo>
                  <a:pt x="32" y="22"/>
                </a:lnTo>
                <a:lnTo>
                  <a:pt x="27" y="22"/>
                </a:lnTo>
                <a:lnTo>
                  <a:pt x="15" y="32"/>
                </a:lnTo>
                <a:lnTo>
                  <a:pt x="7" y="38"/>
                </a:lnTo>
                <a:lnTo>
                  <a:pt x="1" y="45"/>
                </a:lnTo>
                <a:lnTo>
                  <a:pt x="0" y="0"/>
                </a:lnTo>
                <a:lnTo>
                  <a:pt x="252" y="0"/>
                </a:lnTo>
                <a:lnTo>
                  <a:pt x="254" y="29"/>
                </a:lnTo>
                <a:lnTo>
                  <a:pt x="254" y="44"/>
                </a:lnTo>
                <a:lnTo>
                  <a:pt x="255" y="53"/>
                </a:lnTo>
                <a:lnTo>
                  <a:pt x="257" y="81"/>
                </a:lnTo>
                <a:lnTo>
                  <a:pt x="257" y="96"/>
                </a:lnTo>
                <a:lnTo>
                  <a:pt x="259" y="114"/>
                </a:lnTo>
                <a:lnTo>
                  <a:pt x="305" y="114"/>
                </a:lnTo>
                <a:lnTo>
                  <a:pt x="301" y="119"/>
                </a:lnTo>
                <a:lnTo>
                  <a:pt x="301" y="128"/>
                </a:lnTo>
                <a:lnTo>
                  <a:pt x="297" y="137"/>
                </a:lnTo>
                <a:lnTo>
                  <a:pt x="296" y="145"/>
                </a:lnTo>
                <a:lnTo>
                  <a:pt x="294" y="152"/>
                </a:lnTo>
                <a:lnTo>
                  <a:pt x="289" y="152"/>
                </a:lnTo>
                <a:lnTo>
                  <a:pt x="293" y="146"/>
                </a:lnTo>
                <a:lnTo>
                  <a:pt x="294" y="137"/>
                </a:lnTo>
                <a:lnTo>
                  <a:pt x="290" y="136"/>
                </a:lnTo>
                <a:lnTo>
                  <a:pt x="289" y="142"/>
                </a:lnTo>
                <a:lnTo>
                  <a:pt x="284" y="153"/>
                </a:lnTo>
                <a:lnTo>
                  <a:pt x="264" y="157"/>
                </a:lnTo>
                <a:lnTo>
                  <a:pt x="259" y="160"/>
                </a:lnTo>
                <a:lnTo>
                  <a:pt x="252" y="160"/>
                </a:lnTo>
                <a:lnTo>
                  <a:pt x="248" y="153"/>
                </a:lnTo>
                <a:lnTo>
                  <a:pt x="248" y="146"/>
                </a:lnTo>
                <a:lnTo>
                  <a:pt x="252" y="145"/>
                </a:lnTo>
                <a:lnTo>
                  <a:pt x="242" y="145"/>
                </a:lnTo>
                <a:lnTo>
                  <a:pt x="248" y="137"/>
                </a:lnTo>
                <a:lnTo>
                  <a:pt x="247" y="127"/>
                </a:lnTo>
                <a:lnTo>
                  <a:pt x="242" y="134"/>
                </a:lnTo>
                <a:lnTo>
                  <a:pt x="238" y="128"/>
                </a:lnTo>
                <a:lnTo>
                  <a:pt x="228" y="128"/>
                </a:lnTo>
                <a:lnTo>
                  <a:pt x="227" y="123"/>
                </a:lnTo>
                <a:lnTo>
                  <a:pt x="221" y="123"/>
                </a:lnTo>
                <a:lnTo>
                  <a:pt x="218" y="115"/>
                </a:lnTo>
                <a:lnTo>
                  <a:pt x="227" y="106"/>
                </a:lnTo>
                <a:lnTo>
                  <a:pt x="223" y="105"/>
                </a:lnTo>
                <a:lnTo>
                  <a:pt x="221" y="99"/>
                </a:lnTo>
                <a:lnTo>
                  <a:pt x="227" y="99"/>
                </a:lnTo>
                <a:lnTo>
                  <a:pt x="231" y="104"/>
                </a:lnTo>
                <a:lnTo>
                  <a:pt x="230" y="89"/>
                </a:lnTo>
                <a:lnTo>
                  <a:pt x="227" y="93"/>
                </a:lnTo>
                <a:lnTo>
                  <a:pt x="218" y="89"/>
                </a:lnTo>
                <a:lnTo>
                  <a:pt x="218" y="81"/>
                </a:lnTo>
                <a:lnTo>
                  <a:pt x="225" y="85"/>
                </a:lnTo>
                <a:lnTo>
                  <a:pt x="227" y="78"/>
                </a:lnTo>
                <a:lnTo>
                  <a:pt x="225" y="72"/>
                </a:lnTo>
                <a:lnTo>
                  <a:pt x="227" y="61"/>
                </a:lnTo>
                <a:lnTo>
                  <a:pt x="230" y="55"/>
                </a:lnTo>
                <a:lnTo>
                  <a:pt x="225" y="55"/>
                </a:lnTo>
                <a:lnTo>
                  <a:pt x="221" y="53"/>
                </a:lnTo>
                <a:lnTo>
                  <a:pt x="223" y="46"/>
                </a:lnTo>
                <a:lnTo>
                  <a:pt x="227" y="34"/>
                </a:lnTo>
                <a:lnTo>
                  <a:pt x="231" y="34"/>
                </a:lnTo>
                <a:lnTo>
                  <a:pt x="242" y="32"/>
                </a:lnTo>
                <a:lnTo>
                  <a:pt x="237" y="28"/>
                </a:lnTo>
                <a:lnTo>
                  <a:pt x="242" y="22"/>
                </a:lnTo>
                <a:lnTo>
                  <a:pt x="247" y="22"/>
                </a:lnTo>
                <a:lnTo>
                  <a:pt x="244" y="16"/>
                </a:lnTo>
                <a:lnTo>
                  <a:pt x="240" y="22"/>
                </a:lnTo>
                <a:lnTo>
                  <a:pt x="240" y="13"/>
                </a:lnTo>
                <a:lnTo>
                  <a:pt x="231" y="13"/>
                </a:lnTo>
                <a:lnTo>
                  <a:pt x="230" y="21"/>
                </a:lnTo>
                <a:lnTo>
                  <a:pt x="228" y="28"/>
                </a:lnTo>
                <a:lnTo>
                  <a:pt x="221" y="29"/>
                </a:lnTo>
                <a:lnTo>
                  <a:pt x="214" y="34"/>
                </a:lnTo>
                <a:lnTo>
                  <a:pt x="211" y="42"/>
                </a:lnTo>
                <a:lnTo>
                  <a:pt x="206" y="45"/>
                </a:lnTo>
                <a:lnTo>
                  <a:pt x="197" y="40"/>
                </a:lnTo>
                <a:lnTo>
                  <a:pt x="199" y="46"/>
                </a:lnTo>
                <a:lnTo>
                  <a:pt x="204" y="50"/>
                </a:lnTo>
                <a:lnTo>
                  <a:pt x="208" y="55"/>
                </a:lnTo>
                <a:lnTo>
                  <a:pt x="204" y="55"/>
                </a:lnTo>
                <a:lnTo>
                  <a:pt x="208" y="61"/>
                </a:lnTo>
                <a:lnTo>
                  <a:pt x="204" y="65"/>
                </a:lnTo>
                <a:lnTo>
                  <a:pt x="208" y="72"/>
                </a:lnTo>
                <a:lnTo>
                  <a:pt x="204" y="72"/>
                </a:lnTo>
                <a:lnTo>
                  <a:pt x="201" y="78"/>
                </a:lnTo>
                <a:lnTo>
                  <a:pt x="201" y="87"/>
                </a:lnTo>
                <a:lnTo>
                  <a:pt x="203" y="99"/>
                </a:lnTo>
                <a:lnTo>
                  <a:pt x="204" y="109"/>
                </a:lnTo>
                <a:lnTo>
                  <a:pt x="208" y="115"/>
                </a:lnTo>
                <a:lnTo>
                  <a:pt x="211" y="127"/>
                </a:lnTo>
                <a:lnTo>
                  <a:pt x="206" y="122"/>
                </a:lnTo>
                <a:lnTo>
                  <a:pt x="201" y="115"/>
                </a:lnTo>
                <a:lnTo>
                  <a:pt x="194" y="111"/>
                </a:lnTo>
                <a:lnTo>
                  <a:pt x="201" y="123"/>
                </a:lnTo>
                <a:lnTo>
                  <a:pt x="206" y="128"/>
                </a:lnTo>
                <a:lnTo>
                  <a:pt x="211" y="128"/>
                </a:lnTo>
                <a:lnTo>
                  <a:pt x="211" y="134"/>
                </a:lnTo>
                <a:lnTo>
                  <a:pt x="217" y="143"/>
                </a:lnTo>
                <a:lnTo>
                  <a:pt x="217" y="152"/>
                </a:lnTo>
                <a:lnTo>
                  <a:pt x="208" y="143"/>
                </a:lnTo>
                <a:lnTo>
                  <a:pt x="204" y="142"/>
                </a:lnTo>
                <a:lnTo>
                  <a:pt x="199" y="137"/>
                </a:lnTo>
                <a:lnTo>
                  <a:pt x="194" y="137"/>
                </a:lnTo>
                <a:lnTo>
                  <a:pt x="191" y="131"/>
                </a:lnTo>
                <a:lnTo>
                  <a:pt x="183" y="131"/>
                </a:lnTo>
                <a:lnTo>
                  <a:pt x="179" y="125"/>
                </a:lnTo>
                <a:lnTo>
                  <a:pt x="176" y="131"/>
                </a:lnTo>
                <a:lnTo>
                  <a:pt x="172" y="125"/>
                </a:lnTo>
                <a:lnTo>
                  <a:pt x="169" y="115"/>
                </a:lnTo>
                <a:lnTo>
                  <a:pt x="166" y="119"/>
                </a:lnTo>
                <a:lnTo>
                  <a:pt x="159" y="123"/>
                </a:lnTo>
                <a:lnTo>
                  <a:pt x="155" y="127"/>
                </a:lnTo>
                <a:lnTo>
                  <a:pt x="149" y="119"/>
                </a:lnTo>
                <a:lnTo>
                  <a:pt x="149" y="109"/>
                </a:lnTo>
                <a:lnTo>
                  <a:pt x="155" y="100"/>
                </a:lnTo>
                <a:lnTo>
                  <a:pt x="161" y="94"/>
                </a:lnTo>
                <a:lnTo>
                  <a:pt x="166" y="83"/>
                </a:lnTo>
                <a:lnTo>
                  <a:pt x="176" y="74"/>
                </a:lnTo>
                <a:lnTo>
                  <a:pt x="169" y="68"/>
                </a:lnTo>
                <a:lnTo>
                  <a:pt x="161" y="70"/>
                </a:lnTo>
                <a:lnTo>
                  <a:pt x="152" y="65"/>
                </a:lnTo>
                <a:lnTo>
                  <a:pt x="149" y="60"/>
                </a:lnTo>
                <a:lnTo>
                  <a:pt x="142" y="60"/>
                </a:lnTo>
                <a:lnTo>
                  <a:pt x="135" y="55"/>
                </a:lnTo>
                <a:lnTo>
                  <a:pt x="133" y="50"/>
                </a:lnTo>
                <a:lnTo>
                  <a:pt x="138" y="45"/>
                </a:lnTo>
                <a:lnTo>
                  <a:pt x="133" y="40"/>
                </a:lnTo>
                <a:lnTo>
                  <a:pt x="129" y="37"/>
                </a:lnTo>
                <a:lnTo>
                  <a:pt x="123" y="34"/>
                </a:lnTo>
              </a:path>
            </a:pathLst>
          </a:custGeom>
          <a:gradFill>
            <a:gsLst>
              <a:gs pos="72000">
                <a:srgbClr val="FFFF00"/>
              </a:gs>
              <a:gs pos="38000">
                <a:srgbClr val="FFC000"/>
              </a:gs>
              <a:gs pos="53000">
                <a:srgbClr val="990000"/>
              </a:gs>
            </a:gsLst>
            <a:lin ang="2700000" scaled="0"/>
          </a:gra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801" name="Freeform 73"/>
          <p:cNvSpPr>
            <a:spLocks/>
          </p:cNvSpPr>
          <p:nvPr/>
        </p:nvSpPr>
        <p:spPr bwMode="auto">
          <a:xfrm>
            <a:off x="6510218" y="2862601"/>
            <a:ext cx="332161" cy="154887"/>
          </a:xfrm>
          <a:custGeom>
            <a:avLst/>
            <a:gdLst>
              <a:gd name="T0" fmla="*/ 1 w 245"/>
              <a:gd name="T1" fmla="*/ 388 h 124"/>
              <a:gd name="T2" fmla="*/ 165 w 245"/>
              <a:gd name="T3" fmla="*/ 147 h 124"/>
              <a:gd name="T4" fmla="*/ 496 w 245"/>
              <a:gd name="T5" fmla="*/ 70 h 124"/>
              <a:gd name="T6" fmla="*/ 1392 w 245"/>
              <a:gd name="T7" fmla="*/ 96 h 124"/>
              <a:gd name="T8" fmla="*/ 1954 w 245"/>
              <a:gd name="T9" fmla="*/ 97 h 124"/>
              <a:gd name="T10" fmla="*/ 2061 w 245"/>
              <a:gd name="T11" fmla="*/ 57 h 124"/>
              <a:gd name="T12" fmla="*/ 2176 w 245"/>
              <a:gd name="T13" fmla="*/ 37 h 124"/>
              <a:gd name="T14" fmla="*/ 2340 w 245"/>
              <a:gd name="T15" fmla="*/ 0 h 124"/>
              <a:gd name="T16" fmla="*/ 2365 w 245"/>
              <a:gd name="T17" fmla="*/ 41 h 124"/>
              <a:gd name="T18" fmla="*/ 2407 w 245"/>
              <a:gd name="T19" fmla="*/ 97 h 124"/>
              <a:gd name="T20" fmla="*/ 2487 w 245"/>
              <a:gd name="T21" fmla="*/ 132 h 124"/>
              <a:gd name="T22" fmla="*/ 2457 w 245"/>
              <a:gd name="T23" fmla="*/ 166 h 124"/>
              <a:gd name="T24" fmla="*/ 2365 w 245"/>
              <a:gd name="T25" fmla="*/ 204 h 124"/>
              <a:gd name="T26" fmla="*/ 2228 w 245"/>
              <a:gd name="T27" fmla="*/ 255 h 124"/>
              <a:gd name="T28" fmla="*/ 2189 w 245"/>
              <a:gd name="T29" fmla="*/ 325 h 124"/>
              <a:gd name="T30" fmla="*/ 2340 w 245"/>
              <a:gd name="T31" fmla="*/ 316 h 124"/>
              <a:gd name="T32" fmla="*/ 2487 w 245"/>
              <a:gd name="T33" fmla="*/ 371 h 124"/>
              <a:gd name="T34" fmla="*/ 2548 w 245"/>
              <a:gd name="T35" fmla="*/ 436 h 124"/>
              <a:gd name="T36" fmla="*/ 2548 w 245"/>
              <a:gd name="T37" fmla="*/ 481 h 124"/>
              <a:gd name="T38" fmla="*/ 2548 w 245"/>
              <a:gd name="T39" fmla="*/ 518 h 124"/>
              <a:gd name="T40" fmla="*/ 2644 w 245"/>
              <a:gd name="T41" fmla="*/ 570 h 124"/>
              <a:gd name="T42" fmla="*/ 2834 w 245"/>
              <a:gd name="T43" fmla="*/ 624 h 124"/>
              <a:gd name="T44" fmla="*/ 3114 w 245"/>
              <a:gd name="T45" fmla="*/ 570 h 124"/>
              <a:gd name="T46" fmla="*/ 3049 w 245"/>
              <a:gd name="T47" fmla="*/ 525 h 124"/>
              <a:gd name="T48" fmla="*/ 2962 w 245"/>
              <a:gd name="T49" fmla="*/ 460 h 124"/>
              <a:gd name="T50" fmla="*/ 2899 w 245"/>
              <a:gd name="T51" fmla="*/ 437 h 124"/>
              <a:gd name="T52" fmla="*/ 3036 w 245"/>
              <a:gd name="T53" fmla="*/ 437 h 124"/>
              <a:gd name="T54" fmla="*/ 3143 w 245"/>
              <a:gd name="T55" fmla="*/ 504 h 124"/>
              <a:gd name="T56" fmla="*/ 3198 w 245"/>
              <a:gd name="T57" fmla="*/ 601 h 124"/>
              <a:gd name="T58" fmla="*/ 3198 w 245"/>
              <a:gd name="T59" fmla="*/ 671 h 124"/>
              <a:gd name="T60" fmla="*/ 3143 w 245"/>
              <a:gd name="T61" fmla="*/ 671 h 124"/>
              <a:gd name="T62" fmla="*/ 2962 w 245"/>
              <a:gd name="T63" fmla="*/ 670 h 124"/>
              <a:gd name="T64" fmla="*/ 2834 w 245"/>
              <a:gd name="T65" fmla="*/ 671 h 124"/>
              <a:gd name="T66" fmla="*/ 2702 w 245"/>
              <a:gd name="T67" fmla="*/ 713 h 124"/>
              <a:gd name="T68" fmla="*/ 2548 w 245"/>
              <a:gd name="T69" fmla="*/ 671 h 124"/>
              <a:gd name="T70" fmla="*/ 2489 w 245"/>
              <a:gd name="T71" fmla="*/ 624 h 124"/>
              <a:gd name="T72" fmla="*/ 2436 w 245"/>
              <a:gd name="T73" fmla="*/ 670 h 124"/>
              <a:gd name="T74" fmla="*/ 2365 w 245"/>
              <a:gd name="T75" fmla="*/ 707 h 124"/>
              <a:gd name="T76" fmla="*/ 2273 w 245"/>
              <a:gd name="T77" fmla="*/ 746 h 124"/>
              <a:gd name="T78" fmla="*/ 2189 w 245"/>
              <a:gd name="T79" fmla="*/ 756 h 124"/>
              <a:gd name="T80" fmla="*/ 2112 w 245"/>
              <a:gd name="T81" fmla="*/ 670 h 124"/>
              <a:gd name="T82" fmla="*/ 1941 w 245"/>
              <a:gd name="T83" fmla="*/ 603 h 124"/>
              <a:gd name="T84" fmla="*/ 1917 w 245"/>
              <a:gd name="T85" fmla="*/ 535 h 124"/>
              <a:gd name="T86" fmla="*/ 1810 w 245"/>
              <a:gd name="T87" fmla="*/ 472 h 124"/>
              <a:gd name="T88" fmla="*/ 1230 w 245"/>
              <a:gd name="T89" fmla="*/ 472 h 124"/>
              <a:gd name="T90" fmla="*/ 865 w 245"/>
              <a:gd name="T91" fmla="*/ 472 h 124"/>
              <a:gd name="T92" fmla="*/ 628 w 245"/>
              <a:gd name="T93" fmla="*/ 481 h 124"/>
              <a:gd name="T94" fmla="*/ 0 w 245"/>
              <a:gd name="T95" fmla="*/ 449 h 1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5"/>
              <a:gd name="T145" fmla="*/ 0 h 124"/>
              <a:gd name="T146" fmla="*/ 245 w 245"/>
              <a:gd name="T147" fmla="*/ 124 h 1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5" h="124">
                <a:moveTo>
                  <a:pt x="0" y="73"/>
                </a:moveTo>
                <a:lnTo>
                  <a:pt x="0" y="70"/>
                </a:lnTo>
                <a:lnTo>
                  <a:pt x="1" y="62"/>
                </a:lnTo>
                <a:lnTo>
                  <a:pt x="5" y="47"/>
                </a:lnTo>
                <a:lnTo>
                  <a:pt x="10" y="32"/>
                </a:lnTo>
                <a:lnTo>
                  <a:pt x="13" y="23"/>
                </a:lnTo>
                <a:lnTo>
                  <a:pt x="15" y="15"/>
                </a:lnTo>
                <a:lnTo>
                  <a:pt x="15" y="12"/>
                </a:lnTo>
                <a:lnTo>
                  <a:pt x="39" y="12"/>
                </a:lnTo>
                <a:lnTo>
                  <a:pt x="70" y="13"/>
                </a:lnTo>
                <a:lnTo>
                  <a:pt x="83" y="13"/>
                </a:lnTo>
                <a:lnTo>
                  <a:pt x="107" y="15"/>
                </a:lnTo>
                <a:lnTo>
                  <a:pt x="120" y="15"/>
                </a:lnTo>
                <a:lnTo>
                  <a:pt x="149" y="16"/>
                </a:lnTo>
                <a:lnTo>
                  <a:pt x="150" y="16"/>
                </a:lnTo>
                <a:lnTo>
                  <a:pt x="153" y="13"/>
                </a:lnTo>
                <a:lnTo>
                  <a:pt x="157" y="13"/>
                </a:lnTo>
                <a:lnTo>
                  <a:pt x="157" y="10"/>
                </a:lnTo>
                <a:lnTo>
                  <a:pt x="157" y="7"/>
                </a:lnTo>
                <a:lnTo>
                  <a:pt x="159" y="6"/>
                </a:lnTo>
                <a:lnTo>
                  <a:pt x="166" y="6"/>
                </a:lnTo>
                <a:lnTo>
                  <a:pt x="167" y="0"/>
                </a:lnTo>
                <a:lnTo>
                  <a:pt x="170" y="0"/>
                </a:lnTo>
                <a:lnTo>
                  <a:pt x="179" y="0"/>
                </a:lnTo>
                <a:lnTo>
                  <a:pt x="181" y="0"/>
                </a:lnTo>
                <a:lnTo>
                  <a:pt x="181" y="4"/>
                </a:lnTo>
                <a:lnTo>
                  <a:pt x="181" y="7"/>
                </a:lnTo>
                <a:lnTo>
                  <a:pt x="183" y="10"/>
                </a:lnTo>
                <a:lnTo>
                  <a:pt x="183" y="16"/>
                </a:lnTo>
                <a:lnTo>
                  <a:pt x="184" y="16"/>
                </a:lnTo>
                <a:lnTo>
                  <a:pt x="186" y="17"/>
                </a:lnTo>
                <a:lnTo>
                  <a:pt x="186" y="21"/>
                </a:lnTo>
                <a:lnTo>
                  <a:pt x="190" y="21"/>
                </a:lnTo>
                <a:lnTo>
                  <a:pt x="191" y="23"/>
                </a:lnTo>
                <a:lnTo>
                  <a:pt x="191" y="27"/>
                </a:lnTo>
                <a:lnTo>
                  <a:pt x="188" y="27"/>
                </a:lnTo>
                <a:lnTo>
                  <a:pt x="181" y="27"/>
                </a:lnTo>
                <a:lnTo>
                  <a:pt x="179" y="31"/>
                </a:lnTo>
                <a:lnTo>
                  <a:pt x="181" y="32"/>
                </a:lnTo>
                <a:lnTo>
                  <a:pt x="179" y="36"/>
                </a:lnTo>
                <a:lnTo>
                  <a:pt x="176" y="37"/>
                </a:lnTo>
                <a:lnTo>
                  <a:pt x="170" y="41"/>
                </a:lnTo>
                <a:lnTo>
                  <a:pt x="173" y="45"/>
                </a:lnTo>
                <a:lnTo>
                  <a:pt x="167" y="45"/>
                </a:lnTo>
                <a:lnTo>
                  <a:pt x="167" y="53"/>
                </a:lnTo>
                <a:lnTo>
                  <a:pt x="174" y="56"/>
                </a:lnTo>
                <a:lnTo>
                  <a:pt x="176" y="56"/>
                </a:lnTo>
                <a:lnTo>
                  <a:pt x="179" y="51"/>
                </a:lnTo>
                <a:lnTo>
                  <a:pt x="181" y="53"/>
                </a:lnTo>
                <a:lnTo>
                  <a:pt x="184" y="55"/>
                </a:lnTo>
                <a:lnTo>
                  <a:pt x="190" y="60"/>
                </a:lnTo>
                <a:lnTo>
                  <a:pt x="190" y="66"/>
                </a:lnTo>
                <a:lnTo>
                  <a:pt x="195" y="69"/>
                </a:lnTo>
                <a:lnTo>
                  <a:pt x="195" y="70"/>
                </a:lnTo>
                <a:lnTo>
                  <a:pt x="195" y="75"/>
                </a:lnTo>
                <a:lnTo>
                  <a:pt x="198" y="76"/>
                </a:lnTo>
                <a:lnTo>
                  <a:pt x="195" y="77"/>
                </a:lnTo>
                <a:lnTo>
                  <a:pt x="191" y="76"/>
                </a:lnTo>
                <a:lnTo>
                  <a:pt x="191" y="77"/>
                </a:lnTo>
                <a:lnTo>
                  <a:pt x="195" y="84"/>
                </a:lnTo>
                <a:lnTo>
                  <a:pt x="198" y="84"/>
                </a:lnTo>
                <a:lnTo>
                  <a:pt x="202" y="86"/>
                </a:lnTo>
                <a:lnTo>
                  <a:pt x="202" y="92"/>
                </a:lnTo>
                <a:lnTo>
                  <a:pt x="202" y="97"/>
                </a:lnTo>
                <a:lnTo>
                  <a:pt x="204" y="99"/>
                </a:lnTo>
                <a:lnTo>
                  <a:pt x="216" y="101"/>
                </a:lnTo>
                <a:lnTo>
                  <a:pt x="233" y="99"/>
                </a:lnTo>
                <a:lnTo>
                  <a:pt x="237" y="97"/>
                </a:lnTo>
                <a:lnTo>
                  <a:pt x="238" y="92"/>
                </a:lnTo>
                <a:lnTo>
                  <a:pt x="238" y="86"/>
                </a:lnTo>
                <a:lnTo>
                  <a:pt x="237" y="85"/>
                </a:lnTo>
                <a:lnTo>
                  <a:pt x="233" y="85"/>
                </a:lnTo>
                <a:lnTo>
                  <a:pt x="233" y="77"/>
                </a:lnTo>
                <a:lnTo>
                  <a:pt x="233" y="76"/>
                </a:lnTo>
                <a:lnTo>
                  <a:pt x="226" y="75"/>
                </a:lnTo>
                <a:lnTo>
                  <a:pt x="226" y="76"/>
                </a:lnTo>
                <a:lnTo>
                  <a:pt x="223" y="75"/>
                </a:lnTo>
                <a:lnTo>
                  <a:pt x="223" y="71"/>
                </a:lnTo>
                <a:lnTo>
                  <a:pt x="226" y="70"/>
                </a:lnTo>
                <a:lnTo>
                  <a:pt x="230" y="71"/>
                </a:lnTo>
                <a:lnTo>
                  <a:pt x="232" y="71"/>
                </a:lnTo>
                <a:lnTo>
                  <a:pt x="235" y="73"/>
                </a:lnTo>
                <a:lnTo>
                  <a:pt x="237" y="77"/>
                </a:lnTo>
                <a:lnTo>
                  <a:pt x="240" y="82"/>
                </a:lnTo>
                <a:lnTo>
                  <a:pt x="244" y="90"/>
                </a:lnTo>
                <a:lnTo>
                  <a:pt x="242" y="95"/>
                </a:lnTo>
                <a:lnTo>
                  <a:pt x="244" y="97"/>
                </a:lnTo>
                <a:lnTo>
                  <a:pt x="244" y="101"/>
                </a:lnTo>
                <a:lnTo>
                  <a:pt x="242" y="101"/>
                </a:lnTo>
                <a:lnTo>
                  <a:pt x="244" y="110"/>
                </a:lnTo>
                <a:lnTo>
                  <a:pt x="244" y="115"/>
                </a:lnTo>
                <a:lnTo>
                  <a:pt x="240" y="115"/>
                </a:lnTo>
                <a:lnTo>
                  <a:pt x="240" y="110"/>
                </a:lnTo>
                <a:lnTo>
                  <a:pt x="237" y="107"/>
                </a:lnTo>
                <a:lnTo>
                  <a:pt x="233" y="109"/>
                </a:lnTo>
                <a:lnTo>
                  <a:pt x="226" y="109"/>
                </a:lnTo>
                <a:lnTo>
                  <a:pt x="223" y="110"/>
                </a:lnTo>
                <a:lnTo>
                  <a:pt x="221" y="110"/>
                </a:lnTo>
                <a:lnTo>
                  <a:pt x="216" y="110"/>
                </a:lnTo>
                <a:lnTo>
                  <a:pt x="209" y="110"/>
                </a:lnTo>
                <a:lnTo>
                  <a:pt x="209" y="116"/>
                </a:lnTo>
                <a:lnTo>
                  <a:pt x="206" y="116"/>
                </a:lnTo>
                <a:lnTo>
                  <a:pt x="195" y="120"/>
                </a:lnTo>
                <a:lnTo>
                  <a:pt x="195" y="115"/>
                </a:lnTo>
                <a:lnTo>
                  <a:pt x="195" y="110"/>
                </a:lnTo>
                <a:lnTo>
                  <a:pt x="195" y="106"/>
                </a:lnTo>
                <a:lnTo>
                  <a:pt x="196" y="101"/>
                </a:lnTo>
                <a:lnTo>
                  <a:pt x="191" y="101"/>
                </a:lnTo>
                <a:lnTo>
                  <a:pt x="190" y="101"/>
                </a:lnTo>
                <a:lnTo>
                  <a:pt x="188" y="101"/>
                </a:lnTo>
                <a:lnTo>
                  <a:pt x="186" y="109"/>
                </a:lnTo>
                <a:lnTo>
                  <a:pt x="183" y="110"/>
                </a:lnTo>
                <a:lnTo>
                  <a:pt x="181" y="110"/>
                </a:lnTo>
                <a:lnTo>
                  <a:pt x="181" y="115"/>
                </a:lnTo>
                <a:lnTo>
                  <a:pt x="177" y="114"/>
                </a:lnTo>
                <a:lnTo>
                  <a:pt x="174" y="116"/>
                </a:lnTo>
                <a:lnTo>
                  <a:pt x="174" y="121"/>
                </a:lnTo>
                <a:lnTo>
                  <a:pt x="173" y="120"/>
                </a:lnTo>
                <a:lnTo>
                  <a:pt x="173" y="123"/>
                </a:lnTo>
                <a:lnTo>
                  <a:pt x="167" y="123"/>
                </a:lnTo>
                <a:lnTo>
                  <a:pt x="166" y="120"/>
                </a:lnTo>
                <a:lnTo>
                  <a:pt x="164" y="120"/>
                </a:lnTo>
                <a:lnTo>
                  <a:pt x="162" y="109"/>
                </a:lnTo>
                <a:lnTo>
                  <a:pt x="159" y="101"/>
                </a:lnTo>
                <a:lnTo>
                  <a:pt x="157" y="101"/>
                </a:lnTo>
                <a:lnTo>
                  <a:pt x="149" y="99"/>
                </a:lnTo>
                <a:lnTo>
                  <a:pt x="149" y="95"/>
                </a:lnTo>
                <a:lnTo>
                  <a:pt x="149" y="86"/>
                </a:lnTo>
                <a:lnTo>
                  <a:pt x="147" y="86"/>
                </a:lnTo>
                <a:lnTo>
                  <a:pt x="147" y="77"/>
                </a:lnTo>
                <a:lnTo>
                  <a:pt x="145" y="76"/>
                </a:lnTo>
                <a:lnTo>
                  <a:pt x="138" y="76"/>
                </a:lnTo>
                <a:lnTo>
                  <a:pt x="117" y="77"/>
                </a:lnTo>
                <a:lnTo>
                  <a:pt x="115" y="75"/>
                </a:lnTo>
                <a:lnTo>
                  <a:pt x="94" y="76"/>
                </a:lnTo>
                <a:lnTo>
                  <a:pt x="93" y="75"/>
                </a:lnTo>
                <a:lnTo>
                  <a:pt x="67" y="75"/>
                </a:lnTo>
                <a:lnTo>
                  <a:pt x="66" y="76"/>
                </a:lnTo>
                <a:lnTo>
                  <a:pt x="52" y="75"/>
                </a:lnTo>
                <a:lnTo>
                  <a:pt x="52" y="77"/>
                </a:lnTo>
                <a:lnTo>
                  <a:pt x="48" y="77"/>
                </a:lnTo>
                <a:lnTo>
                  <a:pt x="47" y="75"/>
                </a:lnTo>
                <a:lnTo>
                  <a:pt x="32" y="75"/>
                </a:lnTo>
                <a:lnTo>
                  <a:pt x="0" y="73"/>
                </a:lnTo>
              </a:path>
            </a:pathLst>
          </a:custGeom>
          <a:solidFill>
            <a:srgbClr val="FFFF00"/>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802" name="Freeform 74"/>
          <p:cNvSpPr>
            <a:spLocks/>
          </p:cNvSpPr>
          <p:nvPr/>
        </p:nvSpPr>
        <p:spPr bwMode="auto">
          <a:xfrm>
            <a:off x="6598794" y="2585376"/>
            <a:ext cx="168994" cy="298550"/>
          </a:xfrm>
          <a:custGeom>
            <a:avLst/>
            <a:gdLst>
              <a:gd name="T0" fmla="*/ 1 w 124"/>
              <a:gd name="T1" fmla="*/ 1416 h 239"/>
              <a:gd name="T2" fmla="*/ 1 w 124"/>
              <a:gd name="T3" fmla="*/ 1347 h 239"/>
              <a:gd name="T4" fmla="*/ 75 w 124"/>
              <a:gd name="T5" fmla="*/ 1291 h 239"/>
              <a:gd name="T6" fmla="*/ 75 w 124"/>
              <a:gd name="T7" fmla="*/ 1254 h 239"/>
              <a:gd name="T8" fmla="*/ 88 w 124"/>
              <a:gd name="T9" fmla="*/ 1140 h 239"/>
              <a:gd name="T10" fmla="*/ 143 w 124"/>
              <a:gd name="T11" fmla="*/ 1042 h 239"/>
              <a:gd name="T12" fmla="*/ 192 w 124"/>
              <a:gd name="T13" fmla="*/ 950 h 239"/>
              <a:gd name="T14" fmla="*/ 242 w 124"/>
              <a:gd name="T15" fmla="*/ 888 h 239"/>
              <a:gd name="T16" fmla="*/ 312 w 124"/>
              <a:gd name="T17" fmla="*/ 859 h 239"/>
              <a:gd name="T18" fmla="*/ 360 w 124"/>
              <a:gd name="T19" fmla="*/ 820 h 239"/>
              <a:gd name="T20" fmla="*/ 417 w 124"/>
              <a:gd name="T21" fmla="*/ 756 h 239"/>
              <a:gd name="T22" fmla="*/ 427 w 124"/>
              <a:gd name="T23" fmla="*/ 706 h 239"/>
              <a:gd name="T24" fmla="*/ 492 w 124"/>
              <a:gd name="T25" fmla="*/ 673 h 239"/>
              <a:gd name="T26" fmla="*/ 499 w 124"/>
              <a:gd name="T27" fmla="*/ 556 h 239"/>
              <a:gd name="T28" fmla="*/ 651 w 124"/>
              <a:gd name="T29" fmla="*/ 540 h 239"/>
              <a:gd name="T30" fmla="*/ 696 w 124"/>
              <a:gd name="T31" fmla="*/ 518 h 239"/>
              <a:gd name="T32" fmla="*/ 849 w 124"/>
              <a:gd name="T33" fmla="*/ 486 h 239"/>
              <a:gd name="T34" fmla="*/ 952 w 124"/>
              <a:gd name="T35" fmla="*/ 424 h 239"/>
              <a:gd name="T36" fmla="*/ 952 w 124"/>
              <a:gd name="T37" fmla="*/ 393 h 239"/>
              <a:gd name="T38" fmla="*/ 919 w 124"/>
              <a:gd name="T39" fmla="*/ 286 h 239"/>
              <a:gd name="T40" fmla="*/ 994 w 124"/>
              <a:gd name="T41" fmla="*/ 204 h 239"/>
              <a:gd name="T42" fmla="*/ 994 w 124"/>
              <a:gd name="T43" fmla="*/ 147 h 239"/>
              <a:gd name="T44" fmla="*/ 1075 w 124"/>
              <a:gd name="T45" fmla="*/ 96 h 239"/>
              <a:gd name="T46" fmla="*/ 1075 w 124"/>
              <a:gd name="T47" fmla="*/ 37 h 239"/>
              <a:gd name="T48" fmla="*/ 1160 w 124"/>
              <a:gd name="T49" fmla="*/ 4 h 239"/>
              <a:gd name="T50" fmla="*/ 1249 w 124"/>
              <a:gd name="T51" fmla="*/ 0 h 239"/>
              <a:gd name="T52" fmla="*/ 1356 w 124"/>
              <a:gd name="T53" fmla="*/ 2 h 239"/>
              <a:gd name="T54" fmla="*/ 1423 w 124"/>
              <a:gd name="T55" fmla="*/ 0 h 239"/>
              <a:gd name="T56" fmla="*/ 1494 w 124"/>
              <a:gd name="T57" fmla="*/ 854 h 239"/>
              <a:gd name="T58" fmla="*/ 1527 w 124"/>
              <a:gd name="T59" fmla="*/ 974 h 239"/>
              <a:gd name="T60" fmla="*/ 1494 w 124"/>
              <a:gd name="T61" fmla="*/ 1024 h 239"/>
              <a:gd name="T62" fmla="*/ 1549 w 124"/>
              <a:gd name="T63" fmla="*/ 1097 h 239"/>
              <a:gd name="T64" fmla="*/ 1664 w 124"/>
              <a:gd name="T65" fmla="*/ 1144 h 239"/>
              <a:gd name="T66" fmla="*/ 1664 w 124"/>
              <a:gd name="T67" fmla="*/ 1184 h 239"/>
              <a:gd name="T68" fmla="*/ 1721 w 124"/>
              <a:gd name="T69" fmla="*/ 1238 h 239"/>
              <a:gd name="T70" fmla="*/ 1747 w 124"/>
              <a:gd name="T71" fmla="*/ 1272 h 239"/>
              <a:gd name="T72" fmla="*/ 1625 w 124"/>
              <a:gd name="T73" fmla="*/ 1362 h 239"/>
              <a:gd name="T74" fmla="*/ 1493 w 124"/>
              <a:gd name="T75" fmla="*/ 1362 h 239"/>
              <a:gd name="T76" fmla="*/ 1423 w 124"/>
              <a:gd name="T77" fmla="*/ 1401 h 239"/>
              <a:gd name="T78" fmla="*/ 1278 w 124"/>
              <a:gd name="T79" fmla="*/ 1416 h 239"/>
              <a:gd name="T80" fmla="*/ 1278 w 124"/>
              <a:gd name="T81" fmla="*/ 1457 h 239"/>
              <a:gd name="T82" fmla="*/ 1202 w 124"/>
              <a:gd name="T83" fmla="*/ 1466 h 239"/>
              <a:gd name="T84" fmla="*/ 781 w 124"/>
              <a:gd name="T85" fmla="*/ 1462 h 239"/>
              <a:gd name="T86" fmla="*/ 242 w 124"/>
              <a:gd name="T87" fmla="*/ 1457 h 2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
              <a:gd name="T133" fmla="*/ 0 h 239"/>
              <a:gd name="T134" fmla="*/ 124 w 124"/>
              <a:gd name="T135" fmla="*/ 239 h 2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 h="239">
                <a:moveTo>
                  <a:pt x="5" y="235"/>
                </a:moveTo>
                <a:lnTo>
                  <a:pt x="1" y="229"/>
                </a:lnTo>
                <a:lnTo>
                  <a:pt x="0" y="221"/>
                </a:lnTo>
                <a:lnTo>
                  <a:pt x="1" y="218"/>
                </a:lnTo>
                <a:lnTo>
                  <a:pt x="1" y="215"/>
                </a:lnTo>
                <a:lnTo>
                  <a:pt x="5" y="209"/>
                </a:lnTo>
                <a:lnTo>
                  <a:pt x="5" y="206"/>
                </a:lnTo>
                <a:lnTo>
                  <a:pt x="5" y="203"/>
                </a:lnTo>
                <a:lnTo>
                  <a:pt x="6" y="200"/>
                </a:lnTo>
                <a:lnTo>
                  <a:pt x="6" y="184"/>
                </a:lnTo>
                <a:lnTo>
                  <a:pt x="10" y="178"/>
                </a:lnTo>
                <a:lnTo>
                  <a:pt x="10" y="169"/>
                </a:lnTo>
                <a:lnTo>
                  <a:pt x="11" y="157"/>
                </a:lnTo>
                <a:lnTo>
                  <a:pt x="13" y="154"/>
                </a:lnTo>
                <a:lnTo>
                  <a:pt x="15" y="151"/>
                </a:lnTo>
                <a:lnTo>
                  <a:pt x="17" y="145"/>
                </a:lnTo>
                <a:lnTo>
                  <a:pt x="20" y="142"/>
                </a:lnTo>
                <a:lnTo>
                  <a:pt x="22" y="139"/>
                </a:lnTo>
                <a:lnTo>
                  <a:pt x="25" y="135"/>
                </a:lnTo>
                <a:lnTo>
                  <a:pt x="25" y="132"/>
                </a:lnTo>
                <a:lnTo>
                  <a:pt x="27" y="124"/>
                </a:lnTo>
                <a:lnTo>
                  <a:pt x="28" y="123"/>
                </a:lnTo>
                <a:lnTo>
                  <a:pt x="28" y="117"/>
                </a:lnTo>
                <a:lnTo>
                  <a:pt x="30" y="114"/>
                </a:lnTo>
                <a:lnTo>
                  <a:pt x="32" y="113"/>
                </a:lnTo>
                <a:lnTo>
                  <a:pt x="34" y="110"/>
                </a:lnTo>
                <a:lnTo>
                  <a:pt x="34" y="99"/>
                </a:lnTo>
                <a:lnTo>
                  <a:pt x="35" y="90"/>
                </a:lnTo>
                <a:lnTo>
                  <a:pt x="38" y="89"/>
                </a:lnTo>
                <a:lnTo>
                  <a:pt x="45" y="87"/>
                </a:lnTo>
                <a:lnTo>
                  <a:pt x="47" y="87"/>
                </a:lnTo>
                <a:lnTo>
                  <a:pt x="49" y="84"/>
                </a:lnTo>
                <a:lnTo>
                  <a:pt x="52" y="81"/>
                </a:lnTo>
                <a:lnTo>
                  <a:pt x="59" y="79"/>
                </a:lnTo>
                <a:lnTo>
                  <a:pt x="64" y="72"/>
                </a:lnTo>
                <a:lnTo>
                  <a:pt x="67" y="68"/>
                </a:lnTo>
                <a:lnTo>
                  <a:pt x="67" y="66"/>
                </a:lnTo>
                <a:lnTo>
                  <a:pt x="67" y="64"/>
                </a:lnTo>
                <a:lnTo>
                  <a:pt x="61" y="49"/>
                </a:lnTo>
                <a:lnTo>
                  <a:pt x="64" y="47"/>
                </a:lnTo>
                <a:lnTo>
                  <a:pt x="70" y="37"/>
                </a:lnTo>
                <a:lnTo>
                  <a:pt x="70" y="32"/>
                </a:lnTo>
                <a:lnTo>
                  <a:pt x="68" y="28"/>
                </a:lnTo>
                <a:lnTo>
                  <a:pt x="70" y="23"/>
                </a:lnTo>
                <a:lnTo>
                  <a:pt x="71" y="21"/>
                </a:lnTo>
                <a:lnTo>
                  <a:pt x="75" y="15"/>
                </a:lnTo>
                <a:lnTo>
                  <a:pt x="78" y="10"/>
                </a:lnTo>
                <a:lnTo>
                  <a:pt x="75" y="6"/>
                </a:lnTo>
                <a:lnTo>
                  <a:pt x="77" y="4"/>
                </a:lnTo>
                <a:lnTo>
                  <a:pt x="80" y="4"/>
                </a:lnTo>
                <a:lnTo>
                  <a:pt x="85" y="0"/>
                </a:lnTo>
                <a:lnTo>
                  <a:pt x="87" y="0"/>
                </a:lnTo>
                <a:lnTo>
                  <a:pt x="90" y="2"/>
                </a:lnTo>
                <a:lnTo>
                  <a:pt x="94" y="2"/>
                </a:lnTo>
                <a:lnTo>
                  <a:pt x="97" y="0"/>
                </a:lnTo>
                <a:lnTo>
                  <a:pt x="99" y="0"/>
                </a:lnTo>
                <a:lnTo>
                  <a:pt x="102" y="90"/>
                </a:lnTo>
                <a:lnTo>
                  <a:pt x="105" y="138"/>
                </a:lnTo>
                <a:lnTo>
                  <a:pt x="105" y="154"/>
                </a:lnTo>
                <a:lnTo>
                  <a:pt x="107" y="157"/>
                </a:lnTo>
                <a:lnTo>
                  <a:pt x="107" y="163"/>
                </a:lnTo>
                <a:lnTo>
                  <a:pt x="105" y="165"/>
                </a:lnTo>
                <a:lnTo>
                  <a:pt x="105" y="172"/>
                </a:lnTo>
                <a:lnTo>
                  <a:pt x="109" y="178"/>
                </a:lnTo>
                <a:lnTo>
                  <a:pt x="114" y="184"/>
                </a:lnTo>
                <a:lnTo>
                  <a:pt x="116" y="186"/>
                </a:lnTo>
                <a:lnTo>
                  <a:pt x="117" y="190"/>
                </a:lnTo>
                <a:lnTo>
                  <a:pt x="116" y="193"/>
                </a:lnTo>
                <a:lnTo>
                  <a:pt x="117" y="199"/>
                </a:lnTo>
                <a:lnTo>
                  <a:pt x="121" y="201"/>
                </a:lnTo>
                <a:lnTo>
                  <a:pt x="121" y="203"/>
                </a:lnTo>
                <a:lnTo>
                  <a:pt x="123" y="206"/>
                </a:lnTo>
                <a:lnTo>
                  <a:pt x="119" y="212"/>
                </a:lnTo>
                <a:lnTo>
                  <a:pt x="114" y="221"/>
                </a:lnTo>
                <a:lnTo>
                  <a:pt x="111" y="221"/>
                </a:lnTo>
                <a:lnTo>
                  <a:pt x="104" y="221"/>
                </a:lnTo>
                <a:lnTo>
                  <a:pt x="100" y="221"/>
                </a:lnTo>
                <a:lnTo>
                  <a:pt x="99" y="227"/>
                </a:lnTo>
                <a:lnTo>
                  <a:pt x="92" y="227"/>
                </a:lnTo>
                <a:lnTo>
                  <a:pt x="90" y="229"/>
                </a:lnTo>
                <a:lnTo>
                  <a:pt x="90" y="233"/>
                </a:lnTo>
                <a:lnTo>
                  <a:pt x="90" y="235"/>
                </a:lnTo>
                <a:lnTo>
                  <a:pt x="87" y="235"/>
                </a:lnTo>
                <a:lnTo>
                  <a:pt x="84" y="238"/>
                </a:lnTo>
                <a:lnTo>
                  <a:pt x="82" y="238"/>
                </a:lnTo>
                <a:lnTo>
                  <a:pt x="54" y="236"/>
                </a:lnTo>
                <a:lnTo>
                  <a:pt x="41" y="236"/>
                </a:lnTo>
                <a:lnTo>
                  <a:pt x="17" y="235"/>
                </a:lnTo>
                <a:lnTo>
                  <a:pt x="5" y="235"/>
                </a:lnTo>
              </a:path>
            </a:pathLst>
          </a:custGeom>
          <a:solidFill>
            <a:srgbClr val="FFFFCC"/>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803" name="Freeform 75"/>
          <p:cNvSpPr>
            <a:spLocks/>
          </p:cNvSpPr>
          <p:nvPr/>
        </p:nvSpPr>
        <p:spPr bwMode="auto">
          <a:xfrm>
            <a:off x="6321411" y="3035446"/>
            <a:ext cx="155008" cy="277225"/>
          </a:xfrm>
          <a:custGeom>
            <a:avLst/>
            <a:gdLst>
              <a:gd name="T0" fmla="*/ 259 w 114"/>
              <a:gd name="T1" fmla="*/ 836 h 222"/>
              <a:gd name="T2" fmla="*/ 358 w 114"/>
              <a:gd name="T3" fmla="*/ 828 h 222"/>
              <a:gd name="T4" fmla="*/ 466 w 114"/>
              <a:gd name="T5" fmla="*/ 758 h 222"/>
              <a:gd name="T6" fmla="*/ 664 w 114"/>
              <a:gd name="T7" fmla="*/ 695 h 222"/>
              <a:gd name="T8" fmla="*/ 775 w 114"/>
              <a:gd name="T9" fmla="*/ 671 h 222"/>
              <a:gd name="T10" fmla="*/ 664 w 114"/>
              <a:gd name="T11" fmla="*/ 612 h 222"/>
              <a:gd name="T12" fmla="*/ 581 w 114"/>
              <a:gd name="T13" fmla="*/ 550 h 222"/>
              <a:gd name="T14" fmla="*/ 480 w 114"/>
              <a:gd name="T15" fmla="*/ 505 h 222"/>
              <a:gd name="T16" fmla="*/ 426 w 114"/>
              <a:gd name="T17" fmla="*/ 437 h 222"/>
              <a:gd name="T18" fmla="*/ 314 w 114"/>
              <a:gd name="T19" fmla="*/ 394 h 222"/>
              <a:gd name="T20" fmla="*/ 314 w 114"/>
              <a:gd name="T21" fmla="*/ 323 h 222"/>
              <a:gd name="T22" fmla="*/ 426 w 114"/>
              <a:gd name="T23" fmla="*/ 316 h 222"/>
              <a:gd name="T24" fmla="*/ 466 w 114"/>
              <a:gd name="T25" fmla="*/ 257 h 222"/>
              <a:gd name="T26" fmla="*/ 466 w 114"/>
              <a:gd name="T27" fmla="*/ 185 h 222"/>
              <a:gd name="T28" fmla="*/ 581 w 114"/>
              <a:gd name="T29" fmla="*/ 119 h 222"/>
              <a:gd name="T30" fmla="*/ 775 w 114"/>
              <a:gd name="T31" fmla="*/ 0 h 222"/>
              <a:gd name="T32" fmla="*/ 1288 w 114"/>
              <a:gd name="T33" fmla="*/ 119 h 222"/>
              <a:gd name="T34" fmla="*/ 1503 w 114"/>
              <a:gd name="T35" fmla="*/ 257 h 222"/>
              <a:gd name="T36" fmla="*/ 1412 w 114"/>
              <a:gd name="T37" fmla="*/ 318 h 222"/>
              <a:gd name="T38" fmla="*/ 1373 w 114"/>
              <a:gd name="T39" fmla="*/ 393 h 222"/>
              <a:gd name="T40" fmla="*/ 1231 w 114"/>
              <a:gd name="T41" fmla="*/ 437 h 222"/>
              <a:gd name="T42" fmla="*/ 1208 w 114"/>
              <a:gd name="T43" fmla="*/ 487 h 222"/>
              <a:gd name="T44" fmla="*/ 1335 w 114"/>
              <a:gd name="T45" fmla="*/ 505 h 222"/>
              <a:gd name="T46" fmla="*/ 1412 w 114"/>
              <a:gd name="T47" fmla="*/ 487 h 222"/>
              <a:gd name="T48" fmla="*/ 1467 w 114"/>
              <a:gd name="T49" fmla="*/ 602 h 222"/>
              <a:gd name="T50" fmla="*/ 1436 w 114"/>
              <a:gd name="T51" fmla="*/ 695 h 222"/>
              <a:gd name="T52" fmla="*/ 1373 w 114"/>
              <a:gd name="T53" fmla="*/ 867 h 222"/>
              <a:gd name="T54" fmla="*/ 1373 w 114"/>
              <a:gd name="T55" fmla="*/ 836 h 222"/>
              <a:gd name="T56" fmla="*/ 1335 w 114"/>
              <a:gd name="T57" fmla="*/ 770 h 222"/>
              <a:gd name="T58" fmla="*/ 1335 w 114"/>
              <a:gd name="T59" fmla="*/ 829 h 222"/>
              <a:gd name="T60" fmla="*/ 1231 w 114"/>
              <a:gd name="T61" fmla="*/ 954 h 222"/>
              <a:gd name="T62" fmla="*/ 1132 w 114"/>
              <a:gd name="T63" fmla="*/ 999 h 222"/>
              <a:gd name="T64" fmla="*/ 1076 w 114"/>
              <a:gd name="T65" fmla="*/ 1029 h 222"/>
              <a:gd name="T66" fmla="*/ 1055 w 114"/>
              <a:gd name="T67" fmla="*/ 1088 h 222"/>
              <a:gd name="T68" fmla="*/ 912 w 114"/>
              <a:gd name="T69" fmla="*/ 1160 h 222"/>
              <a:gd name="T70" fmla="*/ 741 w 114"/>
              <a:gd name="T71" fmla="*/ 1253 h 222"/>
              <a:gd name="T72" fmla="*/ 721 w 114"/>
              <a:gd name="T73" fmla="*/ 1318 h 222"/>
              <a:gd name="T74" fmla="*/ 569 w 114"/>
              <a:gd name="T75" fmla="*/ 1351 h 222"/>
              <a:gd name="T76" fmla="*/ 569 w 114"/>
              <a:gd name="T77" fmla="*/ 1213 h 222"/>
              <a:gd name="T78" fmla="*/ 426 w 114"/>
              <a:gd name="T79" fmla="*/ 1195 h 222"/>
              <a:gd name="T80" fmla="*/ 352 w 114"/>
              <a:gd name="T81" fmla="*/ 1183 h 222"/>
              <a:gd name="T82" fmla="*/ 198 w 114"/>
              <a:gd name="T83" fmla="*/ 1126 h 222"/>
              <a:gd name="T84" fmla="*/ 79 w 114"/>
              <a:gd name="T85" fmla="*/ 1074 h 222"/>
              <a:gd name="T86" fmla="*/ 50 w 114"/>
              <a:gd name="T87" fmla="*/ 999 h 222"/>
              <a:gd name="T88" fmla="*/ 0 w 114"/>
              <a:gd name="T89" fmla="*/ 954 h 222"/>
              <a:gd name="T90" fmla="*/ 125 w 114"/>
              <a:gd name="T91" fmla="*/ 860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22"/>
              <a:gd name="T140" fmla="*/ 114 w 114"/>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22">
                <a:moveTo>
                  <a:pt x="9" y="140"/>
                </a:moveTo>
                <a:lnTo>
                  <a:pt x="13" y="137"/>
                </a:lnTo>
                <a:lnTo>
                  <a:pt x="18" y="137"/>
                </a:lnTo>
                <a:lnTo>
                  <a:pt x="19" y="135"/>
                </a:lnTo>
                <a:lnTo>
                  <a:pt x="23" y="135"/>
                </a:lnTo>
                <a:lnTo>
                  <a:pt x="26" y="134"/>
                </a:lnTo>
                <a:lnTo>
                  <a:pt x="29" y="131"/>
                </a:lnTo>
                <a:lnTo>
                  <a:pt x="31" y="125"/>
                </a:lnTo>
                <a:lnTo>
                  <a:pt x="33" y="124"/>
                </a:lnTo>
                <a:lnTo>
                  <a:pt x="34" y="124"/>
                </a:lnTo>
                <a:lnTo>
                  <a:pt x="39" y="118"/>
                </a:lnTo>
                <a:lnTo>
                  <a:pt x="48" y="113"/>
                </a:lnTo>
                <a:lnTo>
                  <a:pt x="51" y="110"/>
                </a:lnTo>
                <a:lnTo>
                  <a:pt x="54" y="110"/>
                </a:lnTo>
                <a:lnTo>
                  <a:pt x="56" y="110"/>
                </a:lnTo>
                <a:lnTo>
                  <a:pt x="54" y="107"/>
                </a:lnTo>
                <a:lnTo>
                  <a:pt x="51" y="101"/>
                </a:lnTo>
                <a:lnTo>
                  <a:pt x="48" y="100"/>
                </a:lnTo>
                <a:lnTo>
                  <a:pt x="46" y="95"/>
                </a:lnTo>
                <a:lnTo>
                  <a:pt x="43" y="92"/>
                </a:lnTo>
                <a:lnTo>
                  <a:pt x="43" y="90"/>
                </a:lnTo>
                <a:lnTo>
                  <a:pt x="39" y="86"/>
                </a:lnTo>
                <a:lnTo>
                  <a:pt x="37" y="86"/>
                </a:lnTo>
                <a:lnTo>
                  <a:pt x="34" y="83"/>
                </a:lnTo>
                <a:lnTo>
                  <a:pt x="34" y="80"/>
                </a:lnTo>
                <a:lnTo>
                  <a:pt x="33" y="71"/>
                </a:lnTo>
                <a:lnTo>
                  <a:pt x="31" y="71"/>
                </a:lnTo>
                <a:lnTo>
                  <a:pt x="25" y="71"/>
                </a:lnTo>
                <a:lnTo>
                  <a:pt x="23" y="68"/>
                </a:lnTo>
                <a:lnTo>
                  <a:pt x="23" y="65"/>
                </a:lnTo>
                <a:lnTo>
                  <a:pt x="25" y="59"/>
                </a:lnTo>
                <a:lnTo>
                  <a:pt x="23" y="59"/>
                </a:lnTo>
                <a:lnTo>
                  <a:pt x="23" y="53"/>
                </a:lnTo>
                <a:lnTo>
                  <a:pt x="25" y="52"/>
                </a:lnTo>
                <a:lnTo>
                  <a:pt x="26" y="52"/>
                </a:lnTo>
                <a:lnTo>
                  <a:pt x="31" y="51"/>
                </a:lnTo>
                <a:lnTo>
                  <a:pt x="31" y="46"/>
                </a:lnTo>
                <a:lnTo>
                  <a:pt x="33" y="45"/>
                </a:lnTo>
                <a:lnTo>
                  <a:pt x="33" y="42"/>
                </a:lnTo>
                <a:lnTo>
                  <a:pt x="29" y="36"/>
                </a:lnTo>
                <a:lnTo>
                  <a:pt x="29" y="31"/>
                </a:lnTo>
                <a:lnTo>
                  <a:pt x="33" y="30"/>
                </a:lnTo>
                <a:lnTo>
                  <a:pt x="36" y="27"/>
                </a:lnTo>
                <a:lnTo>
                  <a:pt x="41" y="19"/>
                </a:lnTo>
                <a:lnTo>
                  <a:pt x="43" y="19"/>
                </a:lnTo>
                <a:lnTo>
                  <a:pt x="48" y="7"/>
                </a:lnTo>
                <a:lnTo>
                  <a:pt x="53" y="1"/>
                </a:lnTo>
                <a:lnTo>
                  <a:pt x="56" y="0"/>
                </a:lnTo>
                <a:lnTo>
                  <a:pt x="79" y="13"/>
                </a:lnTo>
                <a:lnTo>
                  <a:pt x="89" y="19"/>
                </a:lnTo>
                <a:lnTo>
                  <a:pt x="93" y="19"/>
                </a:lnTo>
                <a:lnTo>
                  <a:pt x="113" y="32"/>
                </a:lnTo>
                <a:lnTo>
                  <a:pt x="111" y="40"/>
                </a:lnTo>
                <a:lnTo>
                  <a:pt x="109" y="42"/>
                </a:lnTo>
                <a:lnTo>
                  <a:pt x="106" y="46"/>
                </a:lnTo>
                <a:lnTo>
                  <a:pt x="104" y="46"/>
                </a:lnTo>
                <a:lnTo>
                  <a:pt x="103" y="52"/>
                </a:lnTo>
                <a:lnTo>
                  <a:pt x="101" y="53"/>
                </a:lnTo>
                <a:lnTo>
                  <a:pt x="99" y="59"/>
                </a:lnTo>
                <a:lnTo>
                  <a:pt x="99" y="64"/>
                </a:lnTo>
                <a:lnTo>
                  <a:pt x="93" y="64"/>
                </a:lnTo>
                <a:lnTo>
                  <a:pt x="89" y="69"/>
                </a:lnTo>
                <a:lnTo>
                  <a:pt x="89" y="71"/>
                </a:lnTo>
                <a:lnTo>
                  <a:pt x="87" y="74"/>
                </a:lnTo>
                <a:lnTo>
                  <a:pt x="86" y="74"/>
                </a:lnTo>
                <a:lnTo>
                  <a:pt x="87" y="80"/>
                </a:lnTo>
                <a:lnTo>
                  <a:pt x="90" y="80"/>
                </a:lnTo>
                <a:lnTo>
                  <a:pt x="93" y="83"/>
                </a:lnTo>
                <a:lnTo>
                  <a:pt x="96" y="83"/>
                </a:lnTo>
                <a:lnTo>
                  <a:pt x="99" y="83"/>
                </a:lnTo>
                <a:lnTo>
                  <a:pt x="104" y="86"/>
                </a:lnTo>
                <a:lnTo>
                  <a:pt x="103" y="80"/>
                </a:lnTo>
                <a:lnTo>
                  <a:pt x="106" y="80"/>
                </a:lnTo>
                <a:lnTo>
                  <a:pt x="107" y="87"/>
                </a:lnTo>
                <a:lnTo>
                  <a:pt x="107" y="98"/>
                </a:lnTo>
                <a:lnTo>
                  <a:pt x="106" y="102"/>
                </a:lnTo>
                <a:lnTo>
                  <a:pt x="104" y="107"/>
                </a:lnTo>
                <a:lnTo>
                  <a:pt x="104" y="113"/>
                </a:lnTo>
                <a:lnTo>
                  <a:pt x="103" y="125"/>
                </a:lnTo>
                <a:lnTo>
                  <a:pt x="103" y="131"/>
                </a:lnTo>
                <a:lnTo>
                  <a:pt x="99" y="141"/>
                </a:lnTo>
                <a:lnTo>
                  <a:pt x="99" y="143"/>
                </a:lnTo>
                <a:lnTo>
                  <a:pt x="97" y="141"/>
                </a:lnTo>
                <a:lnTo>
                  <a:pt x="99" y="137"/>
                </a:lnTo>
                <a:lnTo>
                  <a:pt x="99" y="131"/>
                </a:lnTo>
                <a:lnTo>
                  <a:pt x="99" y="119"/>
                </a:lnTo>
                <a:lnTo>
                  <a:pt x="96" y="125"/>
                </a:lnTo>
                <a:lnTo>
                  <a:pt x="96" y="128"/>
                </a:lnTo>
                <a:lnTo>
                  <a:pt x="97" y="130"/>
                </a:lnTo>
                <a:lnTo>
                  <a:pt x="96" y="135"/>
                </a:lnTo>
                <a:lnTo>
                  <a:pt x="93" y="141"/>
                </a:lnTo>
                <a:lnTo>
                  <a:pt x="93" y="149"/>
                </a:lnTo>
                <a:lnTo>
                  <a:pt x="89" y="155"/>
                </a:lnTo>
                <a:lnTo>
                  <a:pt x="89" y="158"/>
                </a:lnTo>
                <a:lnTo>
                  <a:pt x="86" y="161"/>
                </a:lnTo>
                <a:lnTo>
                  <a:pt x="81" y="164"/>
                </a:lnTo>
                <a:lnTo>
                  <a:pt x="78" y="164"/>
                </a:lnTo>
                <a:lnTo>
                  <a:pt x="76" y="164"/>
                </a:lnTo>
                <a:lnTo>
                  <a:pt x="78" y="168"/>
                </a:lnTo>
                <a:lnTo>
                  <a:pt x="79" y="171"/>
                </a:lnTo>
                <a:lnTo>
                  <a:pt x="78" y="175"/>
                </a:lnTo>
                <a:lnTo>
                  <a:pt x="76" y="177"/>
                </a:lnTo>
                <a:lnTo>
                  <a:pt x="71" y="182"/>
                </a:lnTo>
                <a:lnTo>
                  <a:pt x="68" y="186"/>
                </a:lnTo>
                <a:lnTo>
                  <a:pt x="66" y="189"/>
                </a:lnTo>
                <a:lnTo>
                  <a:pt x="63" y="190"/>
                </a:lnTo>
                <a:lnTo>
                  <a:pt x="58" y="198"/>
                </a:lnTo>
                <a:lnTo>
                  <a:pt x="54" y="204"/>
                </a:lnTo>
                <a:lnTo>
                  <a:pt x="53" y="210"/>
                </a:lnTo>
                <a:lnTo>
                  <a:pt x="53" y="213"/>
                </a:lnTo>
                <a:lnTo>
                  <a:pt x="51" y="216"/>
                </a:lnTo>
                <a:lnTo>
                  <a:pt x="46" y="219"/>
                </a:lnTo>
                <a:lnTo>
                  <a:pt x="43" y="221"/>
                </a:lnTo>
                <a:lnTo>
                  <a:pt x="41" y="221"/>
                </a:lnTo>
                <a:lnTo>
                  <a:pt x="41" y="216"/>
                </a:lnTo>
                <a:lnTo>
                  <a:pt x="46" y="201"/>
                </a:lnTo>
                <a:lnTo>
                  <a:pt x="41" y="198"/>
                </a:lnTo>
                <a:lnTo>
                  <a:pt x="37" y="198"/>
                </a:lnTo>
                <a:lnTo>
                  <a:pt x="37" y="195"/>
                </a:lnTo>
                <a:lnTo>
                  <a:pt x="31" y="195"/>
                </a:lnTo>
                <a:lnTo>
                  <a:pt x="29" y="198"/>
                </a:lnTo>
                <a:lnTo>
                  <a:pt x="26" y="195"/>
                </a:lnTo>
                <a:lnTo>
                  <a:pt x="25" y="192"/>
                </a:lnTo>
                <a:lnTo>
                  <a:pt x="19" y="188"/>
                </a:lnTo>
                <a:lnTo>
                  <a:pt x="16" y="188"/>
                </a:lnTo>
                <a:lnTo>
                  <a:pt x="15" y="183"/>
                </a:lnTo>
                <a:lnTo>
                  <a:pt x="11" y="183"/>
                </a:lnTo>
                <a:lnTo>
                  <a:pt x="8" y="177"/>
                </a:lnTo>
                <a:lnTo>
                  <a:pt x="6" y="175"/>
                </a:lnTo>
                <a:lnTo>
                  <a:pt x="3" y="171"/>
                </a:lnTo>
                <a:lnTo>
                  <a:pt x="1" y="168"/>
                </a:lnTo>
                <a:lnTo>
                  <a:pt x="3" y="164"/>
                </a:lnTo>
                <a:lnTo>
                  <a:pt x="3" y="161"/>
                </a:lnTo>
                <a:lnTo>
                  <a:pt x="0" y="158"/>
                </a:lnTo>
                <a:lnTo>
                  <a:pt x="0" y="155"/>
                </a:lnTo>
                <a:lnTo>
                  <a:pt x="1" y="152"/>
                </a:lnTo>
                <a:lnTo>
                  <a:pt x="6" y="141"/>
                </a:lnTo>
                <a:lnTo>
                  <a:pt x="9" y="140"/>
                </a:lnTo>
              </a:path>
            </a:pathLst>
          </a:custGeom>
          <a:gradFill>
            <a:gsLst>
              <a:gs pos="50000">
                <a:srgbClr val="FFFF00"/>
              </a:gs>
              <a:gs pos="50000">
                <a:srgbClr val="FFC000"/>
              </a:gs>
            </a:gsLst>
            <a:lin ang="2700000" scaled="1"/>
          </a:gra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804" name="Freeform 76"/>
          <p:cNvSpPr>
            <a:spLocks/>
          </p:cNvSpPr>
          <p:nvPr/>
        </p:nvSpPr>
        <p:spPr bwMode="auto">
          <a:xfrm>
            <a:off x="5929810" y="2615680"/>
            <a:ext cx="733085" cy="520778"/>
          </a:xfrm>
          <a:custGeom>
            <a:avLst/>
            <a:gdLst>
              <a:gd name="T0" fmla="*/ 192 w 541"/>
              <a:gd name="T1" fmla="*/ 1501 h 417"/>
              <a:gd name="T2" fmla="*/ 532 w 541"/>
              <a:gd name="T3" fmla="*/ 1376 h 417"/>
              <a:gd name="T4" fmla="*/ 745 w 541"/>
              <a:gd name="T5" fmla="*/ 1292 h 417"/>
              <a:gd name="T6" fmla="*/ 658 w 541"/>
              <a:gd name="T7" fmla="*/ 1117 h 417"/>
              <a:gd name="T8" fmla="*/ 658 w 541"/>
              <a:gd name="T9" fmla="*/ 980 h 417"/>
              <a:gd name="T10" fmla="*/ 1099 w 541"/>
              <a:gd name="T11" fmla="*/ 932 h 417"/>
              <a:gd name="T12" fmla="*/ 1577 w 541"/>
              <a:gd name="T13" fmla="*/ 932 h 417"/>
              <a:gd name="T14" fmla="*/ 1884 w 541"/>
              <a:gd name="T15" fmla="*/ 996 h 417"/>
              <a:gd name="T16" fmla="*/ 2361 w 541"/>
              <a:gd name="T17" fmla="*/ 975 h 417"/>
              <a:gd name="T18" fmla="*/ 2617 w 541"/>
              <a:gd name="T19" fmla="*/ 975 h 417"/>
              <a:gd name="T20" fmla="*/ 2882 w 541"/>
              <a:gd name="T21" fmla="*/ 883 h 417"/>
              <a:gd name="T22" fmla="*/ 3032 w 541"/>
              <a:gd name="T23" fmla="*/ 857 h 417"/>
              <a:gd name="T24" fmla="*/ 3126 w 541"/>
              <a:gd name="T25" fmla="*/ 744 h 417"/>
              <a:gd name="T26" fmla="*/ 3192 w 541"/>
              <a:gd name="T27" fmla="*/ 635 h 417"/>
              <a:gd name="T28" fmla="*/ 3085 w 541"/>
              <a:gd name="T29" fmla="*/ 602 h 417"/>
              <a:gd name="T30" fmla="*/ 3301 w 541"/>
              <a:gd name="T31" fmla="*/ 436 h 417"/>
              <a:gd name="T32" fmla="*/ 3538 w 541"/>
              <a:gd name="T33" fmla="*/ 316 h 417"/>
              <a:gd name="T34" fmla="*/ 3765 w 541"/>
              <a:gd name="T35" fmla="*/ 166 h 417"/>
              <a:gd name="T36" fmla="*/ 4170 w 541"/>
              <a:gd name="T37" fmla="*/ 46 h 417"/>
              <a:gd name="T38" fmla="*/ 4438 w 541"/>
              <a:gd name="T39" fmla="*/ 4 h 417"/>
              <a:gd name="T40" fmla="*/ 4765 w 541"/>
              <a:gd name="T41" fmla="*/ 4 h 417"/>
              <a:gd name="T42" fmla="*/ 5670 w 541"/>
              <a:gd name="T43" fmla="*/ 2 h 417"/>
              <a:gd name="T44" fmla="*/ 5640 w 541"/>
              <a:gd name="T45" fmla="*/ 279 h 417"/>
              <a:gd name="T46" fmla="*/ 5637 w 541"/>
              <a:gd name="T47" fmla="*/ 485 h 417"/>
              <a:gd name="T48" fmla="*/ 5640 w 541"/>
              <a:gd name="T49" fmla="*/ 692 h 417"/>
              <a:gd name="T50" fmla="*/ 5670 w 541"/>
              <a:gd name="T51" fmla="*/ 794 h 417"/>
              <a:gd name="T52" fmla="*/ 5742 w 541"/>
              <a:gd name="T53" fmla="*/ 1094 h 417"/>
              <a:gd name="T54" fmla="*/ 5742 w 541"/>
              <a:gd name="T55" fmla="*/ 1256 h 417"/>
              <a:gd name="T56" fmla="*/ 5614 w 541"/>
              <a:gd name="T57" fmla="*/ 1507 h 417"/>
              <a:gd name="T58" fmla="*/ 5525 w 541"/>
              <a:gd name="T59" fmla="*/ 1877 h 417"/>
              <a:gd name="T60" fmla="*/ 5560 w 541"/>
              <a:gd name="T61" fmla="*/ 2134 h 417"/>
              <a:gd name="T62" fmla="*/ 5380 w 541"/>
              <a:gd name="T63" fmla="*/ 2281 h 417"/>
              <a:gd name="T64" fmla="*/ 5320 w 541"/>
              <a:gd name="T65" fmla="*/ 2385 h 417"/>
              <a:gd name="T66" fmla="*/ 5496 w 541"/>
              <a:gd name="T67" fmla="*/ 2302 h 417"/>
              <a:gd name="T68" fmla="*/ 5670 w 541"/>
              <a:gd name="T69" fmla="*/ 2293 h 417"/>
              <a:gd name="T70" fmla="*/ 5894 w 541"/>
              <a:gd name="T71" fmla="*/ 2281 h 417"/>
              <a:gd name="T72" fmla="*/ 6371 w 541"/>
              <a:gd name="T73" fmla="*/ 2250 h 417"/>
              <a:gd name="T74" fmla="*/ 6588 w 541"/>
              <a:gd name="T75" fmla="*/ 2165 h 417"/>
              <a:gd name="T76" fmla="*/ 6424 w 541"/>
              <a:gd name="T77" fmla="*/ 2272 h 417"/>
              <a:gd name="T78" fmla="*/ 6448 w 541"/>
              <a:gd name="T79" fmla="*/ 2339 h 417"/>
              <a:gd name="T80" fmla="*/ 6676 w 541"/>
              <a:gd name="T81" fmla="*/ 2244 h 417"/>
              <a:gd name="T82" fmla="*/ 6906 w 541"/>
              <a:gd name="T83" fmla="*/ 2218 h 417"/>
              <a:gd name="T84" fmla="*/ 6775 w 541"/>
              <a:gd name="T85" fmla="*/ 2281 h 417"/>
              <a:gd name="T86" fmla="*/ 6380 w 541"/>
              <a:gd name="T87" fmla="*/ 2362 h 417"/>
              <a:gd name="T88" fmla="*/ 5833 w 541"/>
              <a:gd name="T89" fmla="*/ 2461 h 417"/>
              <a:gd name="T90" fmla="*/ 6289 w 541"/>
              <a:gd name="T91" fmla="*/ 2381 h 417"/>
              <a:gd name="T92" fmla="*/ 5999 w 541"/>
              <a:gd name="T93" fmla="*/ 2409 h 417"/>
              <a:gd name="T94" fmla="*/ 5770 w 541"/>
              <a:gd name="T95" fmla="*/ 2419 h 417"/>
              <a:gd name="T96" fmla="*/ 5525 w 541"/>
              <a:gd name="T97" fmla="*/ 2458 h 417"/>
              <a:gd name="T98" fmla="*/ 5226 w 541"/>
              <a:gd name="T99" fmla="*/ 2498 h 417"/>
              <a:gd name="T100" fmla="*/ 5089 w 541"/>
              <a:gd name="T101" fmla="*/ 2495 h 417"/>
              <a:gd name="T102" fmla="*/ 5267 w 541"/>
              <a:gd name="T103" fmla="*/ 2362 h 417"/>
              <a:gd name="T104" fmla="*/ 5133 w 541"/>
              <a:gd name="T105" fmla="*/ 2385 h 417"/>
              <a:gd name="T106" fmla="*/ 5017 w 541"/>
              <a:gd name="T107" fmla="*/ 2454 h 417"/>
              <a:gd name="T108" fmla="*/ 4877 w 541"/>
              <a:gd name="T109" fmla="*/ 2498 h 417"/>
              <a:gd name="T110" fmla="*/ 5089 w 541"/>
              <a:gd name="T111" fmla="*/ 2343 h 417"/>
              <a:gd name="T112" fmla="*/ 4931 w 541"/>
              <a:gd name="T113" fmla="*/ 2185 h 417"/>
              <a:gd name="T114" fmla="*/ 4363 w 541"/>
              <a:gd name="T115" fmla="*/ 2017 h 417"/>
              <a:gd name="T116" fmla="*/ 4170 w 541"/>
              <a:gd name="T117" fmla="*/ 1858 h 417"/>
              <a:gd name="T118" fmla="*/ 3962 w 541"/>
              <a:gd name="T119" fmla="*/ 1731 h 417"/>
              <a:gd name="T120" fmla="*/ 2486 w 541"/>
              <a:gd name="T121" fmla="*/ 1699 h 417"/>
              <a:gd name="T122" fmla="*/ 1361 w 541"/>
              <a:gd name="T123" fmla="*/ 1699 h 417"/>
              <a:gd name="T124" fmla="*/ 0 w 541"/>
              <a:gd name="T125" fmla="*/ 1539 h 4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1"/>
              <a:gd name="T190" fmla="*/ 0 h 417"/>
              <a:gd name="T191" fmla="*/ 541 w 541"/>
              <a:gd name="T192" fmla="*/ 417 h 4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1" h="417">
                <a:moveTo>
                  <a:pt x="0" y="251"/>
                </a:moveTo>
                <a:lnTo>
                  <a:pt x="5" y="248"/>
                </a:lnTo>
                <a:lnTo>
                  <a:pt x="15" y="244"/>
                </a:lnTo>
                <a:lnTo>
                  <a:pt x="24" y="238"/>
                </a:lnTo>
                <a:lnTo>
                  <a:pt x="28" y="232"/>
                </a:lnTo>
                <a:lnTo>
                  <a:pt x="41" y="225"/>
                </a:lnTo>
                <a:lnTo>
                  <a:pt x="46" y="221"/>
                </a:lnTo>
                <a:lnTo>
                  <a:pt x="50" y="214"/>
                </a:lnTo>
                <a:lnTo>
                  <a:pt x="58" y="210"/>
                </a:lnTo>
                <a:lnTo>
                  <a:pt x="62" y="203"/>
                </a:lnTo>
                <a:lnTo>
                  <a:pt x="58" y="194"/>
                </a:lnTo>
                <a:lnTo>
                  <a:pt x="51" y="182"/>
                </a:lnTo>
                <a:lnTo>
                  <a:pt x="48" y="177"/>
                </a:lnTo>
                <a:lnTo>
                  <a:pt x="51" y="168"/>
                </a:lnTo>
                <a:lnTo>
                  <a:pt x="51" y="160"/>
                </a:lnTo>
                <a:lnTo>
                  <a:pt x="63" y="158"/>
                </a:lnTo>
                <a:lnTo>
                  <a:pt x="74" y="155"/>
                </a:lnTo>
                <a:lnTo>
                  <a:pt x="84" y="152"/>
                </a:lnTo>
                <a:lnTo>
                  <a:pt x="108" y="152"/>
                </a:lnTo>
                <a:lnTo>
                  <a:pt x="114" y="152"/>
                </a:lnTo>
                <a:lnTo>
                  <a:pt x="121" y="152"/>
                </a:lnTo>
                <a:lnTo>
                  <a:pt x="126" y="152"/>
                </a:lnTo>
                <a:lnTo>
                  <a:pt x="135" y="155"/>
                </a:lnTo>
                <a:lnTo>
                  <a:pt x="145" y="162"/>
                </a:lnTo>
                <a:lnTo>
                  <a:pt x="155" y="162"/>
                </a:lnTo>
                <a:lnTo>
                  <a:pt x="163" y="158"/>
                </a:lnTo>
                <a:lnTo>
                  <a:pt x="182" y="158"/>
                </a:lnTo>
                <a:lnTo>
                  <a:pt x="187" y="160"/>
                </a:lnTo>
                <a:lnTo>
                  <a:pt x="193" y="160"/>
                </a:lnTo>
                <a:lnTo>
                  <a:pt x="202" y="158"/>
                </a:lnTo>
                <a:lnTo>
                  <a:pt x="207" y="155"/>
                </a:lnTo>
                <a:lnTo>
                  <a:pt x="215" y="145"/>
                </a:lnTo>
                <a:lnTo>
                  <a:pt x="222" y="145"/>
                </a:lnTo>
                <a:lnTo>
                  <a:pt x="225" y="139"/>
                </a:lnTo>
                <a:lnTo>
                  <a:pt x="229" y="136"/>
                </a:lnTo>
                <a:lnTo>
                  <a:pt x="234" y="139"/>
                </a:lnTo>
                <a:lnTo>
                  <a:pt x="241" y="133"/>
                </a:lnTo>
                <a:lnTo>
                  <a:pt x="241" y="127"/>
                </a:lnTo>
                <a:lnTo>
                  <a:pt x="241" y="120"/>
                </a:lnTo>
                <a:lnTo>
                  <a:pt x="238" y="112"/>
                </a:lnTo>
                <a:lnTo>
                  <a:pt x="239" y="106"/>
                </a:lnTo>
                <a:lnTo>
                  <a:pt x="246" y="103"/>
                </a:lnTo>
                <a:lnTo>
                  <a:pt x="242" y="97"/>
                </a:lnTo>
                <a:lnTo>
                  <a:pt x="241" y="90"/>
                </a:lnTo>
                <a:lnTo>
                  <a:pt x="238" y="98"/>
                </a:lnTo>
                <a:lnTo>
                  <a:pt x="236" y="90"/>
                </a:lnTo>
                <a:lnTo>
                  <a:pt x="236" y="80"/>
                </a:lnTo>
                <a:lnTo>
                  <a:pt x="255" y="70"/>
                </a:lnTo>
                <a:lnTo>
                  <a:pt x="258" y="66"/>
                </a:lnTo>
                <a:lnTo>
                  <a:pt x="268" y="57"/>
                </a:lnTo>
                <a:lnTo>
                  <a:pt x="273" y="51"/>
                </a:lnTo>
                <a:lnTo>
                  <a:pt x="274" y="45"/>
                </a:lnTo>
                <a:lnTo>
                  <a:pt x="281" y="39"/>
                </a:lnTo>
                <a:lnTo>
                  <a:pt x="291" y="27"/>
                </a:lnTo>
                <a:lnTo>
                  <a:pt x="305" y="15"/>
                </a:lnTo>
                <a:lnTo>
                  <a:pt x="310" y="15"/>
                </a:lnTo>
                <a:lnTo>
                  <a:pt x="322" y="8"/>
                </a:lnTo>
                <a:lnTo>
                  <a:pt x="328" y="4"/>
                </a:lnTo>
                <a:lnTo>
                  <a:pt x="339" y="0"/>
                </a:lnTo>
                <a:lnTo>
                  <a:pt x="342" y="4"/>
                </a:lnTo>
                <a:lnTo>
                  <a:pt x="352" y="2"/>
                </a:lnTo>
                <a:lnTo>
                  <a:pt x="359" y="4"/>
                </a:lnTo>
                <a:lnTo>
                  <a:pt x="367" y="4"/>
                </a:lnTo>
                <a:lnTo>
                  <a:pt x="379" y="2"/>
                </a:lnTo>
                <a:lnTo>
                  <a:pt x="391" y="4"/>
                </a:lnTo>
                <a:lnTo>
                  <a:pt x="438" y="2"/>
                </a:lnTo>
                <a:lnTo>
                  <a:pt x="436" y="15"/>
                </a:lnTo>
                <a:lnTo>
                  <a:pt x="436" y="32"/>
                </a:lnTo>
                <a:lnTo>
                  <a:pt x="436" y="45"/>
                </a:lnTo>
                <a:lnTo>
                  <a:pt x="439" y="51"/>
                </a:lnTo>
                <a:lnTo>
                  <a:pt x="439" y="69"/>
                </a:lnTo>
                <a:lnTo>
                  <a:pt x="435" y="78"/>
                </a:lnTo>
                <a:lnTo>
                  <a:pt x="431" y="90"/>
                </a:lnTo>
                <a:lnTo>
                  <a:pt x="436" y="103"/>
                </a:lnTo>
                <a:lnTo>
                  <a:pt x="436" y="112"/>
                </a:lnTo>
                <a:lnTo>
                  <a:pt x="435" y="122"/>
                </a:lnTo>
                <a:lnTo>
                  <a:pt x="433" y="133"/>
                </a:lnTo>
                <a:lnTo>
                  <a:pt x="438" y="130"/>
                </a:lnTo>
                <a:lnTo>
                  <a:pt x="445" y="133"/>
                </a:lnTo>
                <a:lnTo>
                  <a:pt x="445" y="152"/>
                </a:lnTo>
                <a:lnTo>
                  <a:pt x="443" y="179"/>
                </a:lnTo>
                <a:lnTo>
                  <a:pt x="443" y="184"/>
                </a:lnTo>
                <a:lnTo>
                  <a:pt x="443" y="195"/>
                </a:lnTo>
                <a:lnTo>
                  <a:pt x="443" y="204"/>
                </a:lnTo>
                <a:lnTo>
                  <a:pt x="442" y="221"/>
                </a:lnTo>
                <a:lnTo>
                  <a:pt x="438" y="231"/>
                </a:lnTo>
                <a:lnTo>
                  <a:pt x="433" y="246"/>
                </a:lnTo>
                <a:lnTo>
                  <a:pt x="429" y="260"/>
                </a:lnTo>
                <a:lnTo>
                  <a:pt x="428" y="269"/>
                </a:lnTo>
                <a:lnTo>
                  <a:pt x="426" y="306"/>
                </a:lnTo>
                <a:lnTo>
                  <a:pt x="425" y="334"/>
                </a:lnTo>
                <a:lnTo>
                  <a:pt x="425" y="340"/>
                </a:lnTo>
                <a:lnTo>
                  <a:pt x="429" y="347"/>
                </a:lnTo>
                <a:lnTo>
                  <a:pt x="411" y="358"/>
                </a:lnTo>
                <a:lnTo>
                  <a:pt x="415" y="365"/>
                </a:lnTo>
                <a:lnTo>
                  <a:pt x="415" y="371"/>
                </a:lnTo>
                <a:lnTo>
                  <a:pt x="410" y="375"/>
                </a:lnTo>
                <a:lnTo>
                  <a:pt x="405" y="382"/>
                </a:lnTo>
                <a:lnTo>
                  <a:pt x="410" y="388"/>
                </a:lnTo>
                <a:lnTo>
                  <a:pt x="413" y="382"/>
                </a:lnTo>
                <a:lnTo>
                  <a:pt x="418" y="379"/>
                </a:lnTo>
                <a:lnTo>
                  <a:pt x="425" y="376"/>
                </a:lnTo>
                <a:lnTo>
                  <a:pt x="429" y="373"/>
                </a:lnTo>
                <a:lnTo>
                  <a:pt x="433" y="376"/>
                </a:lnTo>
                <a:lnTo>
                  <a:pt x="438" y="373"/>
                </a:lnTo>
                <a:lnTo>
                  <a:pt x="446" y="376"/>
                </a:lnTo>
                <a:lnTo>
                  <a:pt x="450" y="371"/>
                </a:lnTo>
                <a:lnTo>
                  <a:pt x="455" y="371"/>
                </a:lnTo>
                <a:lnTo>
                  <a:pt x="474" y="371"/>
                </a:lnTo>
                <a:lnTo>
                  <a:pt x="481" y="370"/>
                </a:lnTo>
                <a:lnTo>
                  <a:pt x="491" y="367"/>
                </a:lnTo>
                <a:lnTo>
                  <a:pt x="495" y="362"/>
                </a:lnTo>
                <a:lnTo>
                  <a:pt x="502" y="358"/>
                </a:lnTo>
                <a:lnTo>
                  <a:pt x="508" y="352"/>
                </a:lnTo>
                <a:lnTo>
                  <a:pt x="504" y="361"/>
                </a:lnTo>
                <a:lnTo>
                  <a:pt x="498" y="368"/>
                </a:lnTo>
                <a:lnTo>
                  <a:pt x="495" y="370"/>
                </a:lnTo>
                <a:lnTo>
                  <a:pt x="488" y="373"/>
                </a:lnTo>
                <a:lnTo>
                  <a:pt x="493" y="380"/>
                </a:lnTo>
                <a:lnTo>
                  <a:pt x="498" y="380"/>
                </a:lnTo>
                <a:lnTo>
                  <a:pt x="504" y="373"/>
                </a:lnTo>
                <a:lnTo>
                  <a:pt x="507" y="367"/>
                </a:lnTo>
                <a:lnTo>
                  <a:pt x="515" y="365"/>
                </a:lnTo>
                <a:lnTo>
                  <a:pt x="522" y="367"/>
                </a:lnTo>
                <a:lnTo>
                  <a:pt x="528" y="365"/>
                </a:lnTo>
                <a:lnTo>
                  <a:pt x="533" y="362"/>
                </a:lnTo>
                <a:lnTo>
                  <a:pt x="540" y="361"/>
                </a:lnTo>
                <a:lnTo>
                  <a:pt x="529" y="368"/>
                </a:lnTo>
                <a:lnTo>
                  <a:pt x="522" y="371"/>
                </a:lnTo>
                <a:lnTo>
                  <a:pt x="514" y="376"/>
                </a:lnTo>
                <a:lnTo>
                  <a:pt x="507" y="380"/>
                </a:lnTo>
                <a:lnTo>
                  <a:pt x="493" y="385"/>
                </a:lnTo>
                <a:lnTo>
                  <a:pt x="474" y="394"/>
                </a:lnTo>
                <a:lnTo>
                  <a:pt x="459" y="400"/>
                </a:lnTo>
                <a:lnTo>
                  <a:pt x="450" y="402"/>
                </a:lnTo>
                <a:lnTo>
                  <a:pt x="465" y="394"/>
                </a:lnTo>
                <a:lnTo>
                  <a:pt x="479" y="390"/>
                </a:lnTo>
                <a:lnTo>
                  <a:pt x="484" y="387"/>
                </a:lnTo>
                <a:lnTo>
                  <a:pt x="479" y="387"/>
                </a:lnTo>
                <a:lnTo>
                  <a:pt x="469" y="390"/>
                </a:lnTo>
                <a:lnTo>
                  <a:pt x="463" y="392"/>
                </a:lnTo>
                <a:lnTo>
                  <a:pt x="460" y="392"/>
                </a:lnTo>
                <a:lnTo>
                  <a:pt x="452" y="393"/>
                </a:lnTo>
                <a:lnTo>
                  <a:pt x="445" y="394"/>
                </a:lnTo>
                <a:lnTo>
                  <a:pt x="439" y="396"/>
                </a:lnTo>
                <a:lnTo>
                  <a:pt x="435" y="399"/>
                </a:lnTo>
                <a:lnTo>
                  <a:pt x="426" y="400"/>
                </a:lnTo>
                <a:lnTo>
                  <a:pt x="417" y="403"/>
                </a:lnTo>
                <a:lnTo>
                  <a:pt x="411" y="407"/>
                </a:lnTo>
                <a:lnTo>
                  <a:pt x="403" y="407"/>
                </a:lnTo>
                <a:lnTo>
                  <a:pt x="408" y="405"/>
                </a:lnTo>
                <a:lnTo>
                  <a:pt x="401" y="400"/>
                </a:lnTo>
                <a:lnTo>
                  <a:pt x="393" y="405"/>
                </a:lnTo>
                <a:lnTo>
                  <a:pt x="391" y="399"/>
                </a:lnTo>
                <a:lnTo>
                  <a:pt x="398" y="393"/>
                </a:lnTo>
                <a:lnTo>
                  <a:pt x="406" y="385"/>
                </a:lnTo>
                <a:lnTo>
                  <a:pt x="398" y="376"/>
                </a:lnTo>
                <a:lnTo>
                  <a:pt x="398" y="382"/>
                </a:lnTo>
                <a:lnTo>
                  <a:pt x="396" y="388"/>
                </a:lnTo>
                <a:lnTo>
                  <a:pt x="391" y="394"/>
                </a:lnTo>
                <a:lnTo>
                  <a:pt x="398" y="382"/>
                </a:lnTo>
                <a:lnTo>
                  <a:pt x="387" y="399"/>
                </a:lnTo>
                <a:lnTo>
                  <a:pt x="383" y="409"/>
                </a:lnTo>
                <a:lnTo>
                  <a:pt x="376" y="416"/>
                </a:lnTo>
                <a:lnTo>
                  <a:pt x="377" y="407"/>
                </a:lnTo>
                <a:lnTo>
                  <a:pt x="380" y="399"/>
                </a:lnTo>
                <a:lnTo>
                  <a:pt x="387" y="399"/>
                </a:lnTo>
                <a:lnTo>
                  <a:pt x="393" y="382"/>
                </a:lnTo>
                <a:lnTo>
                  <a:pt x="398" y="376"/>
                </a:lnTo>
                <a:lnTo>
                  <a:pt x="401" y="368"/>
                </a:lnTo>
                <a:lnTo>
                  <a:pt x="380" y="355"/>
                </a:lnTo>
                <a:lnTo>
                  <a:pt x="369" y="349"/>
                </a:lnTo>
                <a:lnTo>
                  <a:pt x="344" y="335"/>
                </a:lnTo>
                <a:lnTo>
                  <a:pt x="337" y="328"/>
                </a:lnTo>
                <a:lnTo>
                  <a:pt x="327" y="321"/>
                </a:lnTo>
                <a:lnTo>
                  <a:pt x="322" y="315"/>
                </a:lnTo>
                <a:lnTo>
                  <a:pt x="322" y="303"/>
                </a:lnTo>
                <a:lnTo>
                  <a:pt x="318" y="295"/>
                </a:lnTo>
                <a:lnTo>
                  <a:pt x="308" y="288"/>
                </a:lnTo>
                <a:lnTo>
                  <a:pt x="305" y="282"/>
                </a:lnTo>
                <a:lnTo>
                  <a:pt x="301" y="276"/>
                </a:lnTo>
                <a:lnTo>
                  <a:pt x="219" y="276"/>
                </a:lnTo>
                <a:lnTo>
                  <a:pt x="193" y="276"/>
                </a:lnTo>
                <a:lnTo>
                  <a:pt x="148" y="276"/>
                </a:lnTo>
                <a:lnTo>
                  <a:pt x="136" y="276"/>
                </a:lnTo>
                <a:lnTo>
                  <a:pt x="106" y="276"/>
                </a:lnTo>
                <a:lnTo>
                  <a:pt x="100" y="276"/>
                </a:lnTo>
                <a:lnTo>
                  <a:pt x="0" y="276"/>
                </a:lnTo>
                <a:lnTo>
                  <a:pt x="0" y="251"/>
                </a:lnTo>
              </a:path>
            </a:pathLst>
          </a:custGeom>
          <a:solidFill>
            <a:srgbClr val="FFFF00"/>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805" name="Freeform 77"/>
          <p:cNvSpPr>
            <a:spLocks/>
          </p:cNvSpPr>
          <p:nvPr/>
        </p:nvSpPr>
        <p:spPr bwMode="auto">
          <a:xfrm>
            <a:off x="5511404" y="3575304"/>
            <a:ext cx="811172" cy="310896"/>
          </a:xfrm>
          <a:custGeom>
            <a:avLst/>
            <a:gdLst>
              <a:gd name="T0" fmla="*/ 253 w 599"/>
              <a:gd name="T1" fmla="*/ 718 h 249"/>
              <a:gd name="T2" fmla="*/ 551 w 599"/>
              <a:gd name="T3" fmla="*/ 562 h 249"/>
              <a:gd name="T4" fmla="*/ 864 w 599"/>
              <a:gd name="T5" fmla="*/ 505 h 249"/>
              <a:gd name="T6" fmla="*/ 1167 w 599"/>
              <a:gd name="T7" fmla="*/ 441 h 249"/>
              <a:gd name="T8" fmla="*/ 1450 w 599"/>
              <a:gd name="T9" fmla="*/ 286 h 249"/>
              <a:gd name="T10" fmla="*/ 1748 w 599"/>
              <a:gd name="T11" fmla="*/ 259 h 249"/>
              <a:gd name="T12" fmla="*/ 2052 w 599"/>
              <a:gd name="T13" fmla="*/ 208 h 249"/>
              <a:gd name="T14" fmla="*/ 2265 w 599"/>
              <a:gd name="T15" fmla="*/ 97 h 249"/>
              <a:gd name="T16" fmla="*/ 2995 w 599"/>
              <a:gd name="T17" fmla="*/ 1 h 249"/>
              <a:gd name="T18" fmla="*/ 6972 w 599"/>
              <a:gd name="T19" fmla="*/ 4 h 249"/>
              <a:gd name="T20" fmla="*/ 7350 w 599"/>
              <a:gd name="T21" fmla="*/ 41 h 249"/>
              <a:gd name="T22" fmla="*/ 7463 w 599"/>
              <a:gd name="T23" fmla="*/ 151 h 249"/>
              <a:gd name="T24" fmla="*/ 7640 w 599"/>
              <a:gd name="T25" fmla="*/ 394 h 249"/>
              <a:gd name="T26" fmla="*/ 7489 w 599"/>
              <a:gd name="T27" fmla="*/ 306 h 249"/>
              <a:gd name="T28" fmla="*/ 7371 w 599"/>
              <a:gd name="T29" fmla="*/ 1 h 249"/>
              <a:gd name="T30" fmla="*/ 7219 w 599"/>
              <a:gd name="T31" fmla="*/ 187 h 249"/>
              <a:gd name="T32" fmla="*/ 7155 w 599"/>
              <a:gd name="T33" fmla="*/ 247 h 249"/>
              <a:gd name="T34" fmla="*/ 6868 w 599"/>
              <a:gd name="T35" fmla="*/ 278 h 249"/>
              <a:gd name="T36" fmla="*/ 6683 w 599"/>
              <a:gd name="T37" fmla="*/ 275 h 249"/>
              <a:gd name="T38" fmla="*/ 6635 w 599"/>
              <a:gd name="T39" fmla="*/ 168 h 249"/>
              <a:gd name="T40" fmla="*/ 6635 w 599"/>
              <a:gd name="T41" fmla="*/ 367 h 249"/>
              <a:gd name="T42" fmla="*/ 7001 w 599"/>
              <a:gd name="T43" fmla="*/ 367 h 249"/>
              <a:gd name="T44" fmla="*/ 7228 w 599"/>
              <a:gd name="T45" fmla="*/ 437 h 249"/>
              <a:gd name="T46" fmla="*/ 7293 w 599"/>
              <a:gd name="T47" fmla="*/ 474 h 249"/>
              <a:gd name="T48" fmla="*/ 7524 w 599"/>
              <a:gd name="T49" fmla="*/ 426 h 249"/>
              <a:gd name="T50" fmla="*/ 7350 w 599"/>
              <a:gd name="T51" fmla="*/ 562 h 249"/>
              <a:gd name="T52" fmla="*/ 7155 w 599"/>
              <a:gd name="T53" fmla="*/ 686 h 249"/>
              <a:gd name="T54" fmla="*/ 6818 w 599"/>
              <a:gd name="T55" fmla="*/ 670 h 249"/>
              <a:gd name="T56" fmla="*/ 6752 w 599"/>
              <a:gd name="T57" fmla="*/ 596 h 249"/>
              <a:gd name="T58" fmla="*/ 6409 w 599"/>
              <a:gd name="T59" fmla="*/ 602 h 249"/>
              <a:gd name="T60" fmla="*/ 6731 w 599"/>
              <a:gd name="T61" fmla="*/ 718 h 249"/>
              <a:gd name="T62" fmla="*/ 6765 w 599"/>
              <a:gd name="T63" fmla="*/ 746 h 249"/>
              <a:gd name="T64" fmla="*/ 6608 w 599"/>
              <a:gd name="T65" fmla="*/ 881 h 249"/>
              <a:gd name="T66" fmla="*/ 6423 w 599"/>
              <a:gd name="T67" fmla="*/ 881 h 249"/>
              <a:gd name="T68" fmla="*/ 6704 w 599"/>
              <a:gd name="T69" fmla="*/ 898 h 249"/>
              <a:gd name="T70" fmla="*/ 6972 w 599"/>
              <a:gd name="T71" fmla="*/ 898 h 249"/>
              <a:gd name="T72" fmla="*/ 6765 w 599"/>
              <a:gd name="T73" fmla="*/ 997 h 249"/>
              <a:gd name="T74" fmla="*/ 6295 w 599"/>
              <a:gd name="T75" fmla="*/ 1027 h 249"/>
              <a:gd name="T76" fmla="*/ 6085 w 599"/>
              <a:gd name="T77" fmla="*/ 1100 h 249"/>
              <a:gd name="T78" fmla="*/ 5951 w 599"/>
              <a:gd name="T79" fmla="*/ 1184 h 249"/>
              <a:gd name="T80" fmla="*/ 5612 w 599"/>
              <a:gd name="T81" fmla="*/ 1398 h 249"/>
              <a:gd name="T82" fmla="*/ 5475 w 599"/>
              <a:gd name="T83" fmla="*/ 1486 h 249"/>
              <a:gd name="T84" fmla="*/ 5143 w 599"/>
              <a:gd name="T85" fmla="*/ 1501 h 249"/>
              <a:gd name="T86" fmla="*/ 4269 w 599"/>
              <a:gd name="T87" fmla="*/ 1100 h 249"/>
              <a:gd name="T88" fmla="*/ 3095 w 599"/>
              <a:gd name="T89" fmla="*/ 929 h 249"/>
              <a:gd name="T90" fmla="*/ 2873 w 599"/>
              <a:gd name="T91" fmla="*/ 792 h 249"/>
              <a:gd name="T92" fmla="*/ 1831 w 599"/>
              <a:gd name="T93" fmla="*/ 773 h 249"/>
              <a:gd name="T94" fmla="*/ 1356 w 599"/>
              <a:gd name="T95" fmla="*/ 843 h 249"/>
              <a:gd name="T96" fmla="*/ 325 w 599"/>
              <a:gd name="T97" fmla="*/ 898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9"/>
              <a:gd name="T148" fmla="*/ 0 h 249"/>
              <a:gd name="T149" fmla="*/ 599 w 599"/>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9" h="249">
                <a:moveTo>
                  <a:pt x="0" y="145"/>
                </a:moveTo>
                <a:lnTo>
                  <a:pt x="1" y="125"/>
                </a:lnTo>
                <a:lnTo>
                  <a:pt x="11" y="122"/>
                </a:lnTo>
                <a:lnTo>
                  <a:pt x="20" y="118"/>
                </a:lnTo>
                <a:lnTo>
                  <a:pt x="20" y="110"/>
                </a:lnTo>
                <a:lnTo>
                  <a:pt x="22" y="104"/>
                </a:lnTo>
                <a:lnTo>
                  <a:pt x="32" y="97"/>
                </a:lnTo>
                <a:lnTo>
                  <a:pt x="43" y="92"/>
                </a:lnTo>
                <a:lnTo>
                  <a:pt x="50" y="92"/>
                </a:lnTo>
                <a:lnTo>
                  <a:pt x="55" y="92"/>
                </a:lnTo>
                <a:lnTo>
                  <a:pt x="63" y="87"/>
                </a:lnTo>
                <a:lnTo>
                  <a:pt x="67" y="83"/>
                </a:lnTo>
                <a:lnTo>
                  <a:pt x="74" y="79"/>
                </a:lnTo>
                <a:lnTo>
                  <a:pt x="79" y="77"/>
                </a:lnTo>
                <a:lnTo>
                  <a:pt x="86" y="73"/>
                </a:lnTo>
                <a:lnTo>
                  <a:pt x="91" y="73"/>
                </a:lnTo>
                <a:lnTo>
                  <a:pt x="97" y="65"/>
                </a:lnTo>
                <a:lnTo>
                  <a:pt x="101" y="60"/>
                </a:lnTo>
                <a:lnTo>
                  <a:pt x="104" y="53"/>
                </a:lnTo>
                <a:lnTo>
                  <a:pt x="113" y="47"/>
                </a:lnTo>
                <a:lnTo>
                  <a:pt x="114" y="53"/>
                </a:lnTo>
                <a:lnTo>
                  <a:pt x="127" y="53"/>
                </a:lnTo>
                <a:lnTo>
                  <a:pt x="131" y="47"/>
                </a:lnTo>
                <a:lnTo>
                  <a:pt x="136" y="43"/>
                </a:lnTo>
                <a:lnTo>
                  <a:pt x="146" y="40"/>
                </a:lnTo>
                <a:lnTo>
                  <a:pt x="153" y="44"/>
                </a:lnTo>
                <a:lnTo>
                  <a:pt x="156" y="40"/>
                </a:lnTo>
                <a:lnTo>
                  <a:pt x="160" y="34"/>
                </a:lnTo>
                <a:lnTo>
                  <a:pt x="167" y="23"/>
                </a:lnTo>
                <a:lnTo>
                  <a:pt x="170" y="19"/>
                </a:lnTo>
                <a:lnTo>
                  <a:pt x="177" y="22"/>
                </a:lnTo>
                <a:lnTo>
                  <a:pt x="176" y="16"/>
                </a:lnTo>
                <a:lnTo>
                  <a:pt x="179" y="8"/>
                </a:lnTo>
                <a:lnTo>
                  <a:pt x="180" y="0"/>
                </a:lnTo>
                <a:lnTo>
                  <a:pt x="201" y="1"/>
                </a:lnTo>
                <a:lnTo>
                  <a:pt x="234" y="1"/>
                </a:lnTo>
                <a:lnTo>
                  <a:pt x="287" y="1"/>
                </a:lnTo>
                <a:lnTo>
                  <a:pt x="292" y="4"/>
                </a:lnTo>
                <a:lnTo>
                  <a:pt x="532" y="4"/>
                </a:lnTo>
                <a:lnTo>
                  <a:pt x="544" y="4"/>
                </a:lnTo>
                <a:lnTo>
                  <a:pt x="560" y="1"/>
                </a:lnTo>
                <a:lnTo>
                  <a:pt x="565" y="1"/>
                </a:lnTo>
                <a:lnTo>
                  <a:pt x="569" y="7"/>
                </a:lnTo>
                <a:lnTo>
                  <a:pt x="573" y="7"/>
                </a:lnTo>
                <a:lnTo>
                  <a:pt x="572" y="1"/>
                </a:lnTo>
                <a:lnTo>
                  <a:pt x="577" y="1"/>
                </a:lnTo>
                <a:lnTo>
                  <a:pt x="580" y="17"/>
                </a:lnTo>
                <a:lnTo>
                  <a:pt x="582" y="25"/>
                </a:lnTo>
                <a:lnTo>
                  <a:pt x="586" y="39"/>
                </a:lnTo>
                <a:lnTo>
                  <a:pt x="587" y="47"/>
                </a:lnTo>
                <a:lnTo>
                  <a:pt x="596" y="59"/>
                </a:lnTo>
                <a:lnTo>
                  <a:pt x="596" y="65"/>
                </a:lnTo>
                <a:lnTo>
                  <a:pt x="598" y="71"/>
                </a:lnTo>
                <a:lnTo>
                  <a:pt x="594" y="65"/>
                </a:lnTo>
                <a:lnTo>
                  <a:pt x="591" y="56"/>
                </a:lnTo>
                <a:lnTo>
                  <a:pt x="584" y="49"/>
                </a:lnTo>
                <a:lnTo>
                  <a:pt x="584" y="37"/>
                </a:lnTo>
                <a:lnTo>
                  <a:pt x="579" y="28"/>
                </a:lnTo>
                <a:lnTo>
                  <a:pt x="579" y="19"/>
                </a:lnTo>
                <a:lnTo>
                  <a:pt x="575" y="1"/>
                </a:lnTo>
                <a:lnTo>
                  <a:pt x="565" y="1"/>
                </a:lnTo>
                <a:lnTo>
                  <a:pt x="569" y="25"/>
                </a:lnTo>
                <a:lnTo>
                  <a:pt x="570" y="37"/>
                </a:lnTo>
                <a:lnTo>
                  <a:pt x="563" y="31"/>
                </a:lnTo>
                <a:lnTo>
                  <a:pt x="558" y="25"/>
                </a:lnTo>
                <a:lnTo>
                  <a:pt x="558" y="34"/>
                </a:lnTo>
                <a:lnTo>
                  <a:pt x="563" y="39"/>
                </a:lnTo>
                <a:lnTo>
                  <a:pt x="558" y="40"/>
                </a:lnTo>
                <a:lnTo>
                  <a:pt x="551" y="36"/>
                </a:lnTo>
                <a:lnTo>
                  <a:pt x="551" y="43"/>
                </a:lnTo>
                <a:lnTo>
                  <a:pt x="542" y="39"/>
                </a:lnTo>
                <a:lnTo>
                  <a:pt x="535" y="45"/>
                </a:lnTo>
                <a:lnTo>
                  <a:pt x="535" y="52"/>
                </a:lnTo>
                <a:lnTo>
                  <a:pt x="532" y="53"/>
                </a:lnTo>
                <a:lnTo>
                  <a:pt x="525" y="50"/>
                </a:lnTo>
                <a:lnTo>
                  <a:pt x="521" y="44"/>
                </a:lnTo>
                <a:lnTo>
                  <a:pt x="518" y="34"/>
                </a:lnTo>
                <a:lnTo>
                  <a:pt x="521" y="25"/>
                </a:lnTo>
                <a:lnTo>
                  <a:pt x="515" y="22"/>
                </a:lnTo>
                <a:lnTo>
                  <a:pt x="518" y="28"/>
                </a:lnTo>
                <a:lnTo>
                  <a:pt x="515" y="36"/>
                </a:lnTo>
                <a:lnTo>
                  <a:pt x="517" y="45"/>
                </a:lnTo>
                <a:lnTo>
                  <a:pt x="520" y="53"/>
                </a:lnTo>
                <a:lnTo>
                  <a:pt x="518" y="60"/>
                </a:lnTo>
                <a:lnTo>
                  <a:pt x="528" y="59"/>
                </a:lnTo>
                <a:lnTo>
                  <a:pt x="535" y="58"/>
                </a:lnTo>
                <a:lnTo>
                  <a:pt x="540" y="56"/>
                </a:lnTo>
                <a:lnTo>
                  <a:pt x="546" y="60"/>
                </a:lnTo>
                <a:lnTo>
                  <a:pt x="558" y="53"/>
                </a:lnTo>
                <a:lnTo>
                  <a:pt x="563" y="56"/>
                </a:lnTo>
                <a:lnTo>
                  <a:pt x="565" y="65"/>
                </a:lnTo>
                <a:lnTo>
                  <a:pt x="565" y="71"/>
                </a:lnTo>
                <a:lnTo>
                  <a:pt x="563" y="79"/>
                </a:lnTo>
                <a:lnTo>
                  <a:pt x="558" y="80"/>
                </a:lnTo>
                <a:lnTo>
                  <a:pt x="563" y="83"/>
                </a:lnTo>
                <a:lnTo>
                  <a:pt x="569" y="77"/>
                </a:lnTo>
                <a:lnTo>
                  <a:pt x="569" y="65"/>
                </a:lnTo>
                <a:lnTo>
                  <a:pt x="575" y="62"/>
                </a:lnTo>
                <a:lnTo>
                  <a:pt x="582" y="60"/>
                </a:lnTo>
                <a:lnTo>
                  <a:pt x="587" y="69"/>
                </a:lnTo>
                <a:lnTo>
                  <a:pt x="587" y="80"/>
                </a:lnTo>
                <a:lnTo>
                  <a:pt x="584" y="89"/>
                </a:lnTo>
                <a:lnTo>
                  <a:pt x="579" y="92"/>
                </a:lnTo>
                <a:lnTo>
                  <a:pt x="573" y="92"/>
                </a:lnTo>
                <a:lnTo>
                  <a:pt x="570" y="102"/>
                </a:lnTo>
                <a:lnTo>
                  <a:pt x="563" y="103"/>
                </a:lnTo>
                <a:lnTo>
                  <a:pt x="563" y="110"/>
                </a:lnTo>
                <a:lnTo>
                  <a:pt x="558" y="112"/>
                </a:lnTo>
                <a:lnTo>
                  <a:pt x="553" y="113"/>
                </a:lnTo>
                <a:lnTo>
                  <a:pt x="544" y="107"/>
                </a:lnTo>
                <a:lnTo>
                  <a:pt x="535" y="107"/>
                </a:lnTo>
                <a:lnTo>
                  <a:pt x="532" y="109"/>
                </a:lnTo>
                <a:lnTo>
                  <a:pt x="530" y="103"/>
                </a:lnTo>
                <a:lnTo>
                  <a:pt x="535" y="98"/>
                </a:lnTo>
                <a:lnTo>
                  <a:pt x="534" y="92"/>
                </a:lnTo>
                <a:lnTo>
                  <a:pt x="527" y="97"/>
                </a:lnTo>
                <a:lnTo>
                  <a:pt x="527" y="107"/>
                </a:lnTo>
                <a:lnTo>
                  <a:pt x="515" y="104"/>
                </a:lnTo>
                <a:lnTo>
                  <a:pt x="510" y="103"/>
                </a:lnTo>
                <a:lnTo>
                  <a:pt x="500" y="98"/>
                </a:lnTo>
                <a:lnTo>
                  <a:pt x="504" y="104"/>
                </a:lnTo>
                <a:lnTo>
                  <a:pt x="511" y="107"/>
                </a:lnTo>
                <a:lnTo>
                  <a:pt x="517" y="110"/>
                </a:lnTo>
                <a:lnTo>
                  <a:pt x="525" y="118"/>
                </a:lnTo>
                <a:lnTo>
                  <a:pt x="528" y="115"/>
                </a:lnTo>
                <a:lnTo>
                  <a:pt x="534" y="117"/>
                </a:lnTo>
                <a:lnTo>
                  <a:pt x="534" y="122"/>
                </a:lnTo>
                <a:lnTo>
                  <a:pt x="528" y="122"/>
                </a:lnTo>
                <a:lnTo>
                  <a:pt x="525" y="126"/>
                </a:lnTo>
                <a:lnTo>
                  <a:pt x="530" y="129"/>
                </a:lnTo>
                <a:lnTo>
                  <a:pt x="525" y="141"/>
                </a:lnTo>
                <a:lnTo>
                  <a:pt x="515" y="144"/>
                </a:lnTo>
                <a:lnTo>
                  <a:pt x="508" y="141"/>
                </a:lnTo>
                <a:lnTo>
                  <a:pt x="501" y="138"/>
                </a:lnTo>
                <a:lnTo>
                  <a:pt x="494" y="129"/>
                </a:lnTo>
                <a:lnTo>
                  <a:pt x="501" y="144"/>
                </a:lnTo>
                <a:lnTo>
                  <a:pt x="508" y="152"/>
                </a:lnTo>
                <a:lnTo>
                  <a:pt x="515" y="152"/>
                </a:lnTo>
                <a:lnTo>
                  <a:pt x="518" y="149"/>
                </a:lnTo>
                <a:lnTo>
                  <a:pt x="523" y="147"/>
                </a:lnTo>
                <a:lnTo>
                  <a:pt x="528" y="152"/>
                </a:lnTo>
                <a:lnTo>
                  <a:pt x="534" y="145"/>
                </a:lnTo>
                <a:lnTo>
                  <a:pt x="539" y="147"/>
                </a:lnTo>
                <a:lnTo>
                  <a:pt x="544" y="147"/>
                </a:lnTo>
                <a:lnTo>
                  <a:pt x="546" y="153"/>
                </a:lnTo>
                <a:lnTo>
                  <a:pt x="539" y="156"/>
                </a:lnTo>
                <a:lnTo>
                  <a:pt x="534" y="165"/>
                </a:lnTo>
                <a:lnTo>
                  <a:pt x="528" y="163"/>
                </a:lnTo>
                <a:lnTo>
                  <a:pt x="521" y="167"/>
                </a:lnTo>
                <a:lnTo>
                  <a:pt x="506" y="168"/>
                </a:lnTo>
                <a:lnTo>
                  <a:pt x="496" y="171"/>
                </a:lnTo>
                <a:lnTo>
                  <a:pt x="491" y="168"/>
                </a:lnTo>
                <a:lnTo>
                  <a:pt x="489" y="178"/>
                </a:lnTo>
                <a:lnTo>
                  <a:pt x="484" y="179"/>
                </a:lnTo>
                <a:lnTo>
                  <a:pt x="479" y="183"/>
                </a:lnTo>
                <a:lnTo>
                  <a:pt x="474" y="180"/>
                </a:lnTo>
                <a:lnTo>
                  <a:pt x="472" y="171"/>
                </a:lnTo>
                <a:lnTo>
                  <a:pt x="470" y="179"/>
                </a:lnTo>
                <a:lnTo>
                  <a:pt x="474" y="187"/>
                </a:lnTo>
                <a:lnTo>
                  <a:pt x="464" y="193"/>
                </a:lnTo>
                <a:lnTo>
                  <a:pt x="458" y="198"/>
                </a:lnTo>
                <a:lnTo>
                  <a:pt x="451" y="207"/>
                </a:lnTo>
                <a:lnTo>
                  <a:pt x="444" y="219"/>
                </a:lnTo>
                <a:lnTo>
                  <a:pt x="438" y="228"/>
                </a:lnTo>
                <a:lnTo>
                  <a:pt x="438" y="240"/>
                </a:lnTo>
                <a:lnTo>
                  <a:pt x="435" y="231"/>
                </a:lnTo>
                <a:lnTo>
                  <a:pt x="434" y="239"/>
                </a:lnTo>
                <a:lnTo>
                  <a:pt x="428" y="243"/>
                </a:lnTo>
                <a:lnTo>
                  <a:pt x="418" y="245"/>
                </a:lnTo>
                <a:lnTo>
                  <a:pt x="413" y="245"/>
                </a:lnTo>
                <a:lnTo>
                  <a:pt x="408" y="245"/>
                </a:lnTo>
                <a:lnTo>
                  <a:pt x="401" y="245"/>
                </a:lnTo>
                <a:lnTo>
                  <a:pt x="396" y="248"/>
                </a:lnTo>
                <a:lnTo>
                  <a:pt x="387" y="241"/>
                </a:lnTo>
                <a:lnTo>
                  <a:pt x="358" y="208"/>
                </a:lnTo>
                <a:lnTo>
                  <a:pt x="332" y="180"/>
                </a:lnTo>
                <a:lnTo>
                  <a:pt x="317" y="163"/>
                </a:lnTo>
                <a:lnTo>
                  <a:pt x="256" y="163"/>
                </a:lnTo>
                <a:lnTo>
                  <a:pt x="241" y="160"/>
                </a:lnTo>
                <a:lnTo>
                  <a:pt x="241" y="152"/>
                </a:lnTo>
                <a:lnTo>
                  <a:pt x="236" y="141"/>
                </a:lnTo>
                <a:lnTo>
                  <a:pt x="231" y="135"/>
                </a:lnTo>
                <a:lnTo>
                  <a:pt x="224" y="140"/>
                </a:lnTo>
                <a:lnTo>
                  <a:pt x="224" y="129"/>
                </a:lnTo>
                <a:lnTo>
                  <a:pt x="204" y="129"/>
                </a:lnTo>
                <a:lnTo>
                  <a:pt x="173" y="126"/>
                </a:lnTo>
                <a:lnTo>
                  <a:pt x="159" y="126"/>
                </a:lnTo>
                <a:lnTo>
                  <a:pt x="143" y="126"/>
                </a:lnTo>
                <a:lnTo>
                  <a:pt x="133" y="126"/>
                </a:lnTo>
                <a:lnTo>
                  <a:pt x="127" y="129"/>
                </a:lnTo>
                <a:lnTo>
                  <a:pt x="114" y="134"/>
                </a:lnTo>
                <a:lnTo>
                  <a:pt x="106" y="138"/>
                </a:lnTo>
                <a:lnTo>
                  <a:pt x="91" y="141"/>
                </a:lnTo>
                <a:lnTo>
                  <a:pt x="82" y="145"/>
                </a:lnTo>
                <a:lnTo>
                  <a:pt x="50" y="145"/>
                </a:lnTo>
                <a:lnTo>
                  <a:pt x="25" y="147"/>
                </a:lnTo>
                <a:lnTo>
                  <a:pt x="10" y="147"/>
                </a:lnTo>
                <a:lnTo>
                  <a:pt x="0" y="145"/>
                </a:lnTo>
              </a:path>
            </a:pathLst>
          </a:custGeom>
          <a:gradFill>
            <a:gsLst>
              <a:gs pos="50000">
                <a:schemeClr val="bg1">
                  <a:lumMod val="85000"/>
                </a:schemeClr>
              </a:gs>
              <a:gs pos="50000">
                <a:srgbClr val="C00000"/>
              </a:gs>
            </a:gsLst>
            <a:lin ang="2700000" scaled="1"/>
          </a:gra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806" name="Freeform 78"/>
          <p:cNvSpPr>
            <a:spLocks/>
          </p:cNvSpPr>
          <p:nvPr/>
        </p:nvSpPr>
        <p:spPr bwMode="auto">
          <a:xfrm>
            <a:off x="5861047" y="2929943"/>
            <a:ext cx="536119" cy="290693"/>
          </a:xfrm>
          <a:custGeom>
            <a:avLst/>
            <a:gdLst>
              <a:gd name="T0" fmla="*/ 1 w 396"/>
              <a:gd name="T1" fmla="*/ 775 h 233"/>
              <a:gd name="T2" fmla="*/ 0 w 396"/>
              <a:gd name="T3" fmla="*/ 625 h 233"/>
              <a:gd name="T4" fmla="*/ 65 w 396"/>
              <a:gd name="T5" fmla="*/ 138 h 233"/>
              <a:gd name="T6" fmla="*/ 139 w 396"/>
              <a:gd name="T7" fmla="*/ 133 h 233"/>
              <a:gd name="T8" fmla="*/ 227 w 396"/>
              <a:gd name="T9" fmla="*/ 97 h 233"/>
              <a:gd name="T10" fmla="*/ 340 w 396"/>
              <a:gd name="T11" fmla="*/ 57 h 233"/>
              <a:gd name="T12" fmla="*/ 357 w 396"/>
              <a:gd name="T13" fmla="*/ 70 h 233"/>
              <a:gd name="T14" fmla="*/ 474 w 396"/>
              <a:gd name="T15" fmla="*/ 46 h 233"/>
              <a:gd name="T16" fmla="*/ 651 w 396"/>
              <a:gd name="T17" fmla="*/ 138 h 233"/>
              <a:gd name="T18" fmla="*/ 2027 w 396"/>
              <a:gd name="T19" fmla="*/ 138 h 233"/>
              <a:gd name="T20" fmla="*/ 2528 w 396"/>
              <a:gd name="T21" fmla="*/ 138 h 233"/>
              <a:gd name="T22" fmla="*/ 3105 w 396"/>
              <a:gd name="T23" fmla="*/ 138 h 233"/>
              <a:gd name="T24" fmla="*/ 4498 w 396"/>
              <a:gd name="T25" fmla="*/ 138 h 233"/>
              <a:gd name="T26" fmla="*/ 4587 w 396"/>
              <a:gd name="T27" fmla="*/ 210 h 233"/>
              <a:gd name="T28" fmla="*/ 4684 w 396"/>
              <a:gd name="T29" fmla="*/ 232 h 233"/>
              <a:gd name="T30" fmla="*/ 4700 w 396"/>
              <a:gd name="T31" fmla="*/ 259 h 233"/>
              <a:gd name="T32" fmla="*/ 4744 w 396"/>
              <a:gd name="T33" fmla="*/ 310 h 233"/>
              <a:gd name="T34" fmla="*/ 4744 w 396"/>
              <a:gd name="T35" fmla="*/ 391 h 233"/>
              <a:gd name="T36" fmla="*/ 4818 w 396"/>
              <a:gd name="T37" fmla="*/ 421 h 233"/>
              <a:gd name="T38" fmla="*/ 4924 w 396"/>
              <a:gd name="T39" fmla="*/ 446 h 233"/>
              <a:gd name="T40" fmla="*/ 5027 w 396"/>
              <a:gd name="T41" fmla="*/ 468 h 233"/>
              <a:gd name="T42" fmla="*/ 4983 w 396"/>
              <a:gd name="T43" fmla="*/ 506 h 233"/>
              <a:gd name="T44" fmla="*/ 4867 w 396"/>
              <a:gd name="T45" fmla="*/ 625 h 233"/>
              <a:gd name="T46" fmla="*/ 4766 w 396"/>
              <a:gd name="T47" fmla="*/ 666 h 233"/>
              <a:gd name="T48" fmla="*/ 4684 w 396"/>
              <a:gd name="T49" fmla="*/ 695 h 233"/>
              <a:gd name="T50" fmla="*/ 4700 w 396"/>
              <a:gd name="T51" fmla="*/ 740 h 233"/>
              <a:gd name="T52" fmla="*/ 4727 w 396"/>
              <a:gd name="T53" fmla="*/ 775 h 233"/>
              <a:gd name="T54" fmla="*/ 4700 w 396"/>
              <a:gd name="T55" fmla="*/ 821 h 233"/>
              <a:gd name="T56" fmla="*/ 4642 w 396"/>
              <a:gd name="T57" fmla="*/ 823 h 233"/>
              <a:gd name="T58" fmla="*/ 4628 w 396"/>
              <a:gd name="T59" fmla="*/ 861 h 233"/>
              <a:gd name="T60" fmla="*/ 4628 w 396"/>
              <a:gd name="T61" fmla="*/ 895 h 233"/>
              <a:gd name="T62" fmla="*/ 4642 w 396"/>
              <a:gd name="T63" fmla="*/ 927 h 233"/>
              <a:gd name="T64" fmla="*/ 4727 w 396"/>
              <a:gd name="T65" fmla="*/ 927 h 233"/>
              <a:gd name="T66" fmla="*/ 4744 w 396"/>
              <a:gd name="T67" fmla="*/ 1008 h 233"/>
              <a:gd name="T68" fmla="*/ 4818 w 396"/>
              <a:gd name="T69" fmla="*/ 1022 h 233"/>
              <a:gd name="T70" fmla="*/ 4867 w 396"/>
              <a:gd name="T71" fmla="*/ 1062 h 233"/>
              <a:gd name="T72" fmla="*/ 4924 w 396"/>
              <a:gd name="T73" fmla="*/ 1097 h 233"/>
              <a:gd name="T74" fmla="*/ 5027 w 396"/>
              <a:gd name="T75" fmla="*/ 1145 h 233"/>
              <a:gd name="T76" fmla="*/ 5027 w 396"/>
              <a:gd name="T77" fmla="*/ 1177 h 233"/>
              <a:gd name="T78" fmla="*/ 4818 w 396"/>
              <a:gd name="T79" fmla="*/ 1214 h 233"/>
              <a:gd name="T80" fmla="*/ 4727 w 396"/>
              <a:gd name="T81" fmla="*/ 1256 h 233"/>
              <a:gd name="T82" fmla="*/ 4684 w 396"/>
              <a:gd name="T83" fmla="*/ 1299 h 233"/>
              <a:gd name="T84" fmla="*/ 4628 w 396"/>
              <a:gd name="T85" fmla="*/ 1317 h 233"/>
              <a:gd name="T86" fmla="*/ 4566 w 396"/>
              <a:gd name="T87" fmla="*/ 1338 h 233"/>
              <a:gd name="T88" fmla="*/ 4414 w 396"/>
              <a:gd name="T89" fmla="*/ 1352 h 233"/>
              <a:gd name="T90" fmla="*/ 4268 w 396"/>
              <a:gd name="T91" fmla="*/ 1338 h 233"/>
              <a:gd name="T92" fmla="*/ 4138 w 396"/>
              <a:gd name="T93" fmla="*/ 1384 h 233"/>
              <a:gd name="T94" fmla="*/ 0 w 396"/>
              <a:gd name="T95" fmla="*/ 1404 h 2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6"/>
              <a:gd name="T145" fmla="*/ 0 h 233"/>
              <a:gd name="T146" fmla="*/ 396 w 396"/>
              <a:gd name="T147" fmla="*/ 233 h 2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6" h="233">
                <a:moveTo>
                  <a:pt x="0" y="148"/>
                </a:moveTo>
                <a:lnTo>
                  <a:pt x="1" y="128"/>
                </a:lnTo>
                <a:lnTo>
                  <a:pt x="1" y="124"/>
                </a:lnTo>
                <a:lnTo>
                  <a:pt x="0" y="103"/>
                </a:lnTo>
                <a:lnTo>
                  <a:pt x="0" y="27"/>
                </a:lnTo>
                <a:lnTo>
                  <a:pt x="5" y="23"/>
                </a:lnTo>
                <a:lnTo>
                  <a:pt x="6" y="23"/>
                </a:lnTo>
                <a:lnTo>
                  <a:pt x="11" y="22"/>
                </a:lnTo>
                <a:lnTo>
                  <a:pt x="18" y="17"/>
                </a:lnTo>
                <a:lnTo>
                  <a:pt x="18" y="16"/>
                </a:lnTo>
                <a:lnTo>
                  <a:pt x="25" y="12"/>
                </a:lnTo>
                <a:lnTo>
                  <a:pt x="27" y="10"/>
                </a:lnTo>
                <a:lnTo>
                  <a:pt x="28" y="10"/>
                </a:lnTo>
                <a:lnTo>
                  <a:pt x="28" y="12"/>
                </a:lnTo>
                <a:lnTo>
                  <a:pt x="30" y="12"/>
                </a:lnTo>
                <a:lnTo>
                  <a:pt x="37" y="8"/>
                </a:lnTo>
                <a:lnTo>
                  <a:pt x="51" y="0"/>
                </a:lnTo>
                <a:lnTo>
                  <a:pt x="51" y="23"/>
                </a:lnTo>
                <a:lnTo>
                  <a:pt x="151" y="23"/>
                </a:lnTo>
                <a:lnTo>
                  <a:pt x="158" y="23"/>
                </a:lnTo>
                <a:lnTo>
                  <a:pt x="187" y="23"/>
                </a:lnTo>
                <a:lnTo>
                  <a:pt x="199" y="23"/>
                </a:lnTo>
                <a:lnTo>
                  <a:pt x="241" y="23"/>
                </a:lnTo>
                <a:lnTo>
                  <a:pt x="243" y="23"/>
                </a:lnTo>
                <a:lnTo>
                  <a:pt x="269" y="23"/>
                </a:lnTo>
                <a:lnTo>
                  <a:pt x="352" y="23"/>
                </a:lnTo>
                <a:lnTo>
                  <a:pt x="355" y="30"/>
                </a:lnTo>
                <a:lnTo>
                  <a:pt x="359" y="36"/>
                </a:lnTo>
                <a:lnTo>
                  <a:pt x="364" y="36"/>
                </a:lnTo>
                <a:lnTo>
                  <a:pt x="367" y="39"/>
                </a:lnTo>
                <a:lnTo>
                  <a:pt x="369" y="39"/>
                </a:lnTo>
                <a:lnTo>
                  <a:pt x="369" y="44"/>
                </a:lnTo>
                <a:lnTo>
                  <a:pt x="372" y="49"/>
                </a:lnTo>
                <a:lnTo>
                  <a:pt x="372" y="51"/>
                </a:lnTo>
                <a:lnTo>
                  <a:pt x="370" y="60"/>
                </a:lnTo>
                <a:lnTo>
                  <a:pt x="372" y="64"/>
                </a:lnTo>
                <a:lnTo>
                  <a:pt x="376" y="69"/>
                </a:lnTo>
                <a:lnTo>
                  <a:pt x="377" y="69"/>
                </a:lnTo>
                <a:lnTo>
                  <a:pt x="381" y="73"/>
                </a:lnTo>
                <a:lnTo>
                  <a:pt x="386" y="75"/>
                </a:lnTo>
                <a:lnTo>
                  <a:pt x="388" y="75"/>
                </a:lnTo>
                <a:lnTo>
                  <a:pt x="393" y="77"/>
                </a:lnTo>
                <a:lnTo>
                  <a:pt x="395" y="83"/>
                </a:lnTo>
                <a:lnTo>
                  <a:pt x="391" y="84"/>
                </a:lnTo>
                <a:lnTo>
                  <a:pt x="386" y="90"/>
                </a:lnTo>
                <a:lnTo>
                  <a:pt x="381" y="103"/>
                </a:lnTo>
                <a:lnTo>
                  <a:pt x="376" y="107"/>
                </a:lnTo>
                <a:lnTo>
                  <a:pt x="374" y="110"/>
                </a:lnTo>
                <a:lnTo>
                  <a:pt x="370" y="113"/>
                </a:lnTo>
                <a:lnTo>
                  <a:pt x="367" y="114"/>
                </a:lnTo>
                <a:lnTo>
                  <a:pt x="367" y="120"/>
                </a:lnTo>
                <a:lnTo>
                  <a:pt x="369" y="122"/>
                </a:lnTo>
                <a:lnTo>
                  <a:pt x="370" y="126"/>
                </a:lnTo>
                <a:lnTo>
                  <a:pt x="370" y="128"/>
                </a:lnTo>
                <a:lnTo>
                  <a:pt x="369" y="130"/>
                </a:lnTo>
                <a:lnTo>
                  <a:pt x="369" y="135"/>
                </a:lnTo>
                <a:lnTo>
                  <a:pt x="366" y="136"/>
                </a:lnTo>
                <a:lnTo>
                  <a:pt x="364" y="136"/>
                </a:lnTo>
                <a:lnTo>
                  <a:pt x="362" y="137"/>
                </a:lnTo>
                <a:lnTo>
                  <a:pt x="362" y="142"/>
                </a:lnTo>
                <a:lnTo>
                  <a:pt x="364" y="142"/>
                </a:lnTo>
                <a:lnTo>
                  <a:pt x="362" y="148"/>
                </a:lnTo>
                <a:lnTo>
                  <a:pt x="362" y="151"/>
                </a:lnTo>
                <a:lnTo>
                  <a:pt x="364" y="154"/>
                </a:lnTo>
                <a:lnTo>
                  <a:pt x="369" y="154"/>
                </a:lnTo>
                <a:lnTo>
                  <a:pt x="370" y="154"/>
                </a:lnTo>
                <a:lnTo>
                  <a:pt x="372" y="163"/>
                </a:lnTo>
                <a:lnTo>
                  <a:pt x="372" y="166"/>
                </a:lnTo>
                <a:lnTo>
                  <a:pt x="376" y="169"/>
                </a:lnTo>
                <a:lnTo>
                  <a:pt x="377" y="169"/>
                </a:lnTo>
                <a:lnTo>
                  <a:pt x="381" y="174"/>
                </a:lnTo>
                <a:lnTo>
                  <a:pt x="381" y="175"/>
                </a:lnTo>
                <a:lnTo>
                  <a:pt x="386" y="178"/>
                </a:lnTo>
                <a:lnTo>
                  <a:pt x="386" y="182"/>
                </a:lnTo>
                <a:lnTo>
                  <a:pt x="389" y="184"/>
                </a:lnTo>
                <a:lnTo>
                  <a:pt x="393" y="190"/>
                </a:lnTo>
                <a:lnTo>
                  <a:pt x="395" y="194"/>
                </a:lnTo>
                <a:lnTo>
                  <a:pt x="393" y="194"/>
                </a:lnTo>
                <a:lnTo>
                  <a:pt x="386" y="197"/>
                </a:lnTo>
                <a:lnTo>
                  <a:pt x="377" y="201"/>
                </a:lnTo>
                <a:lnTo>
                  <a:pt x="372" y="208"/>
                </a:lnTo>
                <a:lnTo>
                  <a:pt x="370" y="208"/>
                </a:lnTo>
                <a:lnTo>
                  <a:pt x="369" y="209"/>
                </a:lnTo>
                <a:lnTo>
                  <a:pt x="367" y="215"/>
                </a:lnTo>
                <a:lnTo>
                  <a:pt x="366" y="218"/>
                </a:lnTo>
                <a:lnTo>
                  <a:pt x="362" y="219"/>
                </a:lnTo>
                <a:lnTo>
                  <a:pt x="359" y="219"/>
                </a:lnTo>
                <a:lnTo>
                  <a:pt x="357" y="221"/>
                </a:lnTo>
                <a:lnTo>
                  <a:pt x="352" y="221"/>
                </a:lnTo>
                <a:lnTo>
                  <a:pt x="346" y="224"/>
                </a:lnTo>
                <a:lnTo>
                  <a:pt x="343" y="221"/>
                </a:lnTo>
                <a:lnTo>
                  <a:pt x="334" y="221"/>
                </a:lnTo>
                <a:lnTo>
                  <a:pt x="327" y="225"/>
                </a:lnTo>
                <a:lnTo>
                  <a:pt x="324" y="229"/>
                </a:lnTo>
                <a:lnTo>
                  <a:pt x="324" y="232"/>
                </a:lnTo>
                <a:lnTo>
                  <a:pt x="0" y="232"/>
                </a:lnTo>
                <a:lnTo>
                  <a:pt x="0" y="148"/>
                </a:lnTo>
              </a:path>
            </a:pathLst>
          </a:custGeom>
          <a:solidFill>
            <a:srgbClr val="FFC000"/>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807" name="Freeform 79"/>
          <p:cNvSpPr>
            <a:spLocks/>
          </p:cNvSpPr>
          <p:nvPr/>
        </p:nvSpPr>
        <p:spPr bwMode="auto">
          <a:xfrm>
            <a:off x="6661730" y="2958002"/>
            <a:ext cx="69929" cy="84178"/>
          </a:xfrm>
          <a:custGeom>
            <a:avLst/>
            <a:gdLst>
              <a:gd name="T0" fmla="*/ 1 w 52"/>
              <a:gd name="T1" fmla="*/ 343 h 68"/>
              <a:gd name="T2" fmla="*/ 1 w 52"/>
              <a:gd name="T3" fmla="*/ 297 h 68"/>
              <a:gd name="T4" fmla="*/ 58 w 52"/>
              <a:gd name="T5" fmla="*/ 297 h 68"/>
              <a:gd name="T6" fmla="*/ 58 w 52"/>
              <a:gd name="T7" fmla="*/ 1 h 68"/>
              <a:gd name="T8" fmla="*/ 280 w 52"/>
              <a:gd name="T9" fmla="*/ 0 h 68"/>
              <a:gd name="T10" fmla="*/ 372 w 52"/>
              <a:gd name="T11" fmla="*/ 0 h 68"/>
              <a:gd name="T12" fmla="*/ 383 w 52"/>
              <a:gd name="T13" fmla="*/ 1 h 68"/>
              <a:gd name="T14" fmla="*/ 383 w 52"/>
              <a:gd name="T15" fmla="*/ 51 h 68"/>
              <a:gd name="T16" fmla="*/ 388 w 52"/>
              <a:gd name="T17" fmla="*/ 51 h 68"/>
              <a:gd name="T18" fmla="*/ 388 w 52"/>
              <a:gd name="T19" fmla="*/ 114 h 68"/>
              <a:gd name="T20" fmla="*/ 388 w 52"/>
              <a:gd name="T21" fmla="*/ 122 h 68"/>
              <a:gd name="T22" fmla="*/ 496 w 52"/>
              <a:gd name="T23" fmla="*/ 139 h 68"/>
              <a:gd name="T24" fmla="*/ 510 w 52"/>
              <a:gd name="T25" fmla="*/ 139 h 68"/>
              <a:gd name="T26" fmla="*/ 569 w 52"/>
              <a:gd name="T27" fmla="*/ 181 h 68"/>
              <a:gd name="T28" fmla="*/ 572 w 52"/>
              <a:gd name="T29" fmla="*/ 235 h 68"/>
              <a:gd name="T30" fmla="*/ 572 w 52"/>
              <a:gd name="T31" fmla="*/ 249 h 68"/>
              <a:gd name="T32" fmla="*/ 496 w 52"/>
              <a:gd name="T33" fmla="*/ 269 h 68"/>
              <a:gd name="T34" fmla="*/ 496 w 52"/>
              <a:gd name="T35" fmla="*/ 249 h 68"/>
              <a:gd name="T36" fmla="*/ 464 w 52"/>
              <a:gd name="T37" fmla="*/ 249 h 68"/>
              <a:gd name="T38" fmla="*/ 496 w 52"/>
              <a:gd name="T39" fmla="*/ 269 h 68"/>
              <a:gd name="T40" fmla="*/ 464 w 52"/>
              <a:gd name="T41" fmla="*/ 297 h 68"/>
              <a:gd name="T42" fmla="*/ 442 w 52"/>
              <a:gd name="T43" fmla="*/ 297 h 68"/>
              <a:gd name="T44" fmla="*/ 388 w 52"/>
              <a:gd name="T45" fmla="*/ 269 h 68"/>
              <a:gd name="T46" fmla="*/ 429 w 52"/>
              <a:gd name="T47" fmla="*/ 221 h 68"/>
              <a:gd name="T48" fmla="*/ 388 w 52"/>
              <a:gd name="T49" fmla="*/ 181 h 68"/>
              <a:gd name="T50" fmla="*/ 372 w 52"/>
              <a:gd name="T51" fmla="*/ 181 h 68"/>
              <a:gd name="T52" fmla="*/ 322 w 52"/>
              <a:gd name="T53" fmla="*/ 200 h 68"/>
              <a:gd name="T54" fmla="*/ 303 w 52"/>
              <a:gd name="T55" fmla="*/ 221 h 68"/>
              <a:gd name="T56" fmla="*/ 322 w 52"/>
              <a:gd name="T57" fmla="*/ 249 h 68"/>
              <a:gd name="T58" fmla="*/ 322 w 52"/>
              <a:gd name="T59" fmla="*/ 269 h 68"/>
              <a:gd name="T60" fmla="*/ 280 w 52"/>
              <a:gd name="T61" fmla="*/ 297 h 68"/>
              <a:gd name="T62" fmla="*/ 280 w 52"/>
              <a:gd name="T63" fmla="*/ 315 h 68"/>
              <a:gd name="T64" fmla="*/ 263 w 52"/>
              <a:gd name="T65" fmla="*/ 312 h 68"/>
              <a:gd name="T66" fmla="*/ 280 w 52"/>
              <a:gd name="T67" fmla="*/ 297 h 68"/>
              <a:gd name="T68" fmla="*/ 243 w 52"/>
              <a:gd name="T69" fmla="*/ 297 h 68"/>
              <a:gd name="T70" fmla="*/ 211 w 52"/>
              <a:gd name="T71" fmla="*/ 312 h 68"/>
              <a:gd name="T72" fmla="*/ 172 w 52"/>
              <a:gd name="T73" fmla="*/ 328 h 68"/>
              <a:gd name="T74" fmla="*/ 67 w 52"/>
              <a:gd name="T75" fmla="*/ 343 h 68"/>
              <a:gd name="T76" fmla="*/ 3 w 52"/>
              <a:gd name="T77" fmla="*/ 352 h 68"/>
              <a:gd name="T78" fmla="*/ 0 w 52"/>
              <a:gd name="T79" fmla="*/ 352 h 68"/>
              <a:gd name="T80" fmla="*/ 1 w 52"/>
              <a:gd name="T81" fmla="*/ 343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68"/>
              <a:gd name="T125" fmla="*/ 52 w 52"/>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68">
                <a:moveTo>
                  <a:pt x="1" y="64"/>
                </a:moveTo>
                <a:lnTo>
                  <a:pt x="1" y="56"/>
                </a:lnTo>
                <a:lnTo>
                  <a:pt x="5" y="56"/>
                </a:lnTo>
                <a:lnTo>
                  <a:pt x="5" y="1"/>
                </a:lnTo>
                <a:lnTo>
                  <a:pt x="25" y="0"/>
                </a:lnTo>
                <a:lnTo>
                  <a:pt x="32" y="0"/>
                </a:lnTo>
                <a:lnTo>
                  <a:pt x="34" y="1"/>
                </a:lnTo>
                <a:lnTo>
                  <a:pt x="34" y="10"/>
                </a:lnTo>
                <a:lnTo>
                  <a:pt x="35" y="10"/>
                </a:lnTo>
                <a:lnTo>
                  <a:pt x="35" y="22"/>
                </a:lnTo>
                <a:lnTo>
                  <a:pt x="35" y="23"/>
                </a:lnTo>
                <a:lnTo>
                  <a:pt x="44" y="26"/>
                </a:lnTo>
                <a:lnTo>
                  <a:pt x="45" y="26"/>
                </a:lnTo>
                <a:lnTo>
                  <a:pt x="49" y="34"/>
                </a:lnTo>
                <a:lnTo>
                  <a:pt x="51" y="44"/>
                </a:lnTo>
                <a:lnTo>
                  <a:pt x="51" y="47"/>
                </a:lnTo>
                <a:lnTo>
                  <a:pt x="44" y="51"/>
                </a:lnTo>
                <a:lnTo>
                  <a:pt x="44" y="47"/>
                </a:lnTo>
                <a:lnTo>
                  <a:pt x="41" y="47"/>
                </a:lnTo>
                <a:lnTo>
                  <a:pt x="44" y="51"/>
                </a:lnTo>
                <a:lnTo>
                  <a:pt x="41" y="56"/>
                </a:lnTo>
                <a:lnTo>
                  <a:pt x="39" y="56"/>
                </a:lnTo>
                <a:lnTo>
                  <a:pt x="35" y="51"/>
                </a:lnTo>
                <a:lnTo>
                  <a:pt x="37" y="42"/>
                </a:lnTo>
                <a:lnTo>
                  <a:pt x="35" y="34"/>
                </a:lnTo>
                <a:lnTo>
                  <a:pt x="32" y="34"/>
                </a:lnTo>
                <a:lnTo>
                  <a:pt x="28" y="38"/>
                </a:lnTo>
                <a:lnTo>
                  <a:pt x="27" y="42"/>
                </a:lnTo>
                <a:lnTo>
                  <a:pt x="28" y="47"/>
                </a:lnTo>
                <a:lnTo>
                  <a:pt x="28" y="51"/>
                </a:lnTo>
                <a:lnTo>
                  <a:pt x="25" y="56"/>
                </a:lnTo>
                <a:lnTo>
                  <a:pt x="25" y="60"/>
                </a:lnTo>
                <a:lnTo>
                  <a:pt x="23" y="59"/>
                </a:lnTo>
                <a:lnTo>
                  <a:pt x="25" y="56"/>
                </a:lnTo>
                <a:lnTo>
                  <a:pt x="22" y="56"/>
                </a:lnTo>
                <a:lnTo>
                  <a:pt x="19" y="59"/>
                </a:lnTo>
                <a:lnTo>
                  <a:pt x="15" y="62"/>
                </a:lnTo>
                <a:lnTo>
                  <a:pt x="6" y="64"/>
                </a:lnTo>
                <a:lnTo>
                  <a:pt x="3" y="67"/>
                </a:lnTo>
                <a:lnTo>
                  <a:pt x="0" y="67"/>
                </a:lnTo>
                <a:lnTo>
                  <a:pt x="1" y="64"/>
                </a:lnTo>
              </a:path>
            </a:pathLst>
          </a:custGeom>
          <a:gradFill>
            <a:gsLst>
              <a:gs pos="50000">
                <a:srgbClr val="92D050"/>
              </a:gs>
              <a:gs pos="39000">
                <a:srgbClr val="FF0000"/>
              </a:gs>
            </a:gsLst>
            <a:lin ang="2700000" scaled="1"/>
          </a:gra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808" name="Freeform 80"/>
          <p:cNvSpPr>
            <a:spLocks/>
          </p:cNvSpPr>
          <p:nvPr/>
        </p:nvSpPr>
        <p:spPr bwMode="auto">
          <a:xfrm>
            <a:off x="6513714" y="2615680"/>
            <a:ext cx="182980" cy="266001"/>
          </a:xfrm>
          <a:custGeom>
            <a:avLst/>
            <a:gdLst>
              <a:gd name="T0" fmla="*/ 142 w 135"/>
              <a:gd name="T1" fmla="*/ 1260 h 213"/>
              <a:gd name="T2" fmla="*/ 142 w 135"/>
              <a:gd name="T3" fmla="*/ 1235 h 213"/>
              <a:gd name="T4" fmla="*/ 142 w 135"/>
              <a:gd name="T5" fmla="*/ 1183 h 213"/>
              <a:gd name="T6" fmla="*/ 142 w 135"/>
              <a:gd name="T7" fmla="*/ 1093 h 213"/>
              <a:gd name="T8" fmla="*/ 165 w 135"/>
              <a:gd name="T9" fmla="*/ 932 h 213"/>
              <a:gd name="T10" fmla="*/ 102 w 135"/>
              <a:gd name="T11" fmla="*/ 792 h 213"/>
              <a:gd name="T12" fmla="*/ 1 w 135"/>
              <a:gd name="T13" fmla="*/ 828 h 213"/>
              <a:gd name="T14" fmla="*/ 3 w 135"/>
              <a:gd name="T15" fmla="*/ 753 h 213"/>
              <a:gd name="T16" fmla="*/ 65 w 135"/>
              <a:gd name="T17" fmla="*/ 700 h 213"/>
              <a:gd name="T18" fmla="*/ 65 w 135"/>
              <a:gd name="T19" fmla="*/ 635 h 213"/>
              <a:gd name="T20" fmla="*/ 1 w 135"/>
              <a:gd name="T21" fmla="*/ 584 h 213"/>
              <a:gd name="T22" fmla="*/ 3 w 135"/>
              <a:gd name="T23" fmla="*/ 485 h 213"/>
              <a:gd name="T24" fmla="*/ 102 w 135"/>
              <a:gd name="T25" fmla="*/ 427 h 213"/>
              <a:gd name="T26" fmla="*/ 65 w 135"/>
              <a:gd name="T27" fmla="*/ 279 h 213"/>
              <a:gd name="T28" fmla="*/ 76 w 135"/>
              <a:gd name="T29" fmla="*/ 134 h 213"/>
              <a:gd name="T30" fmla="*/ 65 w 135"/>
              <a:gd name="T31" fmla="*/ 96 h 213"/>
              <a:gd name="T32" fmla="*/ 76 w 135"/>
              <a:gd name="T33" fmla="*/ 37 h 213"/>
              <a:gd name="T34" fmla="*/ 800 w 135"/>
              <a:gd name="T35" fmla="*/ 2 h 213"/>
              <a:gd name="T36" fmla="*/ 1741 w 135"/>
              <a:gd name="T37" fmla="*/ 0 h 213"/>
              <a:gd name="T38" fmla="*/ 1741 w 135"/>
              <a:gd name="T39" fmla="*/ 46 h 213"/>
              <a:gd name="T40" fmla="*/ 1662 w 135"/>
              <a:gd name="T41" fmla="*/ 134 h 213"/>
              <a:gd name="T42" fmla="*/ 1692 w 135"/>
              <a:gd name="T43" fmla="*/ 235 h 213"/>
              <a:gd name="T44" fmla="*/ 1692 w 135"/>
              <a:gd name="T45" fmla="*/ 276 h 213"/>
              <a:gd name="T46" fmla="*/ 1604 w 135"/>
              <a:gd name="T47" fmla="*/ 330 h 213"/>
              <a:gd name="T48" fmla="*/ 1463 w 135"/>
              <a:gd name="T49" fmla="*/ 367 h 213"/>
              <a:gd name="T50" fmla="*/ 1426 w 135"/>
              <a:gd name="T51" fmla="*/ 392 h 213"/>
              <a:gd name="T52" fmla="*/ 1287 w 135"/>
              <a:gd name="T53" fmla="*/ 408 h 213"/>
              <a:gd name="T54" fmla="*/ 1258 w 135"/>
              <a:gd name="T55" fmla="*/ 540 h 213"/>
              <a:gd name="T56" fmla="*/ 1216 w 135"/>
              <a:gd name="T57" fmla="*/ 559 h 213"/>
              <a:gd name="T58" fmla="*/ 1189 w 135"/>
              <a:gd name="T59" fmla="*/ 603 h 213"/>
              <a:gd name="T60" fmla="*/ 1168 w 135"/>
              <a:gd name="T61" fmla="*/ 669 h 213"/>
              <a:gd name="T62" fmla="*/ 1107 w 135"/>
              <a:gd name="T63" fmla="*/ 707 h 213"/>
              <a:gd name="T64" fmla="*/ 1046 w 135"/>
              <a:gd name="T65" fmla="*/ 745 h 213"/>
              <a:gd name="T66" fmla="*/ 977 w 135"/>
              <a:gd name="T67" fmla="*/ 794 h 213"/>
              <a:gd name="T68" fmla="*/ 952 w 135"/>
              <a:gd name="T69" fmla="*/ 895 h 213"/>
              <a:gd name="T70" fmla="*/ 899 w 135"/>
              <a:gd name="T71" fmla="*/ 982 h 213"/>
              <a:gd name="T72" fmla="*/ 879 w 135"/>
              <a:gd name="T73" fmla="*/ 1093 h 213"/>
              <a:gd name="T74" fmla="*/ 879 w 135"/>
              <a:gd name="T75" fmla="*/ 1142 h 213"/>
              <a:gd name="T76" fmla="*/ 830 w 135"/>
              <a:gd name="T77" fmla="*/ 1195 h 213"/>
              <a:gd name="T78" fmla="*/ 830 w 135"/>
              <a:gd name="T79" fmla="*/ 1260 h 213"/>
              <a:gd name="T80" fmla="*/ 473 w 135"/>
              <a:gd name="T81" fmla="*/ 1292 h 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213"/>
              <a:gd name="T125" fmla="*/ 135 w 135"/>
              <a:gd name="T126" fmla="*/ 213 h 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213">
                <a:moveTo>
                  <a:pt x="11" y="210"/>
                </a:moveTo>
                <a:lnTo>
                  <a:pt x="11" y="205"/>
                </a:lnTo>
                <a:lnTo>
                  <a:pt x="11" y="203"/>
                </a:lnTo>
                <a:lnTo>
                  <a:pt x="11" y="201"/>
                </a:lnTo>
                <a:lnTo>
                  <a:pt x="11" y="196"/>
                </a:lnTo>
                <a:lnTo>
                  <a:pt x="11" y="192"/>
                </a:lnTo>
                <a:lnTo>
                  <a:pt x="11" y="186"/>
                </a:lnTo>
                <a:lnTo>
                  <a:pt x="11" y="179"/>
                </a:lnTo>
                <a:lnTo>
                  <a:pt x="11" y="155"/>
                </a:lnTo>
                <a:lnTo>
                  <a:pt x="13" y="152"/>
                </a:lnTo>
                <a:lnTo>
                  <a:pt x="13" y="134"/>
                </a:lnTo>
                <a:lnTo>
                  <a:pt x="8" y="129"/>
                </a:lnTo>
                <a:lnTo>
                  <a:pt x="5" y="130"/>
                </a:lnTo>
                <a:lnTo>
                  <a:pt x="1" y="134"/>
                </a:lnTo>
                <a:lnTo>
                  <a:pt x="1" y="126"/>
                </a:lnTo>
                <a:lnTo>
                  <a:pt x="3" y="123"/>
                </a:lnTo>
                <a:lnTo>
                  <a:pt x="5" y="120"/>
                </a:lnTo>
                <a:lnTo>
                  <a:pt x="5" y="114"/>
                </a:lnTo>
                <a:lnTo>
                  <a:pt x="5" y="112"/>
                </a:lnTo>
                <a:lnTo>
                  <a:pt x="5" y="103"/>
                </a:lnTo>
                <a:lnTo>
                  <a:pt x="1" y="97"/>
                </a:lnTo>
                <a:lnTo>
                  <a:pt x="1" y="95"/>
                </a:lnTo>
                <a:lnTo>
                  <a:pt x="0" y="90"/>
                </a:lnTo>
                <a:lnTo>
                  <a:pt x="3" y="78"/>
                </a:lnTo>
                <a:lnTo>
                  <a:pt x="8" y="74"/>
                </a:lnTo>
                <a:lnTo>
                  <a:pt x="8" y="69"/>
                </a:lnTo>
                <a:lnTo>
                  <a:pt x="8" y="54"/>
                </a:lnTo>
                <a:lnTo>
                  <a:pt x="5" y="45"/>
                </a:lnTo>
                <a:lnTo>
                  <a:pt x="5" y="32"/>
                </a:lnTo>
                <a:lnTo>
                  <a:pt x="6" y="22"/>
                </a:lnTo>
                <a:lnTo>
                  <a:pt x="5" y="19"/>
                </a:lnTo>
                <a:lnTo>
                  <a:pt x="5" y="15"/>
                </a:lnTo>
                <a:lnTo>
                  <a:pt x="8" y="8"/>
                </a:lnTo>
                <a:lnTo>
                  <a:pt x="6" y="6"/>
                </a:lnTo>
                <a:lnTo>
                  <a:pt x="6" y="2"/>
                </a:lnTo>
                <a:lnTo>
                  <a:pt x="61" y="2"/>
                </a:lnTo>
                <a:lnTo>
                  <a:pt x="107" y="0"/>
                </a:lnTo>
                <a:lnTo>
                  <a:pt x="134" y="0"/>
                </a:lnTo>
                <a:lnTo>
                  <a:pt x="132" y="4"/>
                </a:lnTo>
                <a:lnTo>
                  <a:pt x="134" y="8"/>
                </a:lnTo>
                <a:lnTo>
                  <a:pt x="134" y="13"/>
                </a:lnTo>
                <a:lnTo>
                  <a:pt x="128" y="22"/>
                </a:lnTo>
                <a:lnTo>
                  <a:pt x="125" y="23"/>
                </a:lnTo>
                <a:lnTo>
                  <a:pt x="130" y="39"/>
                </a:lnTo>
                <a:lnTo>
                  <a:pt x="130" y="43"/>
                </a:lnTo>
                <a:lnTo>
                  <a:pt x="130" y="44"/>
                </a:lnTo>
                <a:lnTo>
                  <a:pt x="128" y="48"/>
                </a:lnTo>
                <a:lnTo>
                  <a:pt x="123" y="54"/>
                </a:lnTo>
                <a:lnTo>
                  <a:pt x="116" y="58"/>
                </a:lnTo>
                <a:lnTo>
                  <a:pt x="113" y="60"/>
                </a:lnTo>
                <a:lnTo>
                  <a:pt x="110" y="63"/>
                </a:lnTo>
                <a:lnTo>
                  <a:pt x="109" y="63"/>
                </a:lnTo>
                <a:lnTo>
                  <a:pt x="102" y="65"/>
                </a:lnTo>
                <a:lnTo>
                  <a:pt x="99" y="67"/>
                </a:lnTo>
                <a:lnTo>
                  <a:pt x="97" y="75"/>
                </a:lnTo>
                <a:lnTo>
                  <a:pt x="97" y="87"/>
                </a:lnTo>
                <a:lnTo>
                  <a:pt x="95" y="90"/>
                </a:lnTo>
                <a:lnTo>
                  <a:pt x="93" y="91"/>
                </a:lnTo>
                <a:lnTo>
                  <a:pt x="92" y="95"/>
                </a:lnTo>
                <a:lnTo>
                  <a:pt x="92" y="99"/>
                </a:lnTo>
                <a:lnTo>
                  <a:pt x="90" y="100"/>
                </a:lnTo>
                <a:lnTo>
                  <a:pt x="89" y="108"/>
                </a:lnTo>
                <a:lnTo>
                  <a:pt x="89" y="111"/>
                </a:lnTo>
                <a:lnTo>
                  <a:pt x="85" y="115"/>
                </a:lnTo>
                <a:lnTo>
                  <a:pt x="83" y="118"/>
                </a:lnTo>
                <a:lnTo>
                  <a:pt x="80" y="121"/>
                </a:lnTo>
                <a:lnTo>
                  <a:pt x="78" y="127"/>
                </a:lnTo>
                <a:lnTo>
                  <a:pt x="76" y="130"/>
                </a:lnTo>
                <a:lnTo>
                  <a:pt x="75" y="134"/>
                </a:lnTo>
                <a:lnTo>
                  <a:pt x="73" y="146"/>
                </a:lnTo>
                <a:lnTo>
                  <a:pt x="73" y="155"/>
                </a:lnTo>
                <a:lnTo>
                  <a:pt x="69" y="161"/>
                </a:lnTo>
                <a:lnTo>
                  <a:pt x="69" y="176"/>
                </a:lnTo>
                <a:lnTo>
                  <a:pt x="68" y="179"/>
                </a:lnTo>
                <a:lnTo>
                  <a:pt x="68" y="182"/>
                </a:lnTo>
                <a:lnTo>
                  <a:pt x="68" y="186"/>
                </a:lnTo>
                <a:lnTo>
                  <a:pt x="64" y="192"/>
                </a:lnTo>
                <a:lnTo>
                  <a:pt x="64" y="195"/>
                </a:lnTo>
                <a:lnTo>
                  <a:pt x="61" y="198"/>
                </a:lnTo>
                <a:lnTo>
                  <a:pt x="64" y="205"/>
                </a:lnTo>
                <a:lnTo>
                  <a:pt x="68" y="212"/>
                </a:lnTo>
                <a:lnTo>
                  <a:pt x="36" y="210"/>
                </a:lnTo>
                <a:lnTo>
                  <a:pt x="11" y="210"/>
                </a:lnTo>
              </a:path>
            </a:pathLst>
          </a:custGeom>
          <a:solidFill>
            <a:srgbClr val="FFFFCC"/>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809" name="Freeform 81"/>
          <p:cNvSpPr>
            <a:spLocks/>
          </p:cNvSpPr>
          <p:nvPr/>
        </p:nvSpPr>
        <p:spPr bwMode="auto">
          <a:xfrm>
            <a:off x="5572009" y="3248695"/>
            <a:ext cx="721430" cy="334465"/>
          </a:xfrm>
          <a:custGeom>
            <a:avLst/>
            <a:gdLst>
              <a:gd name="T0" fmla="*/ 407 w 532"/>
              <a:gd name="T1" fmla="*/ 1509 h 268"/>
              <a:gd name="T2" fmla="*/ 670 w 532"/>
              <a:gd name="T3" fmla="*/ 1423 h 268"/>
              <a:gd name="T4" fmla="*/ 830 w 532"/>
              <a:gd name="T5" fmla="*/ 1300 h 268"/>
              <a:gd name="T6" fmla="*/ 1233 w 532"/>
              <a:gd name="T7" fmla="*/ 1158 h 268"/>
              <a:gd name="T8" fmla="*/ 1529 w 532"/>
              <a:gd name="T9" fmla="*/ 1129 h 268"/>
              <a:gd name="T10" fmla="*/ 1771 w 532"/>
              <a:gd name="T11" fmla="*/ 1245 h 268"/>
              <a:gd name="T12" fmla="*/ 1986 w 532"/>
              <a:gd name="T13" fmla="*/ 1214 h 268"/>
              <a:gd name="T14" fmla="*/ 2232 w 532"/>
              <a:gd name="T15" fmla="*/ 1214 h 268"/>
              <a:gd name="T16" fmla="*/ 2497 w 532"/>
              <a:gd name="T17" fmla="*/ 1129 h 268"/>
              <a:gd name="T18" fmla="*/ 2891 w 532"/>
              <a:gd name="T19" fmla="*/ 1129 h 268"/>
              <a:gd name="T20" fmla="*/ 3014 w 532"/>
              <a:gd name="T21" fmla="*/ 1016 h 268"/>
              <a:gd name="T22" fmla="*/ 3160 w 532"/>
              <a:gd name="T23" fmla="*/ 850 h 268"/>
              <a:gd name="T24" fmla="*/ 3321 w 532"/>
              <a:gd name="T25" fmla="*/ 714 h 268"/>
              <a:gd name="T26" fmla="*/ 3516 w 532"/>
              <a:gd name="T27" fmla="*/ 564 h 268"/>
              <a:gd name="T28" fmla="*/ 3701 w 532"/>
              <a:gd name="T29" fmla="*/ 543 h 268"/>
              <a:gd name="T30" fmla="*/ 3923 w 532"/>
              <a:gd name="T31" fmla="*/ 543 h 268"/>
              <a:gd name="T32" fmla="*/ 4082 w 532"/>
              <a:gd name="T33" fmla="*/ 391 h 268"/>
              <a:gd name="T34" fmla="*/ 4285 w 532"/>
              <a:gd name="T35" fmla="*/ 345 h 268"/>
              <a:gd name="T36" fmla="*/ 4556 w 532"/>
              <a:gd name="T37" fmla="*/ 232 h 268"/>
              <a:gd name="T38" fmla="*/ 4669 w 532"/>
              <a:gd name="T39" fmla="*/ 113 h 268"/>
              <a:gd name="T40" fmla="*/ 4826 w 532"/>
              <a:gd name="T41" fmla="*/ 37 h 268"/>
              <a:gd name="T42" fmla="*/ 5218 w 532"/>
              <a:gd name="T43" fmla="*/ 126 h 268"/>
              <a:gd name="T44" fmla="*/ 5433 w 532"/>
              <a:gd name="T45" fmla="*/ 102 h 268"/>
              <a:gd name="T46" fmla="*/ 5524 w 532"/>
              <a:gd name="T47" fmla="*/ 207 h 268"/>
              <a:gd name="T48" fmla="*/ 5812 w 532"/>
              <a:gd name="T49" fmla="*/ 294 h 268"/>
              <a:gd name="T50" fmla="*/ 5812 w 532"/>
              <a:gd name="T51" fmla="*/ 438 h 268"/>
              <a:gd name="T52" fmla="*/ 5648 w 532"/>
              <a:gd name="T53" fmla="*/ 564 h 268"/>
              <a:gd name="T54" fmla="*/ 5792 w 532"/>
              <a:gd name="T55" fmla="*/ 618 h 268"/>
              <a:gd name="T56" fmla="*/ 5976 w 532"/>
              <a:gd name="T57" fmla="*/ 681 h 268"/>
              <a:gd name="T58" fmla="*/ 6195 w 532"/>
              <a:gd name="T59" fmla="*/ 747 h 268"/>
              <a:gd name="T60" fmla="*/ 6427 w 532"/>
              <a:gd name="T61" fmla="*/ 821 h 268"/>
              <a:gd name="T62" fmla="*/ 6626 w 532"/>
              <a:gd name="T63" fmla="*/ 897 h 268"/>
              <a:gd name="T64" fmla="*/ 6533 w 532"/>
              <a:gd name="T65" fmla="*/ 1024 h 268"/>
              <a:gd name="T66" fmla="*/ 6335 w 532"/>
              <a:gd name="T67" fmla="*/ 957 h 268"/>
              <a:gd name="T68" fmla="*/ 6168 w 532"/>
              <a:gd name="T69" fmla="*/ 881 h 268"/>
              <a:gd name="T70" fmla="*/ 6071 w 532"/>
              <a:gd name="T71" fmla="*/ 842 h 268"/>
              <a:gd name="T72" fmla="*/ 6210 w 532"/>
              <a:gd name="T73" fmla="*/ 936 h 268"/>
              <a:gd name="T74" fmla="*/ 6404 w 532"/>
              <a:gd name="T75" fmla="*/ 1030 h 268"/>
              <a:gd name="T76" fmla="*/ 6427 w 532"/>
              <a:gd name="T77" fmla="*/ 1075 h 268"/>
              <a:gd name="T78" fmla="*/ 6600 w 532"/>
              <a:gd name="T79" fmla="*/ 1129 h 268"/>
              <a:gd name="T80" fmla="*/ 6476 w 532"/>
              <a:gd name="T81" fmla="*/ 1129 h 268"/>
              <a:gd name="T82" fmla="*/ 6335 w 532"/>
              <a:gd name="T83" fmla="*/ 1195 h 268"/>
              <a:gd name="T84" fmla="*/ 6195 w 532"/>
              <a:gd name="T85" fmla="*/ 1139 h 268"/>
              <a:gd name="T86" fmla="*/ 6353 w 532"/>
              <a:gd name="T87" fmla="*/ 1245 h 268"/>
              <a:gd name="T88" fmla="*/ 6533 w 532"/>
              <a:gd name="T89" fmla="*/ 1314 h 268"/>
              <a:gd name="T90" fmla="*/ 6404 w 532"/>
              <a:gd name="T91" fmla="*/ 1348 h 268"/>
              <a:gd name="T92" fmla="*/ 6100 w 532"/>
              <a:gd name="T93" fmla="*/ 1231 h 268"/>
              <a:gd name="T94" fmla="*/ 5976 w 532"/>
              <a:gd name="T95" fmla="*/ 1215 h 268"/>
              <a:gd name="T96" fmla="*/ 6228 w 532"/>
              <a:gd name="T97" fmla="*/ 1273 h 268"/>
              <a:gd name="T98" fmla="*/ 6427 w 532"/>
              <a:gd name="T99" fmla="*/ 1373 h 268"/>
              <a:gd name="T100" fmla="*/ 6600 w 532"/>
              <a:gd name="T101" fmla="*/ 1373 h 268"/>
              <a:gd name="T102" fmla="*/ 6838 w 532"/>
              <a:gd name="T103" fmla="*/ 1415 h 268"/>
              <a:gd name="T104" fmla="*/ 6953 w 532"/>
              <a:gd name="T105" fmla="*/ 1539 h 268"/>
              <a:gd name="T106" fmla="*/ 6838 w 532"/>
              <a:gd name="T107" fmla="*/ 1608 h 268"/>
              <a:gd name="T108" fmla="*/ 6533 w 532"/>
              <a:gd name="T109" fmla="*/ 1625 h 268"/>
              <a:gd name="T110" fmla="*/ 3160 w 532"/>
              <a:gd name="T111" fmla="*/ 1608 h 268"/>
              <a:gd name="T112" fmla="*/ 1785 w 532"/>
              <a:gd name="T113" fmla="*/ 1592 h 2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268"/>
              <a:gd name="T173" fmla="*/ 532 w 532"/>
              <a:gd name="T174" fmla="*/ 268 h 2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268">
                <a:moveTo>
                  <a:pt x="0" y="262"/>
                </a:moveTo>
                <a:lnTo>
                  <a:pt x="10" y="256"/>
                </a:lnTo>
                <a:lnTo>
                  <a:pt x="31" y="249"/>
                </a:lnTo>
                <a:lnTo>
                  <a:pt x="37" y="239"/>
                </a:lnTo>
                <a:lnTo>
                  <a:pt x="46" y="237"/>
                </a:lnTo>
                <a:lnTo>
                  <a:pt x="51" y="235"/>
                </a:lnTo>
                <a:lnTo>
                  <a:pt x="53" y="224"/>
                </a:lnTo>
                <a:lnTo>
                  <a:pt x="60" y="221"/>
                </a:lnTo>
                <a:lnTo>
                  <a:pt x="63" y="213"/>
                </a:lnTo>
                <a:lnTo>
                  <a:pt x="74" y="207"/>
                </a:lnTo>
                <a:lnTo>
                  <a:pt x="82" y="201"/>
                </a:lnTo>
                <a:lnTo>
                  <a:pt x="94" y="191"/>
                </a:lnTo>
                <a:lnTo>
                  <a:pt x="99" y="190"/>
                </a:lnTo>
                <a:lnTo>
                  <a:pt x="113" y="176"/>
                </a:lnTo>
                <a:lnTo>
                  <a:pt x="116" y="185"/>
                </a:lnTo>
                <a:lnTo>
                  <a:pt x="117" y="194"/>
                </a:lnTo>
                <a:lnTo>
                  <a:pt x="126" y="197"/>
                </a:lnTo>
                <a:lnTo>
                  <a:pt x="134" y="205"/>
                </a:lnTo>
                <a:lnTo>
                  <a:pt x="139" y="205"/>
                </a:lnTo>
                <a:lnTo>
                  <a:pt x="144" y="202"/>
                </a:lnTo>
                <a:lnTo>
                  <a:pt x="151" y="200"/>
                </a:lnTo>
                <a:lnTo>
                  <a:pt x="158" y="197"/>
                </a:lnTo>
                <a:lnTo>
                  <a:pt x="165" y="202"/>
                </a:lnTo>
                <a:lnTo>
                  <a:pt x="170" y="200"/>
                </a:lnTo>
                <a:lnTo>
                  <a:pt x="179" y="197"/>
                </a:lnTo>
                <a:lnTo>
                  <a:pt x="191" y="194"/>
                </a:lnTo>
                <a:lnTo>
                  <a:pt x="191" y="185"/>
                </a:lnTo>
                <a:lnTo>
                  <a:pt x="210" y="182"/>
                </a:lnTo>
                <a:lnTo>
                  <a:pt x="213" y="182"/>
                </a:lnTo>
                <a:lnTo>
                  <a:pt x="219" y="185"/>
                </a:lnTo>
                <a:lnTo>
                  <a:pt x="224" y="180"/>
                </a:lnTo>
                <a:lnTo>
                  <a:pt x="234" y="170"/>
                </a:lnTo>
                <a:lnTo>
                  <a:pt x="229" y="167"/>
                </a:lnTo>
                <a:lnTo>
                  <a:pt x="231" y="155"/>
                </a:lnTo>
                <a:lnTo>
                  <a:pt x="234" y="149"/>
                </a:lnTo>
                <a:lnTo>
                  <a:pt x="241" y="140"/>
                </a:lnTo>
                <a:lnTo>
                  <a:pt x="246" y="136"/>
                </a:lnTo>
                <a:lnTo>
                  <a:pt x="251" y="124"/>
                </a:lnTo>
                <a:lnTo>
                  <a:pt x="253" y="118"/>
                </a:lnTo>
                <a:lnTo>
                  <a:pt x="259" y="109"/>
                </a:lnTo>
                <a:lnTo>
                  <a:pt x="265" y="102"/>
                </a:lnTo>
                <a:lnTo>
                  <a:pt x="268" y="93"/>
                </a:lnTo>
                <a:lnTo>
                  <a:pt x="268" y="84"/>
                </a:lnTo>
                <a:lnTo>
                  <a:pt x="279" y="84"/>
                </a:lnTo>
                <a:lnTo>
                  <a:pt x="282" y="90"/>
                </a:lnTo>
                <a:lnTo>
                  <a:pt x="289" y="93"/>
                </a:lnTo>
                <a:lnTo>
                  <a:pt x="296" y="96"/>
                </a:lnTo>
                <a:lnTo>
                  <a:pt x="299" y="90"/>
                </a:lnTo>
                <a:lnTo>
                  <a:pt x="303" y="83"/>
                </a:lnTo>
                <a:lnTo>
                  <a:pt x="306" y="72"/>
                </a:lnTo>
                <a:lnTo>
                  <a:pt x="311" y="64"/>
                </a:lnTo>
                <a:lnTo>
                  <a:pt x="317" y="57"/>
                </a:lnTo>
                <a:lnTo>
                  <a:pt x="324" y="65"/>
                </a:lnTo>
                <a:lnTo>
                  <a:pt x="327" y="57"/>
                </a:lnTo>
                <a:lnTo>
                  <a:pt x="334" y="49"/>
                </a:lnTo>
                <a:lnTo>
                  <a:pt x="341" y="42"/>
                </a:lnTo>
                <a:lnTo>
                  <a:pt x="347" y="39"/>
                </a:lnTo>
                <a:lnTo>
                  <a:pt x="348" y="34"/>
                </a:lnTo>
                <a:lnTo>
                  <a:pt x="355" y="29"/>
                </a:lnTo>
                <a:lnTo>
                  <a:pt x="355" y="19"/>
                </a:lnTo>
                <a:lnTo>
                  <a:pt x="358" y="10"/>
                </a:lnTo>
                <a:lnTo>
                  <a:pt x="362" y="0"/>
                </a:lnTo>
                <a:lnTo>
                  <a:pt x="368" y="6"/>
                </a:lnTo>
                <a:lnTo>
                  <a:pt x="382" y="17"/>
                </a:lnTo>
                <a:lnTo>
                  <a:pt x="394" y="29"/>
                </a:lnTo>
                <a:lnTo>
                  <a:pt x="397" y="21"/>
                </a:lnTo>
                <a:lnTo>
                  <a:pt x="404" y="12"/>
                </a:lnTo>
                <a:lnTo>
                  <a:pt x="408" y="14"/>
                </a:lnTo>
                <a:lnTo>
                  <a:pt x="413" y="17"/>
                </a:lnTo>
                <a:lnTo>
                  <a:pt x="420" y="21"/>
                </a:lnTo>
                <a:lnTo>
                  <a:pt x="414" y="29"/>
                </a:lnTo>
                <a:lnTo>
                  <a:pt x="420" y="34"/>
                </a:lnTo>
                <a:lnTo>
                  <a:pt x="431" y="38"/>
                </a:lnTo>
                <a:lnTo>
                  <a:pt x="434" y="42"/>
                </a:lnTo>
                <a:lnTo>
                  <a:pt x="443" y="49"/>
                </a:lnTo>
                <a:lnTo>
                  <a:pt x="448" y="53"/>
                </a:lnTo>
                <a:lnTo>
                  <a:pt x="448" y="66"/>
                </a:lnTo>
                <a:lnTo>
                  <a:pt x="443" y="72"/>
                </a:lnTo>
                <a:lnTo>
                  <a:pt x="437" y="79"/>
                </a:lnTo>
                <a:lnTo>
                  <a:pt x="431" y="87"/>
                </a:lnTo>
                <a:lnTo>
                  <a:pt x="431" y="93"/>
                </a:lnTo>
                <a:lnTo>
                  <a:pt x="433" y="103"/>
                </a:lnTo>
                <a:lnTo>
                  <a:pt x="437" y="104"/>
                </a:lnTo>
                <a:lnTo>
                  <a:pt x="441" y="102"/>
                </a:lnTo>
                <a:lnTo>
                  <a:pt x="448" y="96"/>
                </a:lnTo>
                <a:lnTo>
                  <a:pt x="451" y="109"/>
                </a:lnTo>
                <a:lnTo>
                  <a:pt x="455" y="112"/>
                </a:lnTo>
                <a:lnTo>
                  <a:pt x="460" y="118"/>
                </a:lnTo>
                <a:lnTo>
                  <a:pt x="467" y="119"/>
                </a:lnTo>
                <a:lnTo>
                  <a:pt x="472" y="123"/>
                </a:lnTo>
                <a:lnTo>
                  <a:pt x="475" y="124"/>
                </a:lnTo>
                <a:lnTo>
                  <a:pt x="482" y="128"/>
                </a:lnTo>
                <a:lnTo>
                  <a:pt x="489" y="134"/>
                </a:lnTo>
                <a:lnTo>
                  <a:pt x="496" y="139"/>
                </a:lnTo>
                <a:lnTo>
                  <a:pt x="503" y="142"/>
                </a:lnTo>
                <a:lnTo>
                  <a:pt x="505" y="148"/>
                </a:lnTo>
                <a:lnTo>
                  <a:pt x="499" y="149"/>
                </a:lnTo>
                <a:lnTo>
                  <a:pt x="499" y="155"/>
                </a:lnTo>
                <a:lnTo>
                  <a:pt x="498" y="168"/>
                </a:lnTo>
                <a:lnTo>
                  <a:pt x="493" y="167"/>
                </a:lnTo>
                <a:lnTo>
                  <a:pt x="486" y="163"/>
                </a:lnTo>
                <a:lnTo>
                  <a:pt x="482" y="157"/>
                </a:lnTo>
                <a:lnTo>
                  <a:pt x="479" y="154"/>
                </a:lnTo>
                <a:lnTo>
                  <a:pt x="473" y="151"/>
                </a:lnTo>
                <a:lnTo>
                  <a:pt x="470" y="145"/>
                </a:lnTo>
                <a:lnTo>
                  <a:pt x="465" y="140"/>
                </a:lnTo>
                <a:lnTo>
                  <a:pt x="458" y="132"/>
                </a:lnTo>
                <a:lnTo>
                  <a:pt x="462" y="139"/>
                </a:lnTo>
                <a:lnTo>
                  <a:pt x="465" y="142"/>
                </a:lnTo>
                <a:lnTo>
                  <a:pt x="468" y="149"/>
                </a:lnTo>
                <a:lnTo>
                  <a:pt x="473" y="155"/>
                </a:lnTo>
                <a:lnTo>
                  <a:pt x="479" y="158"/>
                </a:lnTo>
                <a:lnTo>
                  <a:pt x="482" y="170"/>
                </a:lnTo>
                <a:lnTo>
                  <a:pt x="487" y="170"/>
                </a:lnTo>
                <a:lnTo>
                  <a:pt x="495" y="175"/>
                </a:lnTo>
                <a:lnTo>
                  <a:pt x="499" y="177"/>
                </a:lnTo>
                <a:lnTo>
                  <a:pt x="489" y="177"/>
                </a:lnTo>
                <a:lnTo>
                  <a:pt x="495" y="179"/>
                </a:lnTo>
                <a:lnTo>
                  <a:pt x="499" y="182"/>
                </a:lnTo>
                <a:lnTo>
                  <a:pt x="503" y="185"/>
                </a:lnTo>
                <a:lnTo>
                  <a:pt x="503" y="191"/>
                </a:lnTo>
                <a:lnTo>
                  <a:pt x="499" y="191"/>
                </a:lnTo>
                <a:lnTo>
                  <a:pt x="493" y="185"/>
                </a:lnTo>
                <a:lnTo>
                  <a:pt x="493" y="194"/>
                </a:lnTo>
                <a:lnTo>
                  <a:pt x="487" y="201"/>
                </a:lnTo>
                <a:lnTo>
                  <a:pt x="482" y="197"/>
                </a:lnTo>
                <a:lnTo>
                  <a:pt x="472" y="182"/>
                </a:lnTo>
                <a:lnTo>
                  <a:pt x="468" y="177"/>
                </a:lnTo>
                <a:lnTo>
                  <a:pt x="472" y="187"/>
                </a:lnTo>
                <a:lnTo>
                  <a:pt x="475" y="194"/>
                </a:lnTo>
                <a:lnTo>
                  <a:pt x="479" y="200"/>
                </a:lnTo>
                <a:lnTo>
                  <a:pt x="484" y="205"/>
                </a:lnTo>
                <a:lnTo>
                  <a:pt x="493" y="205"/>
                </a:lnTo>
                <a:lnTo>
                  <a:pt x="498" y="210"/>
                </a:lnTo>
                <a:lnTo>
                  <a:pt x="498" y="216"/>
                </a:lnTo>
                <a:lnTo>
                  <a:pt x="502" y="221"/>
                </a:lnTo>
                <a:lnTo>
                  <a:pt x="496" y="224"/>
                </a:lnTo>
                <a:lnTo>
                  <a:pt x="487" y="221"/>
                </a:lnTo>
                <a:lnTo>
                  <a:pt x="479" y="213"/>
                </a:lnTo>
                <a:lnTo>
                  <a:pt x="473" y="205"/>
                </a:lnTo>
                <a:lnTo>
                  <a:pt x="465" y="202"/>
                </a:lnTo>
                <a:lnTo>
                  <a:pt x="462" y="197"/>
                </a:lnTo>
                <a:lnTo>
                  <a:pt x="458" y="202"/>
                </a:lnTo>
                <a:lnTo>
                  <a:pt x="455" y="201"/>
                </a:lnTo>
                <a:lnTo>
                  <a:pt x="465" y="207"/>
                </a:lnTo>
                <a:lnTo>
                  <a:pt x="470" y="212"/>
                </a:lnTo>
                <a:lnTo>
                  <a:pt x="475" y="210"/>
                </a:lnTo>
                <a:lnTo>
                  <a:pt x="475" y="216"/>
                </a:lnTo>
                <a:lnTo>
                  <a:pt x="480" y="224"/>
                </a:lnTo>
                <a:lnTo>
                  <a:pt x="489" y="227"/>
                </a:lnTo>
                <a:lnTo>
                  <a:pt x="487" y="235"/>
                </a:lnTo>
                <a:lnTo>
                  <a:pt x="499" y="235"/>
                </a:lnTo>
                <a:lnTo>
                  <a:pt x="503" y="227"/>
                </a:lnTo>
                <a:lnTo>
                  <a:pt x="512" y="231"/>
                </a:lnTo>
                <a:lnTo>
                  <a:pt x="517" y="234"/>
                </a:lnTo>
                <a:lnTo>
                  <a:pt x="522" y="234"/>
                </a:lnTo>
                <a:lnTo>
                  <a:pt x="524" y="241"/>
                </a:lnTo>
                <a:lnTo>
                  <a:pt x="524" y="247"/>
                </a:lnTo>
                <a:lnTo>
                  <a:pt x="529" y="254"/>
                </a:lnTo>
                <a:lnTo>
                  <a:pt x="531" y="262"/>
                </a:lnTo>
                <a:lnTo>
                  <a:pt x="525" y="258"/>
                </a:lnTo>
                <a:lnTo>
                  <a:pt x="522" y="264"/>
                </a:lnTo>
                <a:lnTo>
                  <a:pt x="519" y="262"/>
                </a:lnTo>
                <a:lnTo>
                  <a:pt x="513" y="264"/>
                </a:lnTo>
                <a:lnTo>
                  <a:pt x="498" y="267"/>
                </a:lnTo>
                <a:lnTo>
                  <a:pt x="487" y="264"/>
                </a:lnTo>
                <a:lnTo>
                  <a:pt x="246" y="267"/>
                </a:lnTo>
                <a:lnTo>
                  <a:pt x="241" y="264"/>
                </a:lnTo>
                <a:lnTo>
                  <a:pt x="187" y="264"/>
                </a:lnTo>
                <a:lnTo>
                  <a:pt x="155" y="264"/>
                </a:lnTo>
                <a:lnTo>
                  <a:pt x="136" y="262"/>
                </a:lnTo>
                <a:lnTo>
                  <a:pt x="117" y="259"/>
                </a:lnTo>
                <a:lnTo>
                  <a:pt x="0" y="262"/>
                </a:lnTo>
              </a:path>
            </a:pathLst>
          </a:custGeom>
          <a:solidFill>
            <a:srgbClr val="990000"/>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810" name="Freeform 82"/>
          <p:cNvSpPr>
            <a:spLocks/>
          </p:cNvSpPr>
          <p:nvPr/>
        </p:nvSpPr>
        <p:spPr bwMode="auto">
          <a:xfrm>
            <a:off x="5665247" y="3116256"/>
            <a:ext cx="456867" cy="389461"/>
          </a:xfrm>
          <a:custGeom>
            <a:avLst/>
            <a:gdLst>
              <a:gd name="T0" fmla="*/ 412 w 337"/>
              <a:gd name="T1" fmla="*/ 1703 h 312"/>
              <a:gd name="T2" fmla="*/ 313 w 337"/>
              <a:gd name="T3" fmla="*/ 1639 h 312"/>
              <a:gd name="T4" fmla="*/ 165 w 337"/>
              <a:gd name="T5" fmla="*/ 1513 h 312"/>
              <a:gd name="T6" fmla="*/ 65 w 337"/>
              <a:gd name="T7" fmla="*/ 1415 h 312"/>
              <a:gd name="T8" fmla="*/ 3 w 337"/>
              <a:gd name="T9" fmla="*/ 1325 h 312"/>
              <a:gd name="T10" fmla="*/ 138 w 337"/>
              <a:gd name="T11" fmla="*/ 1215 h 312"/>
              <a:gd name="T12" fmla="*/ 364 w 337"/>
              <a:gd name="T13" fmla="*/ 1124 h 312"/>
              <a:gd name="T14" fmla="*/ 350 w 337"/>
              <a:gd name="T15" fmla="*/ 1015 h 312"/>
              <a:gd name="T16" fmla="*/ 454 w 337"/>
              <a:gd name="T17" fmla="*/ 923 h 312"/>
              <a:gd name="T18" fmla="*/ 628 w 337"/>
              <a:gd name="T19" fmla="*/ 913 h 312"/>
              <a:gd name="T20" fmla="*/ 754 w 337"/>
              <a:gd name="T21" fmla="*/ 935 h 312"/>
              <a:gd name="T22" fmla="*/ 754 w 337"/>
              <a:gd name="T23" fmla="*/ 844 h 312"/>
              <a:gd name="T24" fmla="*/ 849 w 337"/>
              <a:gd name="T25" fmla="*/ 747 h 312"/>
              <a:gd name="T26" fmla="*/ 1006 w 337"/>
              <a:gd name="T27" fmla="*/ 682 h 312"/>
              <a:gd name="T28" fmla="*/ 1186 w 337"/>
              <a:gd name="T29" fmla="*/ 682 h 312"/>
              <a:gd name="T30" fmla="*/ 1357 w 337"/>
              <a:gd name="T31" fmla="*/ 636 h 312"/>
              <a:gd name="T32" fmla="*/ 1578 w 337"/>
              <a:gd name="T33" fmla="*/ 509 h 312"/>
              <a:gd name="T34" fmla="*/ 1605 w 337"/>
              <a:gd name="T35" fmla="*/ 395 h 312"/>
              <a:gd name="T36" fmla="*/ 1717 w 337"/>
              <a:gd name="T37" fmla="*/ 232 h 312"/>
              <a:gd name="T38" fmla="*/ 1775 w 337"/>
              <a:gd name="T39" fmla="*/ 126 h 312"/>
              <a:gd name="T40" fmla="*/ 1775 w 337"/>
              <a:gd name="T41" fmla="*/ 0 h 312"/>
              <a:gd name="T42" fmla="*/ 2794 w 337"/>
              <a:gd name="T43" fmla="*/ 505 h 312"/>
              <a:gd name="T44" fmla="*/ 2963 w 337"/>
              <a:gd name="T45" fmla="*/ 745 h 312"/>
              <a:gd name="T46" fmla="*/ 3144 w 337"/>
              <a:gd name="T47" fmla="*/ 641 h 312"/>
              <a:gd name="T48" fmla="*/ 3324 w 337"/>
              <a:gd name="T49" fmla="*/ 603 h 312"/>
              <a:gd name="T50" fmla="*/ 3465 w 337"/>
              <a:gd name="T51" fmla="*/ 594 h 312"/>
              <a:gd name="T52" fmla="*/ 3683 w 337"/>
              <a:gd name="T53" fmla="*/ 603 h 312"/>
              <a:gd name="T54" fmla="*/ 3777 w 337"/>
              <a:gd name="T55" fmla="*/ 566 h 312"/>
              <a:gd name="T56" fmla="*/ 3975 w 337"/>
              <a:gd name="T57" fmla="*/ 541 h 312"/>
              <a:gd name="T58" fmla="*/ 4179 w 337"/>
              <a:gd name="T59" fmla="*/ 566 h 312"/>
              <a:gd name="T60" fmla="*/ 4322 w 337"/>
              <a:gd name="T61" fmla="*/ 629 h 312"/>
              <a:gd name="T62" fmla="*/ 4322 w 337"/>
              <a:gd name="T63" fmla="*/ 707 h 312"/>
              <a:gd name="T64" fmla="*/ 4275 w 337"/>
              <a:gd name="T65" fmla="*/ 830 h 312"/>
              <a:gd name="T66" fmla="*/ 3807 w 337"/>
              <a:gd name="T67" fmla="*/ 641 h 312"/>
              <a:gd name="T68" fmla="*/ 3716 w 337"/>
              <a:gd name="T69" fmla="*/ 794 h 312"/>
              <a:gd name="T70" fmla="*/ 3593 w 337"/>
              <a:gd name="T71" fmla="*/ 882 h 312"/>
              <a:gd name="T72" fmla="*/ 3456 w 337"/>
              <a:gd name="T73" fmla="*/ 935 h 312"/>
              <a:gd name="T74" fmla="*/ 3243 w 337"/>
              <a:gd name="T75" fmla="*/ 997 h 312"/>
              <a:gd name="T76" fmla="*/ 3108 w 337"/>
              <a:gd name="T77" fmla="*/ 1091 h 312"/>
              <a:gd name="T78" fmla="*/ 3036 w 337"/>
              <a:gd name="T79" fmla="*/ 1182 h 312"/>
              <a:gd name="T80" fmla="*/ 2808 w 337"/>
              <a:gd name="T81" fmla="*/ 1215 h 312"/>
              <a:gd name="T82" fmla="*/ 2594 w 337"/>
              <a:gd name="T83" fmla="*/ 1157 h 312"/>
              <a:gd name="T84" fmla="*/ 2490 w 337"/>
              <a:gd name="T85" fmla="*/ 1287 h 312"/>
              <a:gd name="T86" fmla="*/ 2386 w 337"/>
              <a:gd name="T87" fmla="*/ 1377 h 312"/>
              <a:gd name="T88" fmla="*/ 2141 w 337"/>
              <a:gd name="T89" fmla="*/ 1568 h 312"/>
              <a:gd name="T90" fmla="*/ 2080 w 337"/>
              <a:gd name="T91" fmla="*/ 1667 h 312"/>
              <a:gd name="T92" fmla="*/ 2026 w 337"/>
              <a:gd name="T93" fmla="*/ 1749 h 312"/>
              <a:gd name="T94" fmla="*/ 1893 w 337"/>
              <a:gd name="T95" fmla="*/ 1751 h 312"/>
              <a:gd name="T96" fmla="*/ 1582 w 337"/>
              <a:gd name="T97" fmla="*/ 1776 h 312"/>
              <a:gd name="T98" fmla="*/ 1476 w 337"/>
              <a:gd name="T99" fmla="*/ 1852 h 312"/>
              <a:gd name="T100" fmla="*/ 1255 w 337"/>
              <a:gd name="T101" fmla="*/ 1886 h 312"/>
              <a:gd name="T102" fmla="*/ 1125 w 337"/>
              <a:gd name="T103" fmla="*/ 1841 h 312"/>
              <a:gd name="T104" fmla="*/ 908 w 337"/>
              <a:gd name="T105" fmla="*/ 1894 h 312"/>
              <a:gd name="T106" fmla="*/ 744 w 337"/>
              <a:gd name="T107" fmla="*/ 1852 h 312"/>
              <a:gd name="T108" fmla="*/ 607 w 337"/>
              <a:gd name="T109" fmla="*/ 1776 h 312"/>
              <a:gd name="T110" fmla="*/ 577 w 337"/>
              <a:gd name="T111" fmla="*/ 1719 h 3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7"/>
              <a:gd name="T169" fmla="*/ 0 h 312"/>
              <a:gd name="T170" fmla="*/ 337 w 337"/>
              <a:gd name="T171" fmla="*/ 312 h 3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7" h="312">
                <a:moveTo>
                  <a:pt x="45" y="282"/>
                </a:moveTo>
                <a:lnTo>
                  <a:pt x="35" y="282"/>
                </a:lnTo>
                <a:lnTo>
                  <a:pt x="32" y="280"/>
                </a:lnTo>
                <a:lnTo>
                  <a:pt x="31" y="276"/>
                </a:lnTo>
                <a:lnTo>
                  <a:pt x="28" y="274"/>
                </a:lnTo>
                <a:lnTo>
                  <a:pt x="24" y="269"/>
                </a:lnTo>
                <a:lnTo>
                  <a:pt x="20" y="262"/>
                </a:lnTo>
                <a:lnTo>
                  <a:pt x="15" y="257"/>
                </a:lnTo>
                <a:lnTo>
                  <a:pt x="13" y="248"/>
                </a:lnTo>
                <a:lnTo>
                  <a:pt x="10" y="248"/>
                </a:lnTo>
                <a:lnTo>
                  <a:pt x="10" y="242"/>
                </a:lnTo>
                <a:lnTo>
                  <a:pt x="5" y="233"/>
                </a:lnTo>
                <a:lnTo>
                  <a:pt x="0" y="228"/>
                </a:lnTo>
                <a:lnTo>
                  <a:pt x="3" y="221"/>
                </a:lnTo>
                <a:lnTo>
                  <a:pt x="3" y="218"/>
                </a:lnTo>
                <a:lnTo>
                  <a:pt x="3" y="212"/>
                </a:lnTo>
                <a:lnTo>
                  <a:pt x="3" y="200"/>
                </a:lnTo>
                <a:lnTo>
                  <a:pt x="10" y="200"/>
                </a:lnTo>
                <a:lnTo>
                  <a:pt x="20" y="198"/>
                </a:lnTo>
                <a:lnTo>
                  <a:pt x="22" y="184"/>
                </a:lnTo>
                <a:lnTo>
                  <a:pt x="28" y="184"/>
                </a:lnTo>
                <a:lnTo>
                  <a:pt x="28" y="179"/>
                </a:lnTo>
                <a:lnTo>
                  <a:pt x="28" y="172"/>
                </a:lnTo>
                <a:lnTo>
                  <a:pt x="27" y="166"/>
                </a:lnTo>
                <a:lnTo>
                  <a:pt x="32" y="161"/>
                </a:lnTo>
                <a:lnTo>
                  <a:pt x="32" y="156"/>
                </a:lnTo>
                <a:lnTo>
                  <a:pt x="34" y="151"/>
                </a:lnTo>
                <a:lnTo>
                  <a:pt x="37" y="149"/>
                </a:lnTo>
                <a:lnTo>
                  <a:pt x="41" y="145"/>
                </a:lnTo>
                <a:lnTo>
                  <a:pt x="48" y="149"/>
                </a:lnTo>
                <a:lnTo>
                  <a:pt x="48" y="156"/>
                </a:lnTo>
                <a:lnTo>
                  <a:pt x="53" y="153"/>
                </a:lnTo>
                <a:lnTo>
                  <a:pt x="58" y="154"/>
                </a:lnTo>
                <a:lnTo>
                  <a:pt x="58" y="145"/>
                </a:lnTo>
                <a:lnTo>
                  <a:pt x="55" y="144"/>
                </a:lnTo>
                <a:lnTo>
                  <a:pt x="58" y="139"/>
                </a:lnTo>
                <a:lnTo>
                  <a:pt x="58" y="131"/>
                </a:lnTo>
                <a:lnTo>
                  <a:pt x="62" y="127"/>
                </a:lnTo>
                <a:lnTo>
                  <a:pt x="65" y="123"/>
                </a:lnTo>
                <a:lnTo>
                  <a:pt x="70" y="124"/>
                </a:lnTo>
                <a:lnTo>
                  <a:pt x="72" y="118"/>
                </a:lnTo>
                <a:lnTo>
                  <a:pt x="77" y="112"/>
                </a:lnTo>
                <a:lnTo>
                  <a:pt x="80" y="110"/>
                </a:lnTo>
                <a:lnTo>
                  <a:pt x="84" y="113"/>
                </a:lnTo>
                <a:lnTo>
                  <a:pt x="91" y="112"/>
                </a:lnTo>
                <a:lnTo>
                  <a:pt x="94" y="112"/>
                </a:lnTo>
                <a:lnTo>
                  <a:pt x="100" y="105"/>
                </a:lnTo>
                <a:lnTo>
                  <a:pt x="103" y="104"/>
                </a:lnTo>
                <a:lnTo>
                  <a:pt x="108" y="97"/>
                </a:lnTo>
                <a:lnTo>
                  <a:pt x="118" y="90"/>
                </a:lnTo>
                <a:lnTo>
                  <a:pt x="120" y="84"/>
                </a:lnTo>
                <a:lnTo>
                  <a:pt x="120" y="78"/>
                </a:lnTo>
                <a:lnTo>
                  <a:pt x="121" y="73"/>
                </a:lnTo>
                <a:lnTo>
                  <a:pt x="123" y="66"/>
                </a:lnTo>
                <a:lnTo>
                  <a:pt x="128" y="60"/>
                </a:lnTo>
                <a:lnTo>
                  <a:pt x="128" y="54"/>
                </a:lnTo>
                <a:lnTo>
                  <a:pt x="131" y="39"/>
                </a:lnTo>
                <a:lnTo>
                  <a:pt x="135" y="32"/>
                </a:lnTo>
                <a:lnTo>
                  <a:pt x="138" y="27"/>
                </a:lnTo>
                <a:lnTo>
                  <a:pt x="136" y="21"/>
                </a:lnTo>
                <a:lnTo>
                  <a:pt x="138" y="15"/>
                </a:lnTo>
                <a:lnTo>
                  <a:pt x="132" y="4"/>
                </a:lnTo>
                <a:lnTo>
                  <a:pt x="136" y="0"/>
                </a:lnTo>
                <a:lnTo>
                  <a:pt x="143" y="0"/>
                </a:lnTo>
                <a:lnTo>
                  <a:pt x="143" y="83"/>
                </a:lnTo>
                <a:lnTo>
                  <a:pt x="214" y="83"/>
                </a:lnTo>
                <a:lnTo>
                  <a:pt x="214" y="130"/>
                </a:lnTo>
                <a:lnTo>
                  <a:pt x="221" y="123"/>
                </a:lnTo>
                <a:lnTo>
                  <a:pt x="227" y="121"/>
                </a:lnTo>
                <a:lnTo>
                  <a:pt x="229" y="116"/>
                </a:lnTo>
                <a:lnTo>
                  <a:pt x="238" y="110"/>
                </a:lnTo>
                <a:lnTo>
                  <a:pt x="241" y="105"/>
                </a:lnTo>
                <a:lnTo>
                  <a:pt x="249" y="108"/>
                </a:lnTo>
                <a:lnTo>
                  <a:pt x="252" y="104"/>
                </a:lnTo>
                <a:lnTo>
                  <a:pt x="255" y="99"/>
                </a:lnTo>
                <a:lnTo>
                  <a:pt x="258" y="97"/>
                </a:lnTo>
                <a:lnTo>
                  <a:pt x="263" y="90"/>
                </a:lnTo>
                <a:lnTo>
                  <a:pt x="266" y="97"/>
                </a:lnTo>
                <a:lnTo>
                  <a:pt x="273" y="99"/>
                </a:lnTo>
                <a:lnTo>
                  <a:pt x="278" y="99"/>
                </a:lnTo>
                <a:lnTo>
                  <a:pt x="282" y="99"/>
                </a:lnTo>
                <a:lnTo>
                  <a:pt x="284" y="97"/>
                </a:lnTo>
                <a:lnTo>
                  <a:pt x="285" y="92"/>
                </a:lnTo>
                <a:lnTo>
                  <a:pt x="289" y="93"/>
                </a:lnTo>
                <a:lnTo>
                  <a:pt x="294" y="92"/>
                </a:lnTo>
                <a:lnTo>
                  <a:pt x="300" y="88"/>
                </a:lnTo>
                <a:lnTo>
                  <a:pt x="304" y="88"/>
                </a:lnTo>
                <a:lnTo>
                  <a:pt x="315" y="93"/>
                </a:lnTo>
                <a:lnTo>
                  <a:pt x="318" y="93"/>
                </a:lnTo>
                <a:lnTo>
                  <a:pt x="320" y="93"/>
                </a:lnTo>
                <a:lnTo>
                  <a:pt x="325" y="93"/>
                </a:lnTo>
                <a:lnTo>
                  <a:pt x="324" y="99"/>
                </a:lnTo>
                <a:lnTo>
                  <a:pt x="330" y="103"/>
                </a:lnTo>
                <a:lnTo>
                  <a:pt x="329" y="110"/>
                </a:lnTo>
                <a:lnTo>
                  <a:pt x="334" y="112"/>
                </a:lnTo>
                <a:lnTo>
                  <a:pt x="330" y="116"/>
                </a:lnTo>
                <a:lnTo>
                  <a:pt x="336" y="118"/>
                </a:lnTo>
                <a:lnTo>
                  <a:pt x="329" y="127"/>
                </a:lnTo>
                <a:lnTo>
                  <a:pt x="327" y="136"/>
                </a:lnTo>
                <a:lnTo>
                  <a:pt x="313" y="124"/>
                </a:lnTo>
                <a:lnTo>
                  <a:pt x="300" y="112"/>
                </a:lnTo>
                <a:lnTo>
                  <a:pt x="292" y="105"/>
                </a:lnTo>
                <a:lnTo>
                  <a:pt x="289" y="112"/>
                </a:lnTo>
                <a:lnTo>
                  <a:pt x="285" y="124"/>
                </a:lnTo>
                <a:lnTo>
                  <a:pt x="284" y="131"/>
                </a:lnTo>
                <a:lnTo>
                  <a:pt x="285" y="136"/>
                </a:lnTo>
                <a:lnTo>
                  <a:pt x="278" y="139"/>
                </a:lnTo>
                <a:lnTo>
                  <a:pt x="275" y="145"/>
                </a:lnTo>
                <a:lnTo>
                  <a:pt x="273" y="149"/>
                </a:lnTo>
                <a:lnTo>
                  <a:pt x="268" y="156"/>
                </a:lnTo>
                <a:lnTo>
                  <a:pt x="265" y="154"/>
                </a:lnTo>
                <a:lnTo>
                  <a:pt x="258" y="164"/>
                </a:lnTo>
                <a:lnTo>
                  <a:pt x="255" y="171"/>
                </a:lnTo>
                <a:lnTo>
                  <a:pt x="248" y="164"/>
                </a:lnTo>
                <a:lnTo>
                  <a:pt x="242" y="166"/>
                </a:lnTo>
                <a:lnTo>
                  <a:pt x="241" y="172"/>
                </a:lnTo>
                <a:lnTo>
                  <a:pt x="238" y="179"/>
                </a:lnTo>
                <a:lnTo>
                  <a:pt x="235" y="184"/>
                </a:lnTo>
                <a:lnTo>
                  <a:pt x="234" y="189"/>
                </a:lnTo>
                <a:lnTo>
                  <a:pt x="232" y="194"/>
                </a:lnTo>
                <a:lnTo>
                  <a:pt x="229" y="200"/>
                </a:lnTo>
                <a:lnTo>
                  <a:pt x="221" y="200"/>
                </a:lnTo>
                <a:lnTo>
                  <a:pt x="215" y="200"/>
                </a:lnTo>
                <a:lnTo>
                  <a:pt x="210" y="190"/>
                </a:lnTo>
                <a:lnTo>
                  <a:pt x="203" y="184"/>
                </a:lnTo>
                <a:lnTo>
                  <a:pt x="199" y="190"/>
                </a:lnTo>
                <a:lnTo>
                  <a:pt x="199" y="200"/>
                </a:lnTo>
                <a:lnTo>
                  <a:pt x="197" y="203"/>
                </a:lnTo>
                <a:lnTo>
                  <a:pt x="192" y="211"/>
                </a:lnTo>
                <a:lnTo>
                  <a:pt x="190" y="215"/>
                </a:lnTo>
                <a:lnTo>
                  <a:pt x="186" y="221"/>
                </a:lnTo>
                <a:lnTo>
                  <a:pt x="182" y="227"/>
                </a:lnTo>
                <a:lnTo>
                  <a:pt x="177" y="242"/>
                </a:lnTo>
                <a:lnTo>
                  <a:pt x="172" y="247"/>
                </a:lnTo>
                <a:lnTo>
                  <a:pt x="165" y="256"/>
                </a:lnTo>
                <a:lnTo>
                  <a:pt x="162" y="262"/>
                </a:lnTo>
                <a:lnTo>
                  <a:pt x="158" y="266"/>
                </a:lnTo>
                <a:lnTo>
                  <a:pt x="160" y="273"/>
                </a:lnTo>
                <a:lnTo>
                  <a:pt x="165" y="276"/>
                </a:lnTo>
                <a:lnTo>
                  <a:pt x="156" y="280"/>
                </a:lnTo>
                <a:lnTo>
                  <a:pt x="155" y="287"/>
                </a:lnTo>
                <a:lnTo>
                  <a:pt x="149" y="291"/>
                </a:lnTo>
                <a:lnTo>
                  <a:pt x="146" y="291"/>
                </a:lnTo>
                <a:lnTo>
                  <a:pt x="145" y="288"/>
                </a:lnTo>
                <a:lnTo>
                  <a:pt x="141" y="288"/>
                </a:lnTo>
                <a:lnTo>
                  <a:pt x="125" y="297"/>
                </a:lnTo>
                <a:lnTo>
                  <a:pt x="121" y="291"/>
                </a:lnTo>
                <a:lnTo>
                  <a:pt x="118" y="297"/>
                </a:lnTo>
                <a:lnTo>
                  <a:pt x="121" y="300"/>
                </a:lnTo>
                <a:lnTo>
                  <a:pt x="113" y="303"/>
                </a:lnTo>
                <a:lnTo>
                  <a:pt x="106" y="306"/>
                </a:lnTo>
                <a:lnTo>
                  <a:pt x="101" y="306"/>
                </a:lnTo>
                <a:lnTo>
                  <a:pt x="96" y="309"/>
                </a:lnTo>
                <a:lnTo>
                  <a:pt x="93" y="309"/>
                </a:lnTo>
                <a:lnTo>
                  <a:pt x="89" y="303"/>
                </a:lnTo>
                <a:lnTo>
                  <a:pt x="86" y="302"/>
                </a:lnTo>
                <a:lnTo>
                  <a:pt x="83" y="306"/>
                </a:lnTo>
                <a:lnTo>
                  <a:pt x="77" y="309"/>
                </a:lnTo>
                <a:lnTo>
                  <a:pt x="70" y="311"/>
                </a:lnTo>
                <a:lnTo>
                  <a:pt x="65" y="311"/>
                </a:lnTo>
                <a:lnTo>
                  <a:pt x="60" y="309"/>
                </a:lnTo>
                <a:lnTo>
                  <a:pt x="57" y="303"/>
                </a:lnTo>
                <a:lnTo>
                  <a:pt x="51" y="303"/>
                </a:lnTo>
                <a:lnTo>
                  <a:pt x="48" y="297"/>
                </a:lnTo>
                <a:lnTo>
                  <a:pt x="46" y="291"/>
                </a:lnTo>
                <a:lnTo>
                  <a:pt x="43" y="288"/>
                </a:lnTo>
                <a:lnTo>
                  <a:pt x="46" y="287"/>
                </a:lnTo>
                <a:lnTo>
                  <a:pt x="45" y="282"/>
                </a:lnTo>
              </a:path>
            </a:pathLst>
          </a:custGeom>
          <a:gradFill>
            <a:gsLst>
              <a:gs pos="0">
                <a:srgbClr val="FFC000"/>
              </a:gs>
              <a:gs pos="0">
                <a:srgbClr val="990000"/>
              </a:gs>
            </a:gsLst>
            <a:lin ang="3600000" scaled="0"/>
          </a:gra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18451" name="Freeform 83"/>
          <p:cNvSpPr>
            <a:spLocks/>
          </p:cNvSpPr>
          <p:nvPr/>
        </p:nvSpPr>
        <p:spPr bwMode="auto">
          <a:xfrm>
            <a:off x="3162300" y="3555208"/>
            <a:ext cx="586979" cy="745331"/>
          </a:xfrm>
          <a:custGeom>
            <a:avLst/>
            <a:gdLst>
              <a:gd name="T0" fmla="*/ 0 w 413"/>
              <a:gd name="T1" fmla="*/ 2147483647 h 517"/>
              <a:gd name="T2" fmla="*/ 0 w 413"/>
              <a:gd name="T3" fmla="*/ 2147483647 h 517"/>
              <a:gd name="T4" fmla="*/ 0 w 413"/>
              <a:gd name="T5" fmla="*/ 2147483647 h 517"/>
              <a:gd name="T6" fmla="*/ 0 w 413"/>
              <a:gd name="T7" fmla="*/ 0 h 517"/>
              <a:gd name="T8" fmla="*/ 2147483647 w 413"/>
              <a:gd name="T9" fmla="*/ 0 h 517"/>
              <a:gd name="T10" fmla="*/ 2147483647 w 413"/>
              <a:gd name="T11" fmla="*/ 2147483647 h 517"/>
              <a:gd name="T12" fmla="*/ 2147483647 w 413"/>
              <a:gd name="T13" fmla="*/ 2147483647 h 517"/>
              <a:gd name="T14" fmla="*/ 2147483647 w 413"/>
              <a:gd name="T15" fmla="*/ 2147483647 h 517"/>
              <a:gd name="T16" fmla="*/ 2147483647 w 413"/>
              <a:gd name="T17" fmla="*/ 2147483647 h 517"/>
              <a:gd name="T18" fmla="*/ 2147483647 w 413"/>
              <a:gd name="T19" fmla="*/ 2147483647 h 517"/>
              <a:gd name="T20" fmla="*/ 2147483647 w 413"/>
              <a:gd name="T21" fmla="*/ 2147483647 h 517"/>
              <a:gd name="T22" fmla="*/ 2147483647 w 413"/>
              <a:gd name="T23" fmla="*/ 2147483647 h 517"/>
              <a:gd name="T24" fmla="*/ 2147483647 w 413"/>
              <a:gd name="T25" fmla="*/ 2147483647 h 517"/>
              <a:gd name="T26" fmla="*/ 2147483647 w 413"/>
              <a:gd name="T27" fmla="*/ 2147483647 h 517"/>
              <a:gd name="T28" fmla="*/ 2147483647 w 413"/>
              <a:gd name="T29" fmla="*/ 2147483647 h 517"/>
              <a:gd name="T30" fmla="*/ 2147483647 w 413"/>
              <a:gd name="T31" fmla="*/ 2147483647 h 517"/>
              <a:gd name="T32" fmla="*/ 2147483647 w 413"/>
              <a:gd name="T33" fmla="*/ 2147483647 h 517"/>
              <a:gd name="T34" fmla="*/ 2147483647 w 413"/>
              <a:gd name="T35" fmla="*/ 2147483647 h 517"/>
              <a:gd name="T36" fmla="*/ 2147483647 w 413"/>
              <a:gd name="T37" fmla="*/ 2147483647 h 517"/>
              <a:gd name="T38" fmla="*/ 2147483647 w 413"/>
              <a:gd name="T39" fmla="*/ 2147483647 h 517"/>
              <a:gd name="T40" fmla="*/ 2147483647 w 413"/>
              <a:gd name="T41" fmla="*/ 2147483647 h 517"/>
              <a:gd name="T42" fmla="*/ 2147483647 w 413"/>
              <a:gd name="T43" fmla="*/ 2147483647 h 517"/>
              <a:gd name="T44" fmla="*/ 0 w 413"/>
              <a:gd name="T45" fmla="*/ 2147483647 h 5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3"/>
              <a:gd name="T70" fmla="*/ 0 h 517"/>
              <a:gd name="T71" fmla="*/ 413 w 413"/>
              <a:gd name="T72" fmla="*/ 517 h 5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3" h="517">
                <a:moveTo>
                  <a:pt x="0" y="514"/>
                </a:moveTo>
                <a:lnTo>
                  <a:pt x="0" y="293"/>
                </a:lnTo>
                <a:lnTo>
                  <a:pt x="0" y="220"/>
                </a:lnTo>
                <a:lnTo>
                  <a:pt x="0" y="0"/>
                </a:lnTo>
                <a:lnTo>
                  <a:pt x="412" y="0"/>
                </a:lnTo>
                <a:lnTo>
                  <a:pt x="412" y="45"/>
                </a:lnTo>
                <a:lnTo>
                  <a:pt x="410" y="45"/>
                </a:lnTo>
                <a:lnTo>
                  <a:pt x="410" y="205"/>
                </a:lnTo>
                <a:lnTo>
                  <a:pt x="408" y="246"/>
                </a:lnTo>
                <a:lnTo>
                  <a:pt x="408" y="327"/>
                </a:lnTo>
                <a:lnTo>
                  <a:pt x="406" y="369"/>
                </a:lnTo>
                <a:lnTo>
                  <a:pt x="406" y="456"/>
                </a:lnTo>
                <a:lnTo>
                  <a:pt x="164" y="456"/>
                </a:lnTo>
                <a:lnTo>
                  <a:pt x="163" y="457"/>
                </a:lnTo>
                <a:lnTo>
                  <a:pt x="163" y="466"/>
                </a:lnTo>
                <a:lnTo>
                  <a:pt x="164" y="470"/>
                </a:lnTo>
                <a:lnTo>
                  <a:pt x="170" y="476"/>
                </a:lnTo>
                <a:lnTo>
                  <a:pt x="119" y="472"/>
                </a:lnTo>
                <a:lnTo>
                  <a:pt x="54" y="472"/>
                </a:lnTo>
                <a:lnTo>
                  <a:pt x="54" y="514"/>
                </a:lnTo>
                <a:lnTo>
                  <a:pt x="36" y="516"/>
                </a:lnTo>
                <a:lnTo>
                  <a:pt x="10" y="516"/>
                </a:lnTo>
                <a:lnTo>
                  <a:pt x="0" y="514"/>
                </a:lnTo>
              </a:path>
            </a:pathLst>
          </a:custGeom>
          <a:gradFill>
            <a:gsLst>
              <a:gs pos="50000">
                <a:srgbClr val="92D050"/>
              </a:gs>
              <a:gs pos="43000">
                <a:srgbClr val="FF0000"/>
              </a:gs>
            </a:gsLst>
            <a:lin ang="2700000" scaled="1"/>
          </a:gradFill>
          <a:ln w="12700" cap="rnd">
            <a:solidFill>
              <a:srgbClr val="E79A29"/>
            </a:solidFill>
            <a:round/>
            <a:headEnd/>
            <a:tailEnd/>
          </a:ln>
        </p:spPr>
        <p:txBody>
          <a:bodyPr anchor="ctr">
            <a:noAutofit/>
          </a:bodyPr>
          <a:lstStyle/>
          <a:p>
            <a:endParaRPr lang="en-US">
              <a:solidFill>
                <a:prstClr val="black"/>
              </a:solidFill>
            </a:endParaRPr>
          </a:p>
        </p:txBody>
      </p:sp>
      <p:sp>
        <p:nvSpPr>
          <p:cNvPr id="18452" name="Freeform 84"/>
          <p:cNvSpPr>
            <a:spLocks/>
          </p:cNvSpPr>
          <p:nvPr/>
        </p:nvSpPr>
        <p:spPr bwMode="auto">
          <a:xfrm>
            <a:off x="3643314" y="2837260"/>
            <a:ext cx="907256" cy="336947"/>
          </a:xfrm>
          <a:custGeom>
            <a:avLst/>
            <a:gdLst>
              <a:gd name="T0" fmla="*/ 0 w 595"/>
              <a:gd name="T1" fmla="*/ 0 h 275"/>
              <a:gd name="T2" fmla="*/ 2147483647 w 595"/>
              <a:gd name="T3" fmla="*/ 0 h 275"/>
              <a:gd name="T4" fmla="*/ 2147483647 w 595"/>
              <a:gd name="T5" fmla="*/ 0 h 275"/>
              <a:gd name="T6" fmla="*/ 2147483647 w 595"/>
              <a:gd name="T7" fmla="*/ 0 h 275"/>
              <a:gd name="T8" fmla="*/ 2147483647 w 595"/>
              <a:gd name="T9" fmla="*/ 0 h 275"/>
              <a:gd name="T10" fmla="*/ 2147483647 w 595"/>
              <a:gd name="T11" fmla="*/ 2147483647 h 275"/>
              <a:gd name="T12" fmla="*/ 2147483647 w 595"/>
              <a:gd name="T13" fmla="*/ 2147483647 h 275"/>
              <a:gd name="T14" fmla="*/ 2147483647 w 595"/>
              <a:gd name="T15" fmla="*/ 2147483647 h 275"/>
              <a:gd name="T16" fmla="*/ 2147483647 w 595"/>
              <a:gd name="T17" fmla="*/ 2147483647 h 275"/>
              <a:gd name="T18" fmla="*/ 2147483647 w 595"/>
              <a:gd name="T19" fmla="*/ 2147483647 h 275"/>
              <a:gd name="T20" fmla="*/ 2147483647 w 595"/>
              <a:gd name="T21" fmla="*/ 2147483647 h 275"/>
              <a:gd name="T22" fmla="*/ 2147483647 w 595"/>
              <a:gd name="T23" fmla="*/ 2147483647 h 275"/>
              <a:gd name="T24" fmla="*/ 2147483647 w 595"/>
              <a:gd name="T25" fmla="*/ 2147483647 h 275"/>
              <a:gd name="T26" fmla="*/ 2147483647 w 595"/>
              <a:gd name="T27" fmla="*/ 2147483647 h 275"/>
              <a:gd name="T28" fmla="*/ 2147483647 w 595"/>
              <a:gd name="T29" fmla="*/ 2147483647 h 275"/>
              <a:gd name="T30" fmla="*/ 2147483647 w 595"/>
              <a:gd name="T31" fmla="*/ 2147483647 h 275"/>
              <a:gd name="T32" fmla="*/ 2147483647 w 595"/>
              <a:gd name="T33" fmla="*/ 2147483647 h 275"/>
              <a:gd name="T34" fmla="*/ 2147483647 w 595"/>
              <a:gd name="T35" fmla="*/ 2147483647 h 275"/>
              <a:gd name="T36" fmla="*/ 2147483647 w 595"/>
              <a:gd name="T37" fmla="*/ 2147483647 h 275"/>
              <a:gd name="T38" fmla="*/ 2147483647 w 595"/>
              <a:gd name="T39" fmla="*/ 2147483647 h 275"/>
              <a:gd name="T40" fmla="*/ 2147483647 w 595"/>
              <a:gd name="T41" fmla="*/ 2147483647 h 275"/>
              <a:gd name="T42" fmla="*/ 2147483647 w 595"/>
              <a:gd name="T43" fmla="*/ 2147483647 h 275"/>
              <a:gd name="T44" fmla="*/ 2147483647 w 595"/>
              <a:gd name="T45" fmla="*/ 2147483647 h 275"/>
              <a:gd name="T46" fmla="*/ 2147483647 w 595"/>
              <a:gd name="T47" fmla="*/ 2147483647 h 275"/>
              <a:gd name="T48" fmla="*/ 2147483647 w 595"/>
              <a:gd name="T49" fmla="*/ 2147483647 h 275"/>
              <a:gd name="T50" fmla="*/ 2147483647 w 595"/>
              <a:gd name="T51" fmla="*/ 2147483647 h 275"/>
              <a:gd name="T52" fmla="*/ 2147483647 w 595"/>
              <a:gd name="T53" fmla="*/ 2147483647 h 275"/>
              <a:gd name="T54" fmla="*/ 2147483647 w 595"/>
              <a:gd name="T55" fmla="*/ 2147483647 h 275"/>
              <a:gd name="T56" fmla="*/ 2147483647 w 595"/>
              <a:gd name="T57" fmla="*/ 2147483647 h 275"/>
              <a:gd name="T58" fmla="*/ 2147483647 w 595"/>
              <a:gd name="T59" fmla="*/ 2147483647 h 275"/>
              <a:gd name="T60" fmla="*/ 2147483647 w 595"/>
              <a:gd name="T61" fmla="*/ 2147483647 h 275"/>
              <a:gd name="T62" fmla="*/ 2147483647 w 595"/>
              <a:gd name="T63" fmla="*/ 2147483647 h 275"/>
              <a:gd name="T64" fmla="*/ 2147483647 w 595"/>
              <a:gd name="T65" fmla="*/ 2147483647 h 275"/>
              <a:gd name="T66" fmla="*/ 2147483647 w 595"/>
              <a:gd name="T67" fmla="*/ 2147483647 h 275"/>
              <a:gd name="T68" fmla="*/ 2147483647 w 595"/>
              <a:gd name="T69" fmla="*/ 2147483647 h 275"/>
              <a:gd name="T70" fmla="*/ 2147483647 w 595"/>
              <a:gd name="T71" fmla="*/ 2147483647 h 275"/>
              <a:gd name="T72" fmla="*/ 2147483647 w 595"/>
              <a:gd name="T73" fmla="*/ 2147483647 h 275"/>
              <a:gd name="T74" fmla="*/ 2147483647 w 595"/>
              <a:gd name="T75" fmla="*/ 2147483647 h 275"/>
              <a:gd name="T76" fmla="*/ 2147483647 w 595"/>
              <a:gd name="T77" fmla="*/ 2147483647 h 275"/>
              <a:gd name="T78" fmla="*/ 2147483647 w 595"/>
              <a:gd name="T79" fmla="*/ 2147483647 h 275"/>
              <a:gd name="T80" fmla="*/ 2147483647 w 595"/>
              <a:gd name="T81" fmla="*/ 2147483647 h 275"/>
              <a:gd name="T82" fmla="*/ 2147483647 w 595"/>
              <a:gd name="T83" fmla="*/ 2147483647 h 275"/>
              <a:gd name="T84" fmla="*/ 2147483647 w 595"/>
              <a:gd name="T85" fmla="*/ 2147483647 h 275"/>
              <a:gd name="T86" fmla="*/ 2147483647 w 595"/>
              <a:gd name="T87" fmla="*/ 2147483647 h 275"/>
              <a:gd name="T88" fmla="*/ 2147483647 w 595"/>
              <a:gd name="T89" fmla="*/ 2147483647 h 275"/>
              <a:gd name="T90" fmla="*/ 2147483647 w 595"/>
              <a:gd name="T91" fmla="*/ 2147483647 h 275"/>
              <a:gd name="T92" fmla="*/ 2147483647 w 595"/>
              <a:gd name="T93" fmla="*/ 2147483647 h 275"/>
              <a:gd name="T94" fmla="*/ 2147483647 w 595"/>
              <a:gd name="T95" fmla="*/ 2147483647 h 275"/>
              <a:gd name="T96" fmla="*/ 2147483647 w 595"/>
              <a:gd name="T97" fmla="*/ 2147483647 h 275"/>
              <a:gd name="T98" fmla="*/ 2147483647 w 595"/>
              <a:gd name="T99" fmla="*/ 2147483647 h 275"/>
              <a:gd name="T100" fmla="*/ 2147483647 w 595"/>
              <a:gd name="T101" fmla="*/ 2147483647 h 275"/>
              <a:gd name="T102" fmla="*/ 2147483647 w 595"/>
              <a:gd name="T103" fmla="*/ 2147483647 h 275"/>
              <a:gd name="T104" fmla="*/ 2147483647 w 595"/>
              <a:gd name="T105" fmla="*/ 2147483647 h 275"/>
              <a:gd name="T106" fmla="*/ 2147483647 w 595"/>
              <a:gd name="T107" fmla="*/ 2147483647 h 275"/>
              <a:gd name="T108" fmla="*/ 2147483647 w 595"/>
              <a:gd name="T109" fmla="*/ 2147483647 h 275"/>
              <a:gd name="T110" fmla="*/ 2147483647 w 595"/>
              <a:gd name="T111" fmla="*/ 2147483647 h 275"/>
              <a:gd name="T112" fmla="*/ 2147483647 w 595"/>
              <a:gd name="T113" fmla="*/ 2147483647 h 275"/>
              <a:gd name="T114" fmla="*/ 2147483647 w 595"/>
              <a:gd name="T115" fmla="*/ 2147483647 h 275"/>
              <a:gd name="T116" fmla="*/ 2147483647 w 595"/>
              <a:gd name="T117" fmla="*/ 2147483647 h 275"/>
              <a:gd name="T118" fmla="*/ 2147483647 w 595"/>
              <a:gd name="T119" fmla="*/ 2147483647 h 275"/>
              <a:gd name="T120" fmla="*/ 2147483647 w 595"/>
              <a:gd name="T121" fmla="*/ 2147483647 h 275"/>
              <a:gd name="T122" fmla="*/ 0 w 595"/>
              <a:gd name="T123" fmla="*/ 2147483647 h 2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5"/>
              <a:gd name="T187" fmla="*/ 0 h 275"/>
              <a:gd name="T188" fmla="*/ 595 w 595"/>
              <a:gd name="T189" fmla="*/ 275 h 2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5" h="275">
                <a:moveTo>
                  <a:pt x="0" y="181"/>
                </a:moveTo>
                <a:lnTo>
                  <a:pt x="0" y="0"/>
                </a:lnTo>
                <a:lnTo>
                  <a:pt x="35" y="0"/>
                </a:lnTo>
                <a:lnTo>
                  <a:pt x="70" y="0"/>
                </a:lnTo>
                <a:lnTo>
                  <a:pt x="86" y="0"/>
                </a:lnTo>
                <a:lnTo>
                  <a:pt x="135" y="0"/>
                </a:lnTo>
                <a:lnTo>
                  <a:pt x="262" y="0"/>
                </a:lnTo>
                <a:lnTo>
                  <a:pt x="307" y="0"/>
                </a:lnTo>
                <a:lnTo>
                  <a:pt x="326" y="0"/>
                </a:lnTo>
                <a:lnTo>
                  <a:pt x="377" y="0"/>
                </a:lnTo>
                <a:lnTo>
                  <a:pt x="379" y="2"/>
                </a:lnTo>
                <a:lnTo>
                  <a:pt x="380" y="6"/>
                </a:lnTo>
                <a:lnTo>
                  <a:pt x="385" y="6"/>
                </a:lnTo>
                <a:lnTo>
                  <a:pt x="387" y="6"/>
                </a:lnTo>
                <a:lnTo>
                  <a:pt x="392" y="12"/>
                </a:lnTo>
                <a:lnTo>
                  <a:pt x="394" y="10"/>
                </a:lnTo>
                <a:lnTo>
                  <a:pt x="397" y="12"/>
                </a:lnTo>
                <a:lnTo>
                  <a:pt x="401" y="14"/>
                </a:lnTo>
                <a:lnTo>
                  <a:pt x="404" y="17"/>
                </a:lnTo>
                <a:lnTo>
                  <a:pt x="407" y="21"/>
                </a:lnTo>
                <a:lnTo>
                  <a:pt x="411" y="21"/>
                </a:lnTo>
                <a:lnTo>
                  <a:pt x="414" y="22"/>
                </a:lnTo>
                <a:lnTo>
                  <a:pt x="421" y="19"/>
                </a:lnTo>
                <a:lnTo>
                  <a:pt x="421" y="14"/>
                </a:lnTo>
                <a:lnTo>
                  <a:pt x="426" y="14"/>
                </a:lnTo>
                <a:lnTo>
                  <a:pt x="428" y="16"/>
                </a:lnTo>
                <a:lnTo>
                  <a:pt x="429" y="14"/>
                </a:lnTo>
                <a:lnTo>
                  <a:pt x="435" y="16"/>
                </a:lnTo>
                <a:lnTo>
                  <a:pt x="436" y="16"/>
                </a:lnTo>
                <a:lnTo>
                  <a:pt x="438" y="14"/>
                </a:lnTo>
                <a:lnTo>
                  <a:pt x="454" y="14"/>
                </a:lnTo>
                <a:lnTo>
                  <a:pt x="457" y="12"/>
                </a:lnTo>
                <a:lnTo>
                  <a:pt x="461" y="12"/>
                </a:lnTo>
                <a:lnTo>
                  <a:pt x="464" y="14"/>
                </a:lnTo>
                <a:lnTo>
                  <a:pt x="465" y="16"/>
                </a:lnTo>
                <a:lnTo>
                  <a:pt x="465" y="17"/>
                </a:lnTo>
                <a:lnTo>
                  <a:pt x="468" y="17"/>
                </a:lnTo>
                <a:lnTo>
                  <a:pt x="473" y="22"/>
                </a:lnTo>
                <a:lnTo>
                  <a:pt x="476" y="22"/>
                </a:lnTo>
                <a:lnTo>
                  <a:pt x="482" y="23"/>
                </a:lnTo>
                <a:lnTo>
                  <a:pt x="483" y="25"/>
                </a:lnTo>
                <a:lnTo>
                  <a:pt x="487" y="25"/>
                </a:lnTo>
                <a:lnTo>
                  <a:pt x="490" y="27"/>
                </a:lnTo>
                <a:lnTo>
                  <a:pt x="493" y="27"/>
                </a:lnTo>
                <a:lnTo>
                  <a:pt x="496" y="29"/>
                </a:lnTo>
                <a:lnTo>
                  <a:pt x="499" y="29"/>
                </a:lnTo>
                <a:lnTo>
                  <a:pt x="500" y="36"/>
                </a:lnTo>
                <a:lnTo>
                  <a:pt x="506" y="38"/>
                </a:lnTo>
                <a:lnTo>
                  <a:pt x="507" y="44"/>
                </a:lnTo>
                <a:lnTo>
                  <a:pt x="510" y="43"/>
                </a:lnTo>
                <a:lnTo>
                  <a:pt x="513" y="47"/>
                </a:lnTo>
                <a:lnTo>
                  <a:pt x="514" y="49"/>
                </a:lnTo>
                <a:lnTo>
                  <a:pt x="521" y="49"/>
                </a:lnTo>
                <a:lnTo>
                  <a:pt x="523" y="50"/>
                </a:lnTo>
                <a:lnTo>
                  <a:pt x="523" y="54"/>
                </a:lnTo>
                <a:lnTo>
                  <a:pt x="521" y="59"/>
                </a:lnTo>
                <a:lnTo>
                  <a:pt x="521" y="60"/>
                </a:lnTo>
                <a:lnTo>
                  <a:pt x="526" y="66"/>
                </a:lnTo>
                <a:lnTo>
                  <a:pt x="527" y="72"/>
                </a:lnTo>
                <a:lnTo>
                  <a:pt x="526" y="79"/>
                </a:lnTo>
                <a:lnTo>
                  <a:pt x="530" y="79"/>
                </a:lnTo>
                <a:lnTo>
                  <a:pt x="531" y="84"/>
                </a:lnTo>
                <a:lnTo>
                  <a:pt x="534" y="87"/>
                </a:lnTo>
                <a:lnTo>
                  <a:pt x="534" y="90"/>
                </a:lnTo>
                <a:lnTo>
                  <a:pt x="536" y="90"/>
                </a:lnTo>
                <a:lnTo>
                  <a:pt x="538" y="90"/>
                </a:lnTo>
                <a:lnTo>
                  <a:pt x="538" y="99"/>
                </a:lnTo>
                <a:lnTo>
                  <a:pt x="541" y="102"/>
                </a:lnTo>
                <a:lnTo>
                  <a:pt x="543" y="105"/>
                </a:lnTo>
                <a:lnTo>
                  <a:pt x="543" y="111"/>
                </a:lnTo>
                <a:lnTo>
                  <a:pt x="541" y="117"/>
                </a:lnTo>
                <a:lnTo>
                  <a:pt x="541" y="124"/>
                </a:lnTo>
                <a:lnTo>
                  <a:pt x="545" y="124"/>
                </a:lnTo>
                <a:lnTo>
                  <a:pt x="547" y="124"/>
                </a:lnTo>
                <a:lnTo>
                  <a:pt x="547" y="126"/>
                </a:lnTo>
                <a:lnTo>
                  <a:pt x="545" y="130"/>
                </a:lnTo>
                <a:lnTo>
                  <a:pt x="543" y="132"/>
                </a:lnTo>
                <a:lnTo>
                  <a:pt x="547" y="132"/>
                </a:lnTo>
                <a:lnTo>
                  <a:pt x="548" y="135"/>
                </a:lnTo>
                <a:lnTo>
                  <a:pt x="554" y="139"/>
                </a:lnTo>
                <a:lnTo>
                  <a:pt x="554" y="143"/>
                </a:lnTo>
                <a:lnTo>
                  <a:pt x="554" y="151"/>
                </a:lnTo>
                <a:lnTo>
                  <a:pt x="556" y="153"/>
                </a:lnTo>
                <a:lnTo>
                  <a:pt x="559" y="153"/>
                </a:lnTo>
                <a:lnTo>
                  <a:pt x="559" y="154"/>
                </a:lnTo>
                <a:lnTo>
                  <a:pt x="556" y="157"/>
                </a:lnTo>
                <a:lnTo>
                  <a:pt x="558" y="162"/>
                </a:lnTo>
                <a:lnTo>
                  <a:pt x="558" y="166"/>
                </a:lnTo>
                <a:lnTo>
                  <a:pt x="559" y="166"/>
                </a:lnTo>
                <a:lnTo>
                  <a:pt x="559" y="169"/>
                </a:lnTo>
                <a:lnTo>
                  <a:pt x="559" y="174"/>
                </a:lnTo>
                <a:lnTo>
                  <a:pt x="559" y="175"/>
                </a:lnTo>
                <a:lnTo>
                  <a:pt x="559" y="179"/>
                </a:lnTo>
                <a:lnTo>
                  <a:pt x="561" y="186"/>
                </a:lnTo>
                <a:lnTo>
                  <a:pt x="561" y="190"/>
                </a:lnTo>
                <a:lnTo>
                  <a:pt x="559" y="194"/>
                </a:lnTo>
                <a:lnTo>
                  <a:pt x="561" y="199"/>
                </a:lnTo>
                <a:lnTo>
                  <a:pt x="559" y="202"/>
                </a:lnTo>
                <a:lnTo>
                  <a:pt x="559" y="205"/>
                </a:lnTo>
                <a:lnTo>
                  <a:pt x="561" y="208"/>
                </a:lnTo>
                <a:lnTo>
                  <a:pt x="565" y="214"/>
                </a:lnTo>
                <a:lnTo>
                  <a:pt x="566" y="217"/>
                </a:lnTo>
                <a:lnTo>
                  <a:pt x="565" y="219"/>
                </a:lnTo>
                <a:lnTo>
                  <a:pt x="566" y="220"/>
                </a:lnTo>
                <a:lnTo>
                  <a:pt x="568" y="223"/>
                </a:lnTo>
                <a:lnTo>
                  <a:pt x="571" y="226"/>
                </a:lnTo>
                <a:lnTo>
                  <a:pt x="575" y="233"/>
                </a:lnTo>
                <a:lnTo>
                  <a:pt x="576" y="239"/>
                </a:lnTo>
                <a:lnTo>
                  <a:pt x="576" y="242"/>
                </a:lnTo>
                <a:lnTo>
                  <a:pt x="580" y="245"/>
                </a:lnTo>
                <a:lnTo>
                  <a:pt x="580" y="248"/>
                </a:lnTo>
                <a:lnTo>
                  <a:pt x="585" y="250"/>
                </a:lnTo>
                <a:lnTo>
                  <a:pt x="587" y="254"/>
                </a:lnTo>
                <a:lnTo>
                  <a:pt x="590" y="257"/>
                </a:lnTo>
                <a:lnTo>
                  <a:pt x="590" y="260"/>
                </a:lnTo>
                <a:lnTo>
                  <a:pt x="590" y="266"/>
                </a:lnTo>
                <a:lnTo>
                  <a:pt x="594" y="269"/>
                </a:lnTo>
                <a:lnTo>
                  <a:pt x="594" y="272"/>
                </a:lnTo>
                <a:lnTo>
                  <a:pt x="340" y="272"/>
                </a:lnTo>
                <a:lnTo>
                  <a:pt x="333" y="274"/>
                </a:lnTo>
                <a:lnTo>
                  <a:pt x="302" y="272"/>
                </a:lnTo>
                <a:lnTo>
                  <a:pt x="135" y="272"/>
                </a:lnTo>
                <a:lnTo>
                  <a:pt x="135" y="181"/>
                </a:lnTo>
                <a:lnTo>
                  <a:pt x="0" y="181"/>
                </a:lnTo>
              </a:path>
            </a:pathLst>
          </a:custGeom>
          <a:gradFill>
            <a:gsLst>
              <a:gs pos="50000">
                <a:schemeClr val="bg1">
                  <a:lumMod val="85000"/>
                </a:schemeClr>
              </a:gs>
              <a:gs pos="50000">
                <a:srgbClr val="7030A0"/>
              </a:gs>
            </a:gsLst>
            <a:lin ang="2700000" scaled="1"/>
          </a:gradFill>
          <a:ln w="12700" cap="rnd">
            <a:solidFill>
              <a:srgbClr val="E79A29"/>
            </a:solidFill>
            <a:round/>
            <a:headEnd/>
            <a:tailEnd/>
          </a:ln>
        </p:spPr>
        <p:txBody>
          <a:bodyPr anchor="ctr">
            <a:noAutofit/>
          </a:bodyPr>
          <a:lstStyle/>
          <a:p>
            <a:endParaRPr lang="en-US">
              <a:solidFill>
                <a:prstClr val="black"/>
              </a:solidFill>
            </a:endParaRPr>
          </a:p>
        </p:txBody>
      </p:sp>
      <p:sp>
        <p:nvSpPr>
          <p:cNvPr id="18453" name="Freeform 85"/>
          <p:cNvSpPr>
            <a:spLocks/>
          </p:cNvSpPr>
          <p:nvPr/>
        </p:nvSpPr>
        <p:spPr bwMode="auto">
          <a:xfrm>
            <a:off x="3740945" y="3555208"/>
            <a:ext cx="907256" cy="497681"/>
          </a:xfrm>
          <a:custGeom>
            <a:avLst/>
            <a:gdLst>
              <a:gd name="T0" fmla="*/ 2147483647 w 586"/>
              <a:gd name="T1" fmla="*/ 2147483647 h 309"/>
              <a:gd name="T2" fmla="*/ 2147483647 w 586"/>
              <a:gd name="T3" fmla="*/ 2147483647 h 309"/>
              <a:gd name="T4" fmla="*/ 2147483647 w 586"/>
              <a:gd name="T5" fmla="*/ 2147483647 h 309"/>
              <a:gd name="T6" fmla="*/ 2147483647 w 586"/>
              <a:gd name="T7" fmla="*/ 2147483647 h 309"/>
              <a:gd name="T8" fmla="*/ 2147483647 w 586"/>
              <a:gd name="T9" fmla="*/ 2147483647 h 309"/>
              <a:gd name="T10" fmla="*/ 2147483647 w 586"/>
              <a:gd name="T11" fmla="*/ 2147483647 h 309"/>
              <a:gd name="T12" fmla="*/ 2147483647 w 586"/>
              <a:gd name="T13" fmla="*/ 2147483647 h 309"/>
              <a:gd name="T14" fmla="*/ 2147483647 w 586"/>
              <a:gd name="T15" fmla="*/ 2147483647 h 309"/>
              <a:gd name="T16" fmla="*/ 2147483647 w 586"/>
              <a:gd name="T17" fmla="*/ 2147483647 h 309"/>
              <a:gd name="T18" fmla="*/ 2147483647 w 586"/>
              <a:gd name="T19" fmla="*/ 2147483647 h 309"/>
              <a:gd name="T20" fmla="*/ 2147483647 w 586"/>
              <a:gd name="T21" fmla="*/ 2147483647 h 309"/>
              <a:gd name="T22" fmla="*/ 2147483647 w 586"/>
              <a:gd name="T23" fmla="*/ 2147483647 h 309"/>
              <a:gd name="T24" fmla="*/ 2147483647 w 586"/>
              <a:gd name="T25" fmla="*/ 2147483647 h 309"/>
              <a:gd name="T26" fmla="*/ 2147483647 w 586"/>
              <a:gd name="T27" fmla="*/ 2147483647 h 309"/>
              <a:gd name="T28" fmla="*/ 2147483647 w 586"/>
              <a:gd name="T29" fmla="*/ 2147483647 h 309"/>
              <a:gd name="T30" fmla="*/ 2147483647 w 586"/>
              <a:gd name="T31" fmla="*/ 2147483647 h 309"/>
              <a:gd name="T32" fmla="*/ 2147483647 w 586"/>
              <a:gd name="T33" fmla="*/ 2147483647 h 309"/>
              <a:gd name="T34" fmla="*/ 2147483647 w 586"/>
              <a:gd name="T35" fmla="*/ 2147483647 h 309"/>
              <a:gd name="T36" fmla="*/ 2147483647 w 586"/>
              <a:gd name="T37" fmla="*/ 2147483647 h 309"/>
              <a:gd name="T38" fmla="*/ 2147483647 w 586"/>
              <a:gd name="T39" fmla="*/ 2147483647 h 309"/>
              <a:gd name="T40" fmla="*/ 2147483647 w 586"/>
              <a:gd name="T41" fmla="*/ 2147483647 h 309"/>
              <a:gd name="T42" fmla="*/ 2147483647 w 586"/>
              <a:gd name="T43" fmla="*/ 2147483647 h 309"/>
              <a:gd name="T44" fmla="*/ 2147483647 w 586"/>
              <a:gd name="T45" fmla="*/ 2147483647 h 309"/>
              <a:gd name="T46" fmla="*/ 2147483647 w 586"/>
              <a:gd name="T47" fmla="*/ 2147483647 h 309"/>
              <a:gd name="T48" fmla="*/ 2147483647 w 586"/>
              <a:gd name="T49" fmla="*/ 2147483647 h 309"/>
              <a:gd name="T50" fmla="*/ 2147483647 w 586"/>
              <a:gd name="T51" fmla="*/ 2147483647 h 309"/>
              <a:gd name="T52" fmla="*/ 2147483647 w 586"/>
              <a:gd name="T53" fmla="*/ 2147483647 h 309"/>
              <a:gd name="T54" fmla="*/ 2147483647 w 586"/>
              <a:gd name="T55" fmla="*/ 2147483647 h 309"/>
              <a:gd name="T56" fmla="*/ 2147483647 w 586"/>
              <a:gd name="T57" fmla="*/ 2147483647 h 309"/>
              <a:gd name="T58" fmla="*/ 2147483647 w 586"/>
              <a:gd name="T59" fmla="*/ 2147483647 h 309"/>
              <a:gd name="T60" fmla="*/ 2147483647 w 586"/>
              <a:gd name="T61" fmla="*/ 2147483647 h 309"/>
              <a:gd name="T62" fmla="*/ 2147483647 w 586"/>
              <a:gd name="T63" fmla="*/ 2147483647 h 309"/>
              <a:gd name="T64" fmla="*/ 2147483647 w 586"/>
              <a:gd name="T65" fmla="*/ 2147483647 h 309"/>
              <a:gd name="T66" fmla="*/ 2147483647 w 586"/>
              <a:gd name="T67" fmla="*/ 2147483647 h 309"/>
              <a:gd name="T68" fmla="*/ 2147483647 w 586"/>
              <a:gd name="T69" fmla="*/ 2147483647 h 309"/>
              <a:gd name="T70" fmla="*/ 2147483647 w 586"/>
              <a:gd name="T71" fmla="*/ 2147483647 h 309"/>
              <a:gd name="T72" fmla="*/ 2147483647 w 586"/>
              <a:gd name="T73" fmla="*/ 2147483647 h 309"/>
              <a:gd name="T74" fmla="*/ 2147483647 w 586"/>
              <a:gd name="T75" fmla="*/ 2147483647 h 309"/>
              <a:gd name="T76" fmla="*/ 2147483647 w 586"/>
              <a:gd name="T77" fmla="*/ 2147483647 h 309"/>
              <a:gd name="T78" fmla="*/ 2147483647 w 586"/>
              <a:gd name="T79" fmla="*/ 2147483647 h 309"/>
              <a:gd name="T80" fmla="*/ 2147483647 w 586"/>
              <a:gd name="T81" fmla="*/ 2147483647 h 309"/>
              <a:gd name="T82" fmla="*/ 2147483647 w 586"/>
              <a:gd name="T83" fmla="*/ 2147483647 h 309"/>
              <a:gd name="T84" fmla="*/ 2147483647 w 586"/>
              <a:gd name="T85" fmla="*/ 2147483647 h 309"/>
              <a:gd name="T86" fmla="*/ 2147483647 w 586"/>
              <a:gd name="T87" fmla="*/ 2147483647 h 309"/>
              <a:gd name="T88" fmla="*/ 2147483647 w 586"/>
              <a:gd name="T89" fmla="*/ 2147483647 h 309"/>
              <a:gd name="T90" fmla="*/ 2147483647 w 586"/>
              <a:gd name="T91" fmla="*/ 2147483647 h 309"/>
              <a:gd name="T92" fmla="*/ 2147483647 w 586"/>
              <a:gd name="T93" fmla="*/ 2147483647 h 309"/>
              <a:gd name="T94" fmla="*/ 2147483647 w 586"/>
              <a:gd name="T95" fmla="*/ 2147483647 h 309"/>
              <a:gd name="T96" fmla="*/ 2147483647 w 586"/>
              <a:gd name="T97" fmla="*/ 2147483647 h 309"/>
              <a:gd name="T98" fmla="*/ 2147483647 w 586"/>
              <a:gd name="T99" fmla="*/ 2147483647 h 309"/>
              <a:gd name="T100" fmla="*/ 2147483647 w 586"/>
              <a:gd name="T101" fmla="*/ 2147483647 h 309"/>
              <a:gd name="T102" fmla="*/ 2147483647 w 586"/>
              <a:gd name="T103" fmla="*/ 2147483647 h 309"/>
              <a:gd name="T104" fmla="*/ 2147483647 w 586"/>
              <a:gd name="T105" fmla="*/ 2147483647 h 309"/>
              <a:gd name="T106" fmla="*/ 2147483647 w 586"/>
              <a:gd name="T107" fmla="*/ 2147483647 h 309"/>
              <a:gd name="T108" fmla="*/ 2147483647 w 586"/>
              <a:gd name="T109" fmla="*/ 2147483647 h 309"/>
              <a:gd name="T110" fmla="*/ 2147483647 w 586"/>
              <a:gd name="T111" fmla="*/ 2147483647 h 309"/>
              <a:gd name="T112" fmla="*/ 2147483647 w 586"/>
              <a:gd name="T113" fmla="*/ 2147483647 h 309"/>
              <a:gd name="T114" fmla="*/ 2147483647 w 586"/>
              <a:gd name="T115" fmla="*/ 2147483647 h 309"/>
              <a:gd name="T116" fmla="*/ 2147483647 w 586"/>
              <a:gd name="T117" fmla="*/ 2147483647 h 3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6"/>
              <a:gd name="T178" fmla="*/ 0 h 309"/>
              <a:gd name="T179" fmla="*/ 586 w 586"/>
              <a:gd name="T180" fmla="*/ 309 h 3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6" h="309">
                <a:moveTo>
                  <a:pt x="65" y="4"/>
                </a:moveTo>
                <a:lnTo>
                  <a:pt x="69" y="4"/>
                </a:lnTo>
                <a:lnTo>
                  <a:pt x="98" y="2"/>
                </a:lnTo>
                <a:lnTo>
                  <a:pt x="133" y="4"/>
                </a:lnTo>
                <a:lnTo>
                  <a:pt x="162" y="4"/>
                </a:lnTo>
                <a:lnTo>
                  <a:pt x="197" y="2"/>
                </a:lnTo>
                <a:lnTo>
                  <a:pt x="204" y="4"/>
                </a:lnTo>
                <a:lnTo>
                  <a:pt x="242" y="4"/>
                </a:lnTo>
                <a:lnTo>
                  <a:pt x="272" y="2"/>
                </a:lnTo>
                <a:lnTo>
                  <a:pt x="305" y="4"/>
                </a:lnTo>
                <a:lnTo>
                  <a:pt x="355" y="4"/>
                </a:lnTo>
                <a:lnTo>
                  <a:pt x="380" y="2"/>
                </a:lnTo>
                <a:lnTo>
                  <a:pt x="398" y="4"/>
                </a:lnTo>
                <a:lnTo>
                  <a:pt x="427" y="4"/>
                </a:lnTo>
                <a:lnTo>
                  <a:pt x="441" y="2"/>
                </a:lnTo>
                <a:lnTo>
                  <a:pt x="491" y="2"/>
                </a:lnTo>
                <a:lnTo>
                  <a:pt x="510" y="0"/>
                </a:lnTo>
                <a:lnTo>
                  <a:pt x="517" y="2"/>
                </a:lnTo>
                <a:lnTo>
                  <a:pt x="571" y="2"/>
                </a:lnTo>
                <a:lnTo>
                  <a:pt x="573" y="23"/>
                </a:lnTo>
                <a:lnTo>
                  <a:pt x="571" y="31"/>
                </a:lnTo>
                <a:lnTo>
                  <a:pt x="573" y="49"/>
                </a:lnTo>
                <a:lnTo>
                  <a:pt x="576" y="79"/>
                </a:lnTo>
                <a:lnTo>
                  <a:pt x="578" y="84"/>
                </a:lnTo>
                <a:lnTo>
                  <a:pt x="581" y="117"/>
                </a:lnTo>
                <a:lnTo>
                  <a:pt x="583" y="124"/>
                </a:lnTo>
                <a:lnTo>
                  <a:pt x="585" y="145"/>
                </a:lnTo>
                <a:lnTo>
                  <a:pt x="585" y="150"/>
                </a:lnTo>
                <a:lnTo>
                  <a:pt x="585" y="186"/>
                </a:lnTo>
                <a:lnTo>
                  <a:pt x="583" y="209"/>
                </a:lnTo>
                <a:lnTo>
                  <a:pt x="583" y="229"/>
                </a:lnTo>
                <a:lnTo>
                  <a:pt x="581" y="257"/>
                </a:lnTo>
                <a:lnTo>
                  <a:pt x="581" y="306"/>
                </a:lnTo>
                <a:lnTo>
                  <a:pt x="578" y="308"/>
                </a:lnTo>
                <a:lnTo>
                  <a:pt x="576" y="305"/>
                </a:lnTo>
                <a:lnTo>
                  <a:pt x="571" y="303"/>
                </a:lnTo>
                <a:lnTo>
                  <a:pt x="569" y="301"/>
                </a:lnTo>
                <a:lnTo>
                  <a:pt x="566" y="301"/>
                </a:lnTo>
                <a:lnTo>
                  <a:pt x="564" y="299"/>
                </a:lnTo>
                <a:lnTo>
                  <a:pt x="560" y="299"/>
                </a:lnTo>
                <a:lnTo>
                  <a:pt x="560" y="297"/>
                </a:lnTo>
                <a:lnTo>
                  <a:pt x="557" y="297"/>
                </a:lnTo>
                <a:lnTo>
                  <a:pt x="553" y="295"/>
                </a:lnTo>
                <a:lnTo>
                  <a:pt x="550" y="291"/>
                </a:lnTo>
                <a:lnTo>
                  <a:pt x="547" y="285"/>
                </a:lnTo>
                <a:lnTo>
                  <a:pt x="545" y="288"/>
                </a:lnTo>
                <a:lnTo>
                  <a:pt x="541" y="285"/>
                </a:lnTo>
                <a:lnTo>
                  <a:pt x="540" y="282"/>
                </a:lnTo>
                <a:lnTo>
                  <a:pt x="536" y="279"/>
                </a:lnTo>
                <a:lnTo>
                  <a:pt x="529" y="277"/>
                </a:lnTo>
                <a:lnTo>
                  <a:pt x="527" y="285"/>
                </a:lnTo>
                <a:lnTo>
                  <a:pt x="526" y="285"/>
                </a:lnTo>
                <a:lnTo>
                  <a:pt x="522" y="285"/>
                </a:lnTo>
                <a:lnTo>
                  <a:pt x="510" y="285"/>
                </a:lnTo>
                <a:lnTo>
                  <a:pt x="508" y="285"/>
                </a:lnTo>
                <a:lnTo>
                  <a:pt x="508" y="280"/>
                </a:lnTo>
                <a:lnTo>
                  <a:pt x="505" y="280"/>
                </a:lnTo>
                <a:lnTo>
                  <a:pt x="501" y="284"/>
                </a:lnTo>
                <a:lnTo>
                  <a:pt x="498" y="285"/>
                </a:lnTo>
                <a:lnTo>
                  <a:pt x="497" y="284"/>
                </a:lnTo>
                <a:lnTo>
                  <a:pt x="497" y="285"/>
                </a:lnTo>
                <a:lnTo>
                  <a:pt x="493" y="285"/>
                </a:lnTo>
                <a:lnTo>
                  <a:pt x="493" y="288"/>
                </a:lnTo>
                <a:lnTo>
                  <a:pt x="481" y="288"/>
                </a:lnTo>
                <a:lnTo>
                  <a:pt x="480" y="291"/>
                </a:lnTo>
                <a:lnTo>
                  <a:pt x="474" y="288"/>
                </a:lnTo>
                <a:lnTo>
                  <a:pt x="467" y="291"/>
                </a:lnTo>
                <a:lnTo>
                  <a:pt x="464" y="299"/>
                </a:lnTo>
                <a:lnTo>
                  <a:pt x="460" y="299"/>
                </a:lnTo>
                <a:lnTo>
                  <a:pt x="456" y="299"/>
                </a:lnTo>
                <a:lnTo>
                  <a:pt x="453" y="305"/>
                </a:lnTo>
                <a:lnTo>
                  <a:pt x="451" y="301"/>
                </a:lnTo>
                <a:lnTo>
                  <a:pt x="450" y="299"/>
                </a:lnTo>
                <a:lnTo>
                  <a:pt x="446" y="297"/>
                </a:lnTo>
                <a:lnTo>
                  <a:pt x="446" y="299"/>
                </a:lnTo>
                <a:lnTo>
                  <a:pt x="441" y="294"/>
                </a:lnTo>
                <a:lnTo>
                  <a:pt x="436" y="291"/>
                </a:lnTo>
                <a:lnTo>
                  <a:pt x="436" y="288"/>
                </a:lnTo>
                <a:lnTo>
                  <a:pt x="438" y="288"/>
                </a:lnTo>
                <a:lnTo>
                  <a:pt x="438" y="285"/>
                </a:lnTo>
                <a:lnTo>
                  <a:pt x="436" y="285"/>
                </a:lnTo>
                <a:lnTo>
                  <a:pt x="434" y="285"/>
                </a:lnTo>
                <a:lnTo>
                  <a:pt x="432" y="285"/>
                </a:lnTo>
                <a:lnTo>
                  <a:pt x="427" y="291"/>
                </a:lnTo>
                <a:lnTo>
                  <a:pt x="422" y="288"/>
                </a:lnTo>
                <a:lnTo>
                  <a:pt x="421" y="288"/>
                </a:lnTo>
                <a:lnTo>
                  <a:pt x="418" y="291"/>
                </a:lnTo>
                <a:lnTo>
                  <a:pt x="418" y="288"/>
                </a:lnTo>
                <a:lnTo>
                  <a:pt x="417" y="282"/>
                </a:lnTo>
                <a:lnTo>
                  <a:pt x="414" y="280"/>
                </a:lnTo>
                <a:lnTo>
                  <a:pt x="410" y="280"/>
                </a:lnTo>
                <a:lnTo>
                  <a:pt x="412" y="285"/>
                </a:lnTo>
                <a:lnTo>
                  <a:pt x="407" y="291"/>
                </a:lnTo>
                <a:lnTo>
                  <a:pt x="404" y="288"/>
                </a:lnTo>
                <a:lnTo>
                  <a:pt x="401" y="291"/>
                </a:lnTo>
                <a:lnTo>
                  <a:pt x="405" y="294"/>
                </a:lnTo>
                <a:lnTo>
                  <a:pt x="401" y="299"/>
                </a:lnTo>
                <a:lnTo>
                  <a:pt x="401" y="301"/>
                </a:lnTo>
                <a:lnTo>
                  <a:pt x="400" y="303"/>
                </a:lnTo>
                <a:lnTo>
                  <a:pt x="398" y="301"/>
                </a:lnTo>
                <a:lnTo>
                  <a:pt x="397" y="295"/>
                </a:lnTo>
                <a:lnTo>
                  <a:pt x="398" y="291"/>
                </a:lnTo>
                <a:lnTo>
                  <a:pt x="398" y="288"/>
                </a:lnTo>
                <a:lnTo>
                  <a:pt x="397" y="285"/>
                </a:lnTo>
                <a:lnTo>
                  <a:pt x="393" y="285"/>
                </a:lnTo>
                <a:lnTo>
                  <a:pt x="391" y="288"/>
                </a:lnTo>
                <a:lnTo>
                  <a:pt x="388" y="288"/>
                </a:lnTo>
                <a:lnTo>
                  <a:pt x="384" y="294"/>
                </a:lnTo>
                <a:lnTo>
                  <a:pt x="381" y="294"/>
                </a:lnTo>
                <a:lnTo>
                  <a:pt x="380" y="291"/>
                </a:lnTo>
                <a:lnTo>
                  <a:pt x="380" y="288"/>
                </a:lnTo>
                <a:lnTo>
                  <a:pt x="378" y="285"/>
                </a:lnTo>
                <a:lnTo>
                  <a:pt x="373" y="284"/>
                </a:lnTo>
                <a:lnTo>
                  <a:pt x="372" y="285"/>
                </a:lnTo>
                <a:lnTo>
                  <a:pt x="370" y="285"/>
                </a:lnTo>
                <a:lnTo>
                  <a:pt x="370" y="282"/>
                </a:lnTo>
                <a:lnTo>
                  <a:pt x="366" y="279"/>
                </a:lnTo>
                <a:lnTo>
                  <a:pt x="365" y="277"/>
                </a:lnTo>
                <a:lnTo>
                  <a:pt x="363" y="277"/>
                </a:lnTo>
                <a:lnTo>
                  <a:pt x="356" y="284"/>
                </a:lnTo>
                <a:lnTo>
                  <a:pt x="352" y="291"/>
                </a:lnTo>
                <a:lnTo>
                  <a:pt x="349" y="291"/>
                </a:lnTo>
                <a:lnTo>
                  <a:pt x="348" y="288"/>
                </a:lnTo>
                <a:lnTo>
                  <a:pt x="345" y="288"/>
                </a:lnTo>
                <a:lnTo>
                  <a:pt x="342" y="284"/>
                </a:lnTo>
                <a:lnTo>
                  <a:pt x="346" y="279"/>
                </a:lnTo>
                <a:lnTo>
                  <a:pt x="342" y="276"/>
                </a:lnTo>
                <a:lnTo>
                  <a:pt x="339" y="277"/>
                </a:lnTo>
                <a:lnTo>
                  <a:pt x="336" y="276"/>
                </a:lnTo>
                <a:lnTo>
                  <a:pt x="334" y="268"/>
                </a:lnTo>
                <a:lnTo>
                  <a:pt x="336" y="263"/>
                </a:lnTo>
                <a:lnTo>
                  <a:pt x="332" y="262"/>
                </a:lnTo>
                <a:lnTo>
                  <a:pt x="331" y="263"/>
                </a:lnTo>
                <a:lnTo>
                  <a:pt x="322" y="263"/>
                </a:lnTo>
                <a:lnTo>
                  <a:pt x="319" y="262"/>
                </a:lnTo>
                <a:lnTo>
                  <a:pt x="315" y="262"/>
                </a:lnTo>
                <a:lnTo>
                  <a:pt x="315" y="263"/>
                </a:lnTo>
                <a:lnTo>
                  <a:pt x="314" y="268"/>
                </a:lnTo>
                <a:lnTo>
                  <a:pt x="308" y="271"/>
                </a:lnTo>
                <a:lnTo>
                  <a:pt x="305" y="267"/>
                </a:lnTo>
                <a:lnTo>
                  <a:pt x="302" y="262"/>
                </a:lnTo>
                <a:lnTo>
                  <a:pt x="300" y="260"/>
                </a:lnTo>
                <a:lnTo>
                  <a:pt x="298" y="262"/>
                </a:lnTo>
                <a:lnTo>
                  <a:pt x="295" y="262"/>
                </a:lnTo>
                <a:lnTo>
                  <a:pt x="290" y="263"/>
                </a:lnTo>
                <a:lnTo>
                  <a:pt x="287" y="262"/>
                </a:lnTo>
                <a:lnTo>
                  <a:pt x="282" y="262"/>
                </a:lnTo>
                <a:lnTo>
                  <a:pt x="279" y="260"/>
                </a:lnTo>
                <a:lnTo>
                  <a:pt x="277" y="257"/>
                </a:lnTo>
                <a:lnTo>
                  <a:pt x="273" y="256"/>
                </a:lnTo>
                <a:lnTo>
                  <a:pt x="272" y="257"/>
                </a:lnTo>
                <a:lnTo>
                  <a:pt x="263" y="257"/>
                </a:lnTo>
                <a:lnTo>
                  <a:pt x="260" y="256"/>
                </a:lnTo>
                <a:lnTo>
                  <a:pt x="260" y="245"/>
                </a:lnTo>
                <a:lnTo>
                  <a:pt x="256" y="244"/>
                </a:lnTo>
                <a:lnTo>
                  <a:pt x="255" y="239"/>
                </a:lnTo>
                <a:lnTo>
                  <a:pt x="253" y="239"/>
                </a:lnTo>
                <a:lnTo>
                  <a:pt x="252" y="236"/>
                </a:lnTo>
                <a:lnTo>
                  <a:pt x="248" y="234"/>
                </a:lnTo>
                <a:lnTo>
                  <a:pt x="246" y="236"/>
                </a:lnTo>
                <a:lnTo>
                  <a:pt x="246" y="241"/>
                </a:lnTo>
                <a:lnTo>
                  <a:pt x="245" y="241"/>
                </a:lnTo>
                <a:lnTo>
                  <a:pt x="242" y="239"/>
                </a:lnTo>
                <a:lnTo>
                  <a:pt x="235" y="239"/>
                </a:lnTo>
                <a:lnTo>
                  <a:pt x="232" y="241"/>
                </a:lnTo>
                <a:lnTo>
                  <a:pt x="226" y="241"/>
                </a:lnTo>
                <a:lnTo>
                  <a:pt x="222" y="236"/>
                </a:lnTo>
                <a:lnTo>
                  <a:pt x="219" y="233"/>
                </a:lnTo>
                <a:lnTo>
                  <a:pt x="218" y="230"/>
                </a:lnTo>
                <a:lnTo>
                  <a:pt x="211" y="224"/>
                </a:lnTo>
                <a:lnTo>
                  <a:pt x="206" y="224"/>
                </a:lnTo>
                <a:lnTo>
                  <a:pt x="204" y="209"/>
                </a:lnTo>
                <a:lnTo>
                  <a:pt x="204" y="49"/>
                </a:lnTo>
                <a:lnTo>
                  <a:pt x="58" y="49"/>
                </a:lnTo>
                <a:lnTo>
                  <a:pt x="0" y="50"/>
                </a:lnTo>
                <a:lnTo>
                  <a:pt x="0" y="4"/>
                </a:lnTo>
                <a:lnTo>
                  <a:pt x="65" y="4"/>
                </a:lnTo>
              </a:path>
            </a:pathLst>
          </a:custGeom>
          <a:solidFill>
            <a:srgbClr val="7030A0"/>
          </a:solidFill>
          <a:ln w="12700" cap="rnd">
            <a:solidFill>
              <a:srgbClr val="E79A29"/>
            </a:solidFill>
            <a:round/>
            <a:headEnd/>
            <a:tailEnd/>
          </a:ln>
        </p:spPr>
        <p:txBody>
          <a:bodyPr anchor="ctr">
            <a:noAutofit/>
          </a:bodyPr>
          <a:lstStyle/>
          <a:p>
            <a:endParaRPr lang="en-US">
              <a:solidFill>
                <a:prstClr val="black"/>
              </a:solidFill>
            </a:endParaRPr>
          </a:p>
        </p:txBody>
      </p:sp>
      <p:sp>
        <p:nvSpPr>
          <p:cNvPr id="18454" name="Freeform 86"/>
          <p:cNvSpPr>
            <a:spLocks/>
          </p:cNvSpPr>
          <p:nvPr/>
        </p:nvSpPr>
        <p:spPr bwMode="auto">
          <a:xfrm>
            <a:off x="3865091" y="3174891"/>
            <a:ext cx="694134" cy="386953"/>
          </a:xfrm>
          <a:custGeom>
            <a:avLst/>
            <a:gdLst>
              <a:gd name="T0" fmla="*/ 2147483647 w 512"/>
              <a:gd name="T1" fmla="*/ 2147483647 h 278"/>
              <a:gd name="T2" fmla="*/ 2147483647 w 512"/>
              <a:gd name="T3" fmla="*/ 2147483647 h 278"/>
              <a:gd name="T4" fmla="*/ 2147483647 w 512"/>
              <a:gd name="T5" fmla="*/ 0 h 278"/>
              <a:gd name="T6" fmla="*/ 2147483647 w 512"/>
              <a:gd name="T7" fmla="*/ 2147483647 h 278"/>
              <a:gd name="T8" fmla="*/ 2147483647 w 512"/>
              <a:gd name="T9" fmla="*/ 2147483647 h 278"/>
              <a:gd name="T10" fmla="*/ 2147483647 w 512"/>
              <a:gd name="T11" fmla="*/ 2147483647 h 278"/>
              <a:gd name="T12" fmla="*/ 2147483647 w 512"/>
              <a:gd name="T13" fmla="*/ 2147483647 h 278"/>
              <a:gd name="T14" fmla="*/ 2147483647 w 512"/>
              <a:gd name="T15" fmla="*/ 2147483647 h 278"/>
              <a:gd name="T16" fmla="*/ 2147483647 w 512"/>
              <a:gd name="T17" fmla="*/ 2147483647 h 278"/>
              <a:gd name="T18" fmla="*/ 2147483647 w 512"/>
              <a:gd name="T19" fmla="*/ 2147483647 h 278"/>
              <a:gd name="T20" fmla="*/ 2147483647 w 512"/>
              <a:gd name="T21" fmla="*/ 2147483647 h 278"/>
              <a:gd name="T22" fmla="*/ 2147483647 w 512"/>
              <a:gd name="T23" fmla="*/ 2147483647 h 278"/>
              <a:gd name="T24" fmla="*/ 2147483647 w 512"/>
              <a:gd name="T25" fmla="*/ 2147483647 h 278"/>
              <a:gd name="T26" fmla="*/ 2147483647 w 512"/>
              <a:gd name="T27" fmla="*/ 2147483647 h 278"/>
              <a:gd name="T28" fmla="*/ 2147483647 w 512"/>
              <a:gd name="T29" fmla="*/ 2147483647 h 278"/>
              <a:gd name="T30" fmla="*/ 2147483647 w 512"/>
              <a:gd name="T31" fmla="*/ 2147483647 h 278"/>
              <a:gd name="T32" fmla="*/ 2147483647 w 512"/>
              <a:gd name="T33" fmla="*/ 2147483647 h 278"/>
              <a:gd name="T34" fmla="*/ 2147483647 w 512"/>
              <a:gd name="T35" fmla="*/ 2147483647 h 278"/>
              <a:gd name="T36" fmla="*/ 2147483647 w 512"/>
              <a:gd name="T37" fmla="*/ 2147483647 h 278"/>
              <a:gd name="T38" fmla="*/ 2147483647 w 512"/>
              <a:gd name="T39" fmla="*/ 2147483647 h 278"/>
              <a:gd name="T40" fmla="*/ 2147483647 w 512"/>
              <a:gd name="T41" fmla="*/ 2147483647 h 278"/>
              <a:gd name="T42" fmla="*/ 2147483647 w 512"/>
              <a:gd name="T43" fmla="*/ 2147483647 h 278"/>
              <a:gd name="T44" fmla="*/ 2147483647 w 512"/>
              <a:gd name="T45" fmla="*/ 2147483647 h 278"/>
              <a:gd name="T46" fmla="*/ 2147483647 w 512"/>
              <a:gd name="T47" fmla="*/ 2147483647 h 278"/>
              <a:gd name="T48" fmla="*/ 2147483647 w 512"/>
              <a:gd name="T49" fmla="*/ 2147483647 h 278"/>
              <a:gd name="T50" fmla="*/ 2147483647 w 512"/>
              <a:gd name="T51" fmla="*/ 2147483647 h 278"/>
              <a:gd name="T52" fmla="*/ 2147483647 w 512"/>
              <a:gd name="T53" fmla="*/ 2147483647 h 278"/>
              <a:gd name="T54" fmla="*/ 2147483647 w 512"/>
              <a:gd name="T55" fmla="*/ 2147483647 h 278"/>
              <a:gd name="T56" fmla="*/ 2147483647 w 512"/>
              <a:gd name="T57" fmla="*/ 2147483647 h 278"/>
              <a:gd name="T58" fmla="*/ 2147483647 w 512"/>
              <a:gd name="T59" fmla="*/ 2147483647 h 278"/>
              <a:gd name="T60" fmla="*/ 2147483647 w 512"/>
              <a:gd name="T61" fmla="*/ 2147483647 h 278"/>
              <a:gd name="T62" fmla="*/ 0 w 512"/>
              <a:gd name="T63" fmla="*/ 2147483647 h 278"/>
              <a:gd name="T64" fmla="*/ 0 w 512"/>
              <a:gd name="T65" fmla="*/ 2147483647 h 2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2"/>
              <a:gd name="T100" fmla="*/ 0 h 278"/>
              <a:gd name="T101" fmla="*/ 512 w 512"/>
              <a:gd name="T102" fmla="*/ 278 h 2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2" h="278">
                <a:moveTo>
                  <a:pt x="0" y="2"/>
                </a:moveTo>
                <a:lnTo>
                  <a:pt x="167" y="2"/>
                </a:lnTo>
                <a:lnTo>
                  <a:pt x="198" y="4"/>
                </a:lnTo>
                <a:lnTo>
                  <a:pt x="205" y="2"/>
                </a:lnTo>
                <a:lnTo>
                  <a:pt x="459" y="2"/>
                </a:lnTo>
                <a:lnTo>
                  <a:pt x="459" y="0"/>
                </a:lnTo>
                <a:lnTo>
                  <a:pt x="466" y="6"/>
                </a:lnTo>
                <a:lnTo>
                  <a:pt x="467" y="8"/>
                </a:lnTo>
                <a:lnTo>
                  <a:pt x="475" y="14"/>
                </a:lnTo>
                <a:lnTo>
                  <a:pt x="479" y="12"/>
                </a:lnTo>
                <a:lnTo>
                  <a:pt x="485" y="10"/>
                </a:lnTo>
                <a:lnTo>
                  <a:pt x="486" y="14"/>
                </a:lnTo>
                <a:lnTo>
                  <a:pt x="490" y="14"/>
                </a:lnTo>
                <a:lnTo>
                  <a:pt x="490" y="22"/>
                </a:lnTo>
                <a:lnTo>
                  <a:pt x="488" y="22"/>
                </a:lnTo>
                <a:lnTo>
                  <a:pt x="492" y="25"/>
                </a:lnTo>
                <a:lnTo>
                  <a:pt x="490" y="27"/>
                </a:lnTo>
                <a:lnTo>
                  <a:pt x="485" y="25"/>
                </a:lnTo>
                <a:lnTo>
                  <a:pt x="485" y="29"/>
                </a:lnTo>
                <a:lnTo>
                  <a:pt x="479" y="32"/>
                </a:lnTo>
                <a:lnTo>
                  <a:pt x="478" y="39"/>
                </a:lnTo>
                <a:lnTo>
                  <a:pt x="476" y="42"/>
                </a:lnTo>
                <a:lnTo>
                  <a:pt x="476" y="45"/>
                </a:lnTo>
                <a:lnTo>
                  <a:pt x="483" y="51"/>
                </a:lnTo>
                <a:lnTo>
                  <a:pt x="486" y="57"/>
                </a:lnTo>
                <a:lnTo>
                  <a:pt x="490" y="57"/>
                </a:lnTo>
                <a:lnTo>
                  <a:pt x="490" y="63"/>
                </a:lnTo>
                <a:lnTo>
                  <a:pt x="493" y="69"/>
                </a:lnTo>
                <a:lnTo>
                  <a:pt x="497" y="75"/>
                </a:lnTo>
                <a:lnTo>
                  <a:pt x="500" y="76"/>
                </a:lnTo>
                <a:lnTo>
                  <a:pt x="500" y="78"/>
                </a:lnTo>
                <a:lnTo>
                  <a:pt x="505" y="76"/>
                </a:lnTo>
                <a:lnTo>
                  <a:pt x="511" y="78"/>
                </a:lnTo>
                <a:lnTo>
                  <a:pt x="511" y="81"/>
                </a:lnTo>
                <a:lnTo>
                  <a:pt x="511" y="89"/>
                </a:lnTo>
                <a:lnTo>
                  <a:pt x="509" y="109"/>
                </a:lnTo>
                <a:lnTo>
                  <a:pt x="511" y="118"/>
                </a:lnTo>
                <a:lnTo>
                  <a:pt x="509" y="142"/>
                </a:lnTo>
                <a:lnTo>
                  <a:pt x="511" y="148"/>
                </a:lnTo>
                <a:lnTo>
                  <a:pt x="509" y="181"/>
                </a:lnTo>
                <a:lnTo>
                  <a:pt x="509" y="241"/>
                </a:lnTo>
                <a:lnTo>
                  <a:pt x="507" y="245"/>
                </a:lnTo>
                <a:lnTo>
                  <a:pt x="507" y="275"/>
                </a:lnTo>
                <a:lnTo>
                  <a:pt x="453" y="275"/>
                </a:lnTo>
                <a:lnTo>
                  <a:pt x="446" y="272"/>
                </a:lnTo>
                <a:lnTo>
                  <a:pt x="428" y="275"/>
                </a:lnTo>
                <a:lnTo>
                  <a:pt x="377" y="275"/>
                </a:lnTo>
                <a:lnTo>
                  <a:pt x="364" y="277"/>
                </a:lnTo>
                <a:lnTo>
                  <a:pt x="334" y="277"/>
                </a:lnTo>
                <a:lnTo>
                  <a:pt x="315" y="275"/>
                </a:lnTo>
                <a:lnTo>
                  <a:pt x="291" y="277"/>
                </a:lnTo>
                <a:lnTo>
                  <a:pt x="241" y="277"/>
                </a:lnTo>
                <a:lnTo>
                  <a:pt x="209" y="275"/>
                </a:lnTo>
                <a:lnTo>
                  <a:pt x="177" y="277"/>
                </a:lnTo>
                <a:lnTo>
                  <a:pt x="141" y="277"/>
                </a:lnTo>
                <a:lnTo>
                  <a:pt x="134" y="275"/>
                </a:lnTo>
                <a:lnTo>
                  <a:pt x="98" y="277"/>
                </a:lnTo>
                <a:lnTo>
                  <a:pt x="69" y="277"/>
                </a:lnTo>
                <a:lnTo>
                  <a:pt x="34" y="275"/>
                </a:lnTo>
                <a:lnTo>
                  <a:pt x="5" y="277"/>
                </a:lnTo>
                <a:lnTo>
                  <a:pt x="1" y="277"/>
                </a:lnTo>
                <a:lnTo>
                  <a:pt x="1" y="208"/>
                </a:lnTo>
                <a:lnTo>
                  <a:pt x="0" y="159"/>
                </a:lnTo>
                <a:lnTo>
                  <a:pt x="0" y="129"/>
                </a:lnTo>
                <a:lnTo>
                  <a:pt x="1" y="122"/>
                </a:lnTo>
                <a:lnTo>
                  <a:pt x="0" y="89"/>
                </a:lnTo>
                <a:lnTo>
                  <a:pt x="0" y="2"/>
                </a:lnTo>
              </a:path>
            </a:pathLst>
          </a:custGeom>
          <a:solidFill>
            <a:srgbClr val="7030A0"/>
          </a:solidFill>
          <a:ln w="12700" cap="rnd">
            <a:solidFill>
              <a:srgbClr val="E79A29"/>
            </a:solidFill>
            <a:round/>
            <a:headEnd/>
            <a:tailEnd/>
          </a:ln>
        </p:spPr>
        <p:txBody>
          <a:bodyPr anchor="ctr">
            <a:noAutofit/>
          </a:bodyPr>
          <a:lstStyle/>
          <a:p>
            <a:endParaRPr lang="en-US">
              <a:solidFill>
                <a:prstClr val="black"/>
              </a:solidFill>
            </a:endParaRPr>
          </a:p>
        </p:txBody>
      </p:sp>
      <p:sp>
        <p:nvSpPr>
          <p:cNvPr id="18455" name="Freeform 87"/>
          <p:cNvSpPr>
            <a:spLocks/>
          </p:cNvSpPr>
          <p:nvPr/>
        </p:nvSpPr>
        <p:spPr bwMode="auto">
          <a:xfrm>
            <a:off x="3109914" y="3057525"/>
            <a:ext cx="746522" cy="552450"/>
          </a:xfrm>
          <a:custGeom>
            <a:avLst/>
            <a:gdLst>
              <a:gd name="T0" fmla="*/ 0 w 479"/>
              <a:gd name="T1" fmla="*/ 2147483647 h 365"/>
              <a:gd name="T2" fmla="*/ 0 w 479"/>
              <a:gd name="T3" fmla="*/ 2147483647 h 365"/>
              <a:gd name="T4" fmla="*/ 0 w 479"/>
              <a:gd name="T5" fmla="*/ 2147483647 h 365"/>
              <a:gd name="T6" fmla="*/ 0 w 479"/>
              <a:gd name="T7" fmla="*/ 2147483647 h 365"/>
              <a:gd name="T8" fmla="*/ 2147483647 w 479"/>
              <a:gd name="T9" fmla="*/ 0 h 365"/>
              <a:gd name="T10" fmla="*/ 2147483647 w 479"/>
              <a:gd name="T11" fmla="*/ 0 h 365"/>
              <a:gd name="T12" fmla="*/ 2147483647 w 479"/>
              <a:gd name="T13" fmla="*/ 2147483647 h 365"/>
              <a:gd name="T14" fmla="*/ 2147483647 w 479"/>
              <a:gd name="T15" fmla="*/ 2147483647 h 365"/>
              <a:gd name="T16" fmla="*/ 2147483647 w 479"/>
              <a:gd name="T17" fmla="*/ 2147483647 h 365"/>
              <a:gd name="T18" fmla="*/ 2147483647 w 479"/>
              <a:gd name="T19" fmla="*/ 2147483647 h 365"/>
              <a:gd name="T20" fmla="*/ 2147483647 w 479"/>
              <a:gd name="T21" fmla="*/ 2147483647 h 365"/>
              <a:gd name="T22" fmla="*/ 2147483647 w 479"/>
              <a:gd name="T23" fmla="*/ 2147483647 h 365"/>
              <a:gd name="T24" fmla="*/ 2147483647 w 479"/>
              <a:gd name="T25" fmla="*/ 2147483647 h 365"/>
              <a:gd name="T26" fmla="*/ 2147483647 w 479"/>
              <a:gd name="T27" fmla="*/ 2147483647 h 365"/>
              <a:gd name="T28" fmla="*/ 2147483647 w 479"/>
              <a:gd name="T29" fmla="*/ 2147483647 h 365"/>
              <a:gd name="T30" fmla="*/ 2147483647 w 479"/>
              <a:gd name="T31" fmla="*/ 2147483647 h 365"/>
              <a:gd name="T32" fmla="*/ 0 w 479"/>
              <a:gd name="T33" fmla="*/ 2147483647 h 3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9"/>
              <a:gd name="T52" fmla="*/ 0 h 365"/>
              <a:gd name="T53" fmla="*/ 479 w 479"/>
              <a:gd name="T54" fmla="*/ 365 h 3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9" h="365">
                <a:moveTo>
                  <a:pt x="0" y="364"/>
                </a:moveTo>
                <a:lnTo>
                  <a:pt x="0" y="258"/>
                </a:lnTo>
                <a:lnTo>
                  <a:pt x="0" y="226"/>
                </a:lnTo>
                <a:lnTo>
                  <a:pt x="0" y="1"/>
                </a:lnTo>
                <a:lnTo>
                  <a:pt x="75" y="0"/>
                </a:lnTo>
                <a:lnTo>
                  <a:pt x="476" y="0"/>
                </a:lnTo>
                <a:lnTo>
                  <a:pt x="476" y="22"/>
                </a:lnTo>
                <a:lnTo>
                  <a:pt x="476" y="27"/>
                </a:lnTo>
                <a:lnTo>
                  <a:pt x="476" y="51"/>
                </a:lnTo>
                <a:lnTo>
                  <a:pt x="476" y="176"/>
                </a:lnTo>
                <a:lnTo>
                  <a:pt x="478" y="209"/>
                </a:lnTo>
                <a:lnTo>
                  <a:pt x="476" y="217"/>
                </a:lnTo>
                <a:lnTo>
                  <a:pt x="476" y="248"/>
                </a:lnTo>
                <a:lnTo>
                  <a:pt x="478" y="295"/>
                </a:lnTo>
                <a:lnTo>
                  <a:pt x="478" y="362"/>
                </a:lnTo>
                <a:lnTo>
                  <a:pt x="472" y="364"/>
                </a:lnTo>
                <a:lnTo>
                  <a:pt x="0" y="364"/>
                </a:lnTo>
              </a:path>
            </a:pathLst>
          </a:custGeom>
          <a:solidFill>
            <a:srgbClr val="FFFFCC"/>
          </a:solidFill>
          <a:ln w="12700" cap="rnd">
            <a:solidFill>
              <a:srgbClr val="E79A29"/>
            </a:solidFill>
            <a:round/>
            <a:headEnd/>
            <a:tailEnd/>
          </a:ln>
        </p:spPr>
        <p:txBody>
          <a:bodyPr anchor="ctr">
            <a:noAutofit/>
          </a:bodyPr>
          <a:lstStyle/>
          <a:p>
            <a:endParaRPr lang="en-US">
              <a:solidFill>
                <a:prstClr val="black"/>
              </a:solidFill>
            </a:endParaRPr>
          </a:p>
        </p:txBody>
      </p:sp>
      <p:sp>
        <p:nvSpPr>
          <p:cNvPr id="18456" name="Freeform 88"/>
          <p:cNvSpPr>
            <a:spLocks/>
          </p:cNvSpPr>
          <p:nvPr/>
        </p:nvSpPr>
        <p:spPr bwMode="auto">
          <a:xfrm>
            <a:off x="3376613" y="3609976"/>
            <a:ext cx="1333500" cy="1402556"/>
          </a:xfrm>
          <a:custGeom>
            <a:avLst/>
            <a:gdLst>
              <a:gd name="T0" fmla="*/ 2147483647 w 895"/>
              <a:gd name="T1" fmla="*/ 0 h 963"/>
              <a:gd name="T2" fmla="*/ 2147483647 w 895"/>
              <a:gd name="T3" fmla="*/ 2147483647 h 963"/>
              <a:gd name="T4" fmla="*/ 2147483647 w 895"/>
              <a:gd name="T5" fmla="*/ 2147483647 h 963"/>
              <a:gd name="T6" fmla="*/ 2147483647 w 895"/>
              <a:gd name="T7" fmla="*/ 2147483647 h 963"/>
              <a:gd name="T8" fmla="*/ 2147483647 w 895"/>
              <a:gd name="T9" fmla="*/ 2147483647 h 963"/>
              <a:gd name="T10" fmla="*/ 2147483647 w 895"/>
              <a:gd name="T11" fmla="*/ 2147483647 h 963"/>
              <a:gd name="T12" fmla="*/ 2147483647 w 895"/>
              <a:gd name="T13" fmla="*/ 2147483647 h 963"/>
              <a:gd name="T14" fmla="*/ 2147483647 w 895"/>
              <a:gd name="T15" fmla="*/ 2147483647 h 963"/>
              <a:gd name="T16" fmla="*/ 2147483647 w 895"/>
              <a:gd name="T17" fmla="*/ 2147483647 h 963"/>
              <a:gd name="T18" fmla="*/ 2147483647 w 895"/>
              <a:gd name="T19" fmla="*/ 2147483647 h 963"/>
              <a:gd name="T20" fmla="*/ 2147483647 w 895"/>
              <a:gd name="T21" fmla="*/ 2147483647 h 963"/>
              <a:gd name="T22" fmla="*/ 2147483647 w 895"/>
              <a:gd name="T23" fmla="*/ 2147483647 h 963"/>
              <a:gd name="T24" fmla="*/ 2147483647 w 895"/>
              <a:gd name="T25" fmla="*/ 2147483647 h 963"/>
              <a:gd name="T26" fmla="*/ 2147483647 w 895"/>
              <a:gd name="T27" fmla="*/ 2147483647 h 963"/>
              <a:gd name="T28" fmla="*/ 2147483647 w 895"/>
              <a:gd name="T29" fmla="*/ 2147483647 h 963"/>
              <a:gd name="T30" fmla="*/ 2147483647 w 895"/>
              <a:gd name="T31" fmla="*/ 2147483647 h 963"/>
              <a:gd name="T32" fmla="*/ 2147483647 w 895"/>
              <a:gd name="T33" fmla="*/ 2147483647 h 963"/>
              <a:gd name="T34" fmla="*/ 2147483647 w 895"/>
              <a:gd name="T35" fmla="*/ 2147483647 h 963"/>
              <a:gd name="T36" fmla="*/ 2147483647 w 895"/>
              <a:gd name="T37" fmla="*/ 2147483647 h 963"/>
              <a:gd name="T38" fmla="*/ 2147483647 w 895"/>
              <a:gd name="T39" fmla="*/ 2147483647 h 963"/>
              <a:gd name="T40" fmla="*/ 2147483647 w 895"/>
              <a:gd name="T41" fmla="*/ 2147483647 h 963"/>
              <a:gd name="T42" fmla="*/ 2147483647 w 895"/>
              <a:gd name="T43" fmla="*/ 2147483647 h 963"/>
              <a:gd name="T44" fmla="*/ 2147483647 w 895"/>
              <a:gd name="T45" fmla="*/ 2147483647 h 963"/>
              <a:gd name="T46" fmla="*/ 2147483647 w 895"/>
              <a:gd name="T47" fmla="*/ 2147483647 h 963"/>
              <a:gd name="T48" fmla="*/ 2147483647 w 895"/>
              <a:gd name="T49" fmla="*/ 2147483647 h 963"/>
              <a:gd name="T50" fmla="*/ 2147483647 w 895"/>
              <a:gd name="T51" fmla="*/ 2147483647 h 963"/>
              <a:gd name="T52" fmla="*/ 2147483647 w 895"/>
              <a:gd name="T53" fmla="*/ 2147483647 h 963"/>
              <a:gd name="T54" fmla="*/ 2147483647 w 895"/>
              <a:gd name="T55" fmla="*/ 2147483647 h 963"/>
              <a:gd name="T56" fmla="*/ 2147483647 w 895"/>
              <a:gd name="T57" fmla="*/ 2147483647 h 963"/>
              <a:gd name="T58" fmla="*/ 2147483647 w 895"/>
              <a:gd name="T59" fmla="*/ 2147483647 h 963"/>
              <a:gd name="T60" fmla="*/ 2147483647 w 895"/>
              <a:gd name="T61" fmla="*/ 2147483647 h 963"/>
              <a:gd name="T62" fmla="*/ 2147483647 w 895"/>
              <a:gd name="T63" fmla="*/ 2147483647 h 963"/>
              <a:gd name="T64" fmla="*/ 2147483647 w 895"/>
              <a:gd name="T65" fmla="*/ 2147483647 h 963"/>
              <a:gd name="T66" fmla="*/ 2147483647 w 895"/>
              <a:gd name="T67" fmla="*/ 2147483647 h 963"/>
              <a:gd name="T68" fmla="*/ 2147483647 w 895"/>
              <a:gd name="T69" fmla="*/ 2147483647 h 963"/>
              <a:gd name="T70" fmla="*/ 2147483647 w 895"/>
              <a:gd name="T71" fmla="*/ 2147483647 h 963"/>
              <a:gd name="T72" fmla="*/ 2147483647 w 895"/>
              <a:gd name="T73" fmla="*/ 2147483647 h 963"/>
              <a:gd name="T74" fmla="*/ 2147483647 w 895"/>
              <a:gd name="T75" fmla="*/ 2147483647 h 963"/>
              <a:gd name="T76" fmla="*/ 2147483647 w 895"/>
              <a:gd name="T77" fmla="*/ 2147483647 h 963"/>
              <a:gd name="T78" fmla="*/ 2147483647 w 895"/>
              <a:gd name="T79" fmla="*/ 2147483647 h 963"/>
              <a:gd name="T80" fmla="*/ 2147483647 w 895"/>
              <a:gd name="T81" fmla="*/ 2147483647 h 963"/>
              <a:gd name="T82" fmla="*/ 2147483647 w 895"/>
              <a:gd name="T83" fmla="*/ 2147483647 h 963"/>
              <a:gd name="T84" fmla="*/ 2147483647 w 895"/>
              <a:gd name="T85" fmla="*/ 2147483647 h 963"/>
              <a:gd name="T86" fmla="*/ 2147483647 w 895"/>
              <a:gd name="T87" fmla="*/ 2147483647 h 963"/>
              <a:gd name="T88" fmla="*/ 2147483647 w 895"/>
              <a:gd name="T89" fmla="*/ 2147483647 h 963"/>
              <a:gd name="T90" fmla="*/ 2147483647 w 895"/>
              <a:gd name="T91" fmla="*/ 2147483647 h 963"/>
              <a:gd name="T92" fmla="*/ 2147483647 w 895"/>
              <a:gd name="T93" fmla="*/ 2147483647 h 963"/>
              <a:gd name="T94" fmla="*/ 2147483647 w 895"/>
              <a:gd name="T95" fmla="*/ 2147483647 h 963"/>
              <a:gd name="T96" fmla="*/ 2147483647 w 895"/>
              <a:gd name="T97" fmla="*/ 2147483647 h 963"/>
              <a:gd name="T98" fmla="*/ 2147483647 w 895"/>
              <a:gd name="T99" fmla="*/ 2147483647 h 963"/>
              <a:gd name="T100" fmla="*/ 2147483647 w 895"/>
              <a:gd name="T101" fmla="*/ 2147483647 h 963"/>
              <a:gd name="T102" fmla="*/ 2147483647 w 895"/>
              <a:gd name="T103" fmla="*/ 2147483647 h 963"/>
              <a:gd name="T104" fmla="*/ 2147483647 w 895"/>
              <a:gd name="T105" fmla="*/ 2147483647 h 963"/>
              <a:gd name="T106" fmla="*/ 2147483647 w 895"/>
              <a:gd name="T107" fmla="*/ 2147483647 h 963"/>
              <a:gd name="T108" fmla="*/ 2147483647 w 895"/>
              <a:gd name="T109" fmla="*/ 2147483647 h 963"/>
              <a:gd name="T110" fmla="*/ 2147483647 w 895"/>
              <a:gd name="T111" fmla="*/ 2147483647 h 963"/>
              <a:gd name="T112" fmla="*/ 0 w 895"/>
              <a:gd name="T113" fmla="*/ 2147483647 h 963"/>
              <a:gd name="T114" fmla="*/ 2147483647 w 895"/>
              <a:gd name="T115" fmla="*/ 2147483647 h 963"/>
              <a:gd name="T116" fmla="*/ 2147483647 w 895"/>
              <a:gd name="T117" fmla="*/ 2147483647 h 9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95"/>
              <a:gd name="T178" fmla="*/ 0 h 963"/>
              <a:gd name="T179" fmla="*/ 895 w 895"/>
              <a:gd name="T180" fmla="*/ 963 h 9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95" h="963">
                <a:moveTo>
                  <a:pt x="248" y="1"/>
                </a:moveTo>
                <a:lnTo>
                  <a:pt x="306" y="0"/>
                </a:lnTo>
                <a:lnTo>
                  <a:pt x="452" y="0"/>
                </a:lnTo>
                <a:lnTo>
                  <a:pt x="452" y="160"/>
                </a:lnTo>
                <a:lnTo>
                  <a:pt x="454" y="175"/>
                </a:lnTo>
                <a:lnTo>
                  <a:pt x="465" y="181"/>
                </a:lnTo>
                <a:lnTo>
                  <a:pt x="473" y="193"/>
                </a:lnTo>
                <a:lnTo>
                  <a:pt x="488" y="191"/>
                </a:lnTo>
                <a:lnTo>
                  <a:pt x="501" y="191"/>
                </a:lnTo>
                <a:lnTo>
                  <a:pt x="508" y="208"/>
                </a:lnTo>
                <a:lnTo>
                  <a:pt x="520" y="209"/>
                </a:lnTo>
                <a:lnTo>
                  <a:pt x="530" y="213"/>
                </a:lnTo>
                <a:lnTo>
                  <a:pt x="542" y="213"/>
                </a:lnTo>
                <a:lnTo>
                  <a:pt x="551" y="215"/>
                </a:lnTo>
                <a:lnTo>
                  <a:pt x="562" y="215"/>
                </a:lnTo>
                <a:lnTo>
                  <a:pt x="578" y="215"/>
                </a:lnTo>
                <a:lnTo>
                  <a:pt x="584" y="227"/>
                </a:lnTo>
                <a:lnTo>
                  <a:pt x="607" y="230"/>
                </a:lnTo>
                <a:lnTo>
                  <a:pt x="618" y="233"/>
                </a:lnTo>
                <a:lnTo>
                  <a:pt x="635" y="239"/>
                </a:lnTo>
                <a:lnTo>
                  <a:pt x="645" y="242"/>
                </a:lnTo>
                <a:lnTo>
                  <a:pt x="645" y="253"/>
                </a:lnTo>
                <a:lnTo>
                  <a:pt x="659" y="236"/>
                </a:lnTo>
                <a:lnTo>
                  <a:pt x="675" y="242"/>
                </a:lnTo>
                <a:lnTo>
                  <a:pt x="686" y="236"/>
                </a:lnTo>
                <a:lnTo>
                  <a:pt x="700" y="256"/>
                </a:lnTo>
                <a:lnTo>
                  <a:pt x="709" y="249"/>
                </a:lnTo>
                <a:lnTo>
                  <a:pt x="721" y="239"/>
                </a:lnTo>
                <a:lnTo>
                  <a:pt x="740" y="239"/>
                </a:lnTo>
                <a:lnTo>
                  <a:pt x="749" y="234"/>
                </a:lnTo>
                <a:lnTo>
                  <a:pt x="769" y="236"/>
                </a:lnTo>
                <a:lnTo>
                  <a:pt x="776" y="228"/>
                </a:lnTo>
                <a:lnTo>
                  <a:pt x="792" y="239"/>
                </a:lnTo>
                <a:lnTo>
                  <a:pt x="800" y="247"/>
                </a:lnTo>
                <a:lnTo>
                  <a:pt x="818" y="253"/>
                </a:lnTo>
                <a:lnTo>
                  <a:pt x="828" y="257"/>
                </a:lnTo>
                <a:lnTo>
                  <a:pt x="842" y="267"/>
                </a:lnTo>
                <a:lnTo>
                  <a:pt x="854" y="265"/>
                </a:lnTo>
                <a:lnTo>
                  <a:pt x="859" y="373"/>
                </a:lnTo>
                <a:lnTo>
                  <a:pt x="859" y="391"/>
                </a:lnTo>
                <a:lnTo>
                  <a:pt x="859" y="410"/>
                </a:lnTo>
                <a:lnTo>
                  <a:pt x="869" y="423"/>
                </a:lnTo>
                <a:lnTo>
                  <a:pt x="875" y="451"/>
                </a:lnTo>
                <a:lnTo>
                  <a:pt x="882" y="462"/>
                </a:lnTo>
                <a:lnTo>
                  <a:pt x="894" y="482"/>
                </a:lnTo>
                <a:lnTo>
                  <a:pt x="894" y="494"/>
                </a:lnTo>
                <a:lnTo>
                  <a:pt x="894" y="503"/>
                </a:lnTo>
                <a:lnTo>
                  <a:pt x="890" y="518"/>
                </a:lnTo>
                <a:lnTo>
                  <a:pt x="880" y="546"/>
                </a:lnTo>
                <a:lnTo>
                  <a:pt x="885" y="575"/>
                </a:lnTo>
                <a:lnTo>
                  <a:pt x="875" y="594"/>
                </a:lnTo>
                <a:lnTo>
                  <a:pt x="871" y="615"/>
                </a:lnTo>
                <a:lnTo>
                  <a:pt x="859" y="618"/>
                </a:lnTo>
                <a:lnTo>
                  <a:pt x="840" y="628"/>
                </a:lnTo>
                <a:lnTo>
                  <a:pt x="829" y="632"/>
                </a:lnTo>
                <a:lnTo>
                  <a:pt x="821" y="637"/>
                </a:lnTo>
                <a:lnTo>
                  <a:pt x="812" y="645"/>
                </a:lnTo>
                <a:lnTo>
                  <a:pt x="826" y="632"/>
                </a:lnTo>
                <a:lnTo>
                  <a:pt x="811" y="632"/>
                </a:lnTo>
                <a:lnTo>
                  <a:pt x="814" y="608"/>
                </a:lnTo>
                <a:lnTo>
                  <a:pt x="800" y="617"/>
                </a:lnTo>
                <a:lnTo>
                  <a:pt x="792" y="631"/>
                </a:lnTo>
                <a:lnTo>
                  <a:pt x="800" y="651"/>
                </a:lnTo>
                <a:lnTo>
                  <a:pt x="790" y="660"/>
                </a:lnTo>
                <a:lnTo>
                  <a:pt x="776" y="670"/>
                </a:lnTo>
                <a:lnTo>
                  <a:pt x="775" y="684"/>
                </a:lnTo>
                <a:lnTo>
                  <a:pt x="755" y="697"/>
                </a:lnTo>
                <a:lnTo>
                  <a:pt x="743" y="707"/>
                </a:lnTo>
                <a:lnTo>
                  <a:pt x="735" y="714"/>
                </a:lnTo>
                <a:lnTo>
                  <a:pt x="724" y="716"/>
                </a:lnTo>
                <a:lnTo>
                  <a:pt x="707" y="731"/>
                </a:lnTo>
                <a:lnTo>
                  <a:pt x="717" y="720"/>
                </a:lnTo>
                <a:lnTo>
                  <a:pt x="726" y="713"/>
                </a:lnTo>
                <a:lnTo>
                  <a:pt x="740" y="707"/>
                </a:lnTo>
                <a:lnTo>
                  <a:pt x="717" y="716"/>
                </a:lnTo>
                <a:lnTo>
                  <a:pt x="707" y="719"/>
                </a:lnTo>
                <a:lnTo>
                  <a:pt x="711" y="707"/>
                </a:lnTo>
                <a:lnTo>
                  <a:pt x="699" y="713"/>
                </a:lnTo>
                <a:lnTo>
                  <a:pt x="680" y="707"/>
                </a:lnTo>
                <a:lnTo>
                  <a:pt x="690" y="722"/>
                </a:lnTo>
                <a:lnTo>
                  <a:pt x="689" y="737"/>
                </a:lnTo>
                <a:lnTo>
                  <a:pt x="677" y="742"/>
                </a:lnTo>
                <a:lnTo>
                  <a:pt x="669" y="728"/>
                </a:lnTo>
                <a:lnTo>
                  <a:pt x="672" y="746"/>
                </a:lnTo>
                <a:lnTo>
                  <a:pt x="666" y="757"/>
                </a:lnTo>
                <a:lnTo>
                  <a:pt x="657" y="751"/>
                </a:lnTo>
                <a:lnTo>
                  <a:pt x="640" y="766"/>
                </a:lnTo>
                <a:lnTo>
                  <a:pt x="652" y="763"/>
                </a:lnTo>
                <a:lnTo>
                  <a:pt x="650" y="773"/>
                </a:lnTo>
                <a:lnTo>
                  <a:pt x="633" y="786"/>
                </a:lnTo>
                <a:lnTo>
                  <a:pt x="624" y="786"/>
                </a:lnTo>
                <a:lnTo>
                  <a:pt x="633" y="801"/>
                </a:lnTo>
                <a:lnTo>
                  <a:pt x="633" y="813"/>
                </a:lnTo>
                <a:lnTo>
                  <a:pt x="628" y="831"/>
                </a:lnTo>
                <a:lnTo>
                  <a:pt x="611" y="834"/>
                </a:lnTo>
                <a:lnTo>
                  <a:pt x="604" y="824"/>
                </a:lnTo>
                <a:lnTo>
                  <a:pt x="606" y="834"/>
                </a:lnTo>
                <a:lnTo>
                  <a:pt x="618" y="840"/>
                </a:lnTo>
                <a:lnTo>
                  <a:pt x="627" y="840"/>
                </a:lnTo>
                <a:lnTo>
                  <a:pt x="624" y="863"/>
                </a:lnTo>
                <a:lnTo>
                  <a:pt x="624" y="887"/>
                </a:lnTo>
                <a:lnTo>
                  <a:pt x="628" y="906"/>
                </a:lnTo>
                <a:lnTo>
                  <a:pt x="627" y="917"/>
                </a:lnTo>
                <a:lnTo>
                  <a:pt x="631" y="929"/>
                </a:lnTo>
                <a:lnTo>
                  <a:pt x="638" y="946"/>
                </a:lnTo>
                <a:lnTo>
                  <a:pt x="647" y="949"/>
                </a:lnTo>
                <a:lnTo>
                  <a:pt x="645" y="959"/>
                </a:lnTo>
                <a:lnTo>
                  <a:pt x="637" y="959"/>
                </a:lnTo>
                <a:lnTo>
                  <a:pt x="621" y="962"/>
                </a:lnTo>
                <a:lnTo>
                  <a:pt x="607" y="954"/>
                </a:lnTo>
                <a:lnTo>
                  <a:pt x="593" y="949"/>
                </a:lnTo>
                <a:lnTo>
                  <a:pt x="584" y="949"/>
                </a:lnTo>
                <a:lnTo>
                  <a:pt x="566" y="945"/>
                </a:lnTo>
                <a:lnTo>
                  <a:pt x="551" y="933"/>
                </a:lnTo>
                <a:lnTo>
                  <a:pt x="538" y="929"/>
                </a:lnTo>
                <a:lnTo>
                  <a:pt x="528" y="923"/>
                </a:lnTo>
                <a:lnTo>
                  <a:pt x="518" y="918"/>
                </a:lnTo>
                <a:lnTo>
                  <a:pt x="511" y="907"/>
                </a:lnTo>
                <a:lnTo>
                  <a:pt x="508" y="896"/>
                </a:lnTo>
                <a:lnTo>
                  <a:pt x="503" y="880"/>
                </a:lnTo>
                <a:lnTo>
                  <a:pt x="493" y="865"/>
                </a:lnTo>
                <a:lnTo>
                  <a:pt x="490" y="843"/>
                </a:lnTo>
                <a:lnTo>
                  <a:pt x="486" y="831"/>
                </a:lnTo>
                <a:lnTo>
                  <a:pt x="483" y="811"/>
                </a:lnTo>
                <a:lnTo>
                  <a:pt x="471" y="805"/>
                </a:lnTo>
                <a:lnTo>
                  <a:pt x="459" y="786"/>
                </a:lnTo>
                <a:lnTo>
                  <a:pt x="451" y="772"/>
                </a:lnTo>
                <a:lnTo>
                  <a:pt x="439" y="757"/>
                </a:lnTo>
                <a:lnTo>
                  <a:pt x="431" y="742"/>
                </a:lnTo>
                <a:lnTo>
                  <a:pt x="422" y="716"/>
                </a:lnTo>
                <a:lnTo>
                  <a:pt x="415" y="700"/>
                </a:lnTo>
                <a:lnTo>
                  <a:pt x="407" y="676"/>
                </a:lnTo>
                <a:lnTo>
                  <a:pt x="397" y="661"/>
                </a:lnTo>
                <a:lnTo>
                  <a:pt x="386" y="652"/>
                </a:lnTo>
                <a:lnTo>
                  <a:pt x="373" y="640"/>
                </a:lnTo>
                <a:lnTo>
                  <a:pt x="369" y="630"/>
                </a:lnTo>
                <a:lnTo>
                  <a:pt x="358" y="615"/>
                </a:lnTo>
                <a:lnTo>
                  <a:pt x="348" y="614"/>
                </a:lnTo>
                <a:lnTo>
                  <a:pt x="332" y="614"/>
                </a:lnTo>
                <a:lnTo>
                  <a:pt x="322" y="613"/>
                </a:lnTo>
                <a:lnTo>
                  <a:pt x="311" y="613"/>
                </a:lnTo>
                <a:lnTo>
                  <a:pt x="300" y="606"/>
                </a:lnTo>
                <a:lnTo>
                  <a:pt x="290" y="613"/>
                </a:lnTo>
                <a:lnTo>
                  <a:pt x="277" y="614"/>
                </a:lnTo>
                <a:lnTo>
                  <a:pt x="262" y="634"/>
                </a:lnTo>
                <a:lnTo>
                  <a:pt x="260" y="651"/>
                </a:lnTo>
                <a:lnTo>
                  <a:pt x="246" y="673"/>
                </a:lnTo>
                <a:lnTo>
                  <a:pt x="236" y="684"/>
                </a:lnTo>
                <a:lnTo>
                  <a:pt x="226" y="679"/>
                </a:lnTo>
                <a:lnTo>
                  <a:pt x="207" y="669"/>
                </a:lnTo>
                <a:lnTo>
                  <a:pt x="201" y="669"/>
                </a:lnTo>
                <a:lnTo>
                  <a:pt x="190" y="658"/>
                </a:lnTo>
                <a:lnTo>
                  <a:pt x="180" y="656"/>
                </a:lnTo>
                <a:lnTo>
                  <a:pt x="170" y="649"/>
                </a:lnTo>
                <a:lnTo>
                  <a:pt x="156" y="634"/>
                </a:lnTo>
                <a:lnTo>
                  <a:pt x="143" y="621"/>
                </a:lnTo>
                <a:lnTo>
                  <a:pt x="141" y="613"/>
                </a:lnTo>
                <a:lnTo>
                  <a:pt x="132" y="591"/>
                </a:lnTo>
                <a:lnTo>
                  <a:pt x="132" y="579"/>
                </a:lnTo>
                <a:lnTo>
                  <a:pt x="121" y="558"/>
                </a:lnTo>
                <a:lnTo>
                  <a:pt x="118" y="541"/>
                </a:lnTo>
                <a:lnTo>
                  <a:pt x="104" y="527"/>
                </a:lnTo>
                <a:lnTo>
                  <a:pt x="93" y="518"/>
                </a:lnTo>
                <a:lnTo>
                  <a:pt x="72" y="496"/>
                </a:lnTo>
                <a:lnTo>
                  <a:pt x="53" y="475"/>
                </a:lnTo>
                <a:lnTo>
                  <a:pt x="44" y="467"/>
                </a:lnTo>
                <a:lnTo>
                  <a:pt x="28" y="459"/>
                </a:lnTo>
                <a:lnTo>
                  <a:pt x="20" y="440"/>
                </a:lnTo>
                <a:lnTo>
                  <a:pt x="11" y="434"/>
                </a:lnTo>
                <a:lnTo>
                  <a:pt x="1" y="425"/>
                </a:lnTo>
                <a:lnTo>
                  <a:pt x="0" y="413"/>
                </a:lnTo>
                <a:lnTo>
                  <a:pt x="243" y="411"/>
                </a:lnTo>
                <a:lnTo>
                  <a:pt x="243" y="324"/>
                </a:lnTo>
                <a:lnTo>
                  <a:pt x="245" y="282"/>
                </a:lnTo>
                <a:lnTo>
                  <a:pt x="245" y="200"/>
                </a:lnTo>
                <a:lnTo>
                  <a:pt x="246" y="160"/>
                </a:lnTo>
                <a:lnTo>
                  <a:pt x="248" y="1"/>
                </a:lnTo>
              </a:path>
            </a:pathLst>
          </a:custGeom>
          <a:solidFill>
            <a:srgbClr val="92D050"/>
          </a:solidFill>
          <a:ln w="12700" cap="rnd">
            <a:solidFill>
              <a:srgbClr val="E79A29"/>
            </a:solidFill>
            <a:round/>
            <a:headEnd/>
            <a:tailEnd/>
          </a:ln>
        </p:spPr>
        <p:txBody>
          <a:bodyPr anchor="ctr">
            <a:noAutofit/>
          </a:bodyPr>
          <a:lstStyle/>
          <a:p>
            <a:endParaRPr lang="en-US">
              <a:solidFill>
                <a:prstClr val="black"/>
              </a:solidFill>
            </a:endParaRPr>
          </a:p>
        </p:txBody>
      </p:sp>
      <p:sp>
        <p:nvSpPr>
          <p:cNvPr id="18457" name="Freeform 89"/>
          <p:cNvSpPr>
            <a:spLocks/>
          </p:cNvSpPr>
          <p:nvPr/>
        </p:nvSpPr>
        <p:spPr bwMode="auto">
          <a:xfrm>
            <a:off x="4872038" y="2881314"/>
            <a:ext cx="372666" cy="654844"/>
          </a:xfrm>
          <a:custGeom>
            <a:avLst/>
            <a:gdLst>
              <a:gd name="T0" fmla="*/ 2147483647 w 273"/>
              <a:gd name="T1" fmla="*/ 2147483647 h 502"/>
              <a:gd name="T2" fmla="*/ 2147483647 w 273"/>
              <a:gd name="T3" fmla="*/ 2147483647 h 502"/>
              <a:gd name="T4" fmla="*/ 2147483647 w 273"/>
              <a:gd name="T5" fmla="*/ 2147483647 h 502"/>
              <a:gd name="T6" fmla="*/ 2147483647 w 273"/>
              <a:gd name="T7" fmla="*/ 2147483647 h 502"/>
              <a:gd name="T8" fmla="*/ 2147483647 w 273"/>
              <a:gd name="T9" fmla="*/ 2147483647 h 502"/>
              <a:gd name="T10" fmla="*/ 2147483647 w 273"/>
              <a:gd name="T11" fmla="*/ 2147483647 h 502"/>
              <a:gd name="T12" fmla="*/ 2147483647 w 273"/>
              <a:gd name="T13" fmla="*/ 2147483647 h 502"/>
              <a:gd name="T14" fmla="*/ 2147483647 w 273"/>
              <a:gd name="T15" fmla="*/ 2147483647 h 502"/>
              <a:gd name="T16" fmla="*/ 2147483647 w 273"/>
              <a:gd name="T17" fmla="*/ 2147483647 h 502"/>
              <a:gd name="T18" fmla="*/ 2147483647 w 273"/>
              <a:gd name="T19" fmla="*/ 2147483647 h 502"/>
              <a:gd name="T20" fmla="*/ 2147483647 w 273"/>
              <a:gd name="T21" fmla="*/ 2147483647 h 502"/>
              <a:gd name="T22" fmla="*/ 2147483647 w 273"/>
              <a:gd name="T23" fmla="*/ 2147483647 h 502"/>
              <a:gd name="T24" fmla="*/ 2147483647 w 273"/>
              <a:gd name="T25" fmla="*/ 2147483647 h 502"/>
              <a:gd name="T26" fmla="*/ 2147483647 w 273"/>
              <a:gd name="T27" fmla="*/ 2147483647 h 502"/>
              <a:gd name="T28" fmla="*/ 2147483647 w 273"/>
              <a:gd name="T29" fmla="*/ 2147483647 h 502"/>
              <a:gd name="T30" fmla="*/ 2147483647 w 273"/>
              <a:gd name="T31" fmla="*/ 2147483647 h 502"/>
              <a:gd name="T32" fmla="*/ 2147483647 w 273"/>
              <a:gd name="T33" fmla="*/ 2147483647 h 502"/>
              <a:gd name="T34" fmla="*/ 2147483647 w 273"/>
              <a:gd name="T35" fmla="*/ 2147483647 h 502"/>
              <a:gd name="T36" fmla="*/ 2147483647 w 273"/>
              <a:gd name="T37" fmla="*/ 2147483647 h 502"/>
              <a:gd name="T38" fmla="*/ 0 w 273"/>
              <a:gd name="T39" fmla="*/ 2147483647 h 502"/>
              <a:gd name="T40" fmla="*/ 2147483647 w 273"/>
              <a:gd name="T41" fmla="*/ 2147483647 h 502"/>
              <a:gd name="T42" fmla="*/ 2147483647 w 273"/>
              <a:gd name="T43" fmla="*/ 2147483647 h 502"/>
              <a:gd name="T44" fmla="*/ 2147483647 w 273"/>
              <a:gd name="T45" fmla="*/ 2147483647 h 502"/>
              <a:gd name="T46" fmla="*/ 2147483647 w 273"/>
              <a:gd name="T47" fmla="*/ 2147483647 h 502"/>
              <a:gd name="T48" fmla="*/ 2147483647 w 273"/>
              <a:gd name="T49" fmla="*/ 2147483647 h 502"/>
              <a:gd name="T50" fmla="*/ 2147483647 w 273"/>
              <a:gd name="T51" fmla="*/ 2147483647 h 502"/>
              <a:gd name="T52" fmla="*/ 2147483647 w 273"/>
              <a:gd name="T53" fmla="*/ 2147483647 h 502"/>
              <a:gd name="T54" fmla="*/ 2147483647 w 273"/>
              <a:gd name="T55" fmla="*/ 2147483647 h 502"/>
              <a:gd name="T56" fmla="*/ 2147483647 w 273"/>
              <a:gd name="T57" fmla="*/ 2147483647 h 502"/>
              <a:gd name="T58" fmla="*/ 2147483647 w 273"/>
              <a:gd name="T59" fmla="*/ 2147483647 h 502"/>
              <a:gd name="T60" fmla="*/ 2147483647 w 273"/>
              <a:gd name="T61" fmla="*/ 2147483647 h 502"/>
              <a:gd name="T62" fmla="*/ 2147483647 w 273"/>
              <a:gd name="T63" fmla="*/ 2147483647 h 502"/>
              <a:gd name="T64" fmla="*/ 2147483647 w 273"/>
              <a:gd name="T65" fmla="*/ 2147483647 h 502"/>
              <a:gd name="T66" fmla="*/ 2147483647 w 273"/>
              <a:gd name="T67" fmla="*/ 0 h 502"/>
              <a:gd name="T68" fmla="*/ 2147483647 w 273"/>
              <a:gd name="T69" fmla="*/ 0 h 502"/>
              <a:gd name="T70" fmla="*/ 2147483647 w 273"/>
              <a:gd name="T71" fmla="*/ 2147483647 h 502"/>
              <a:gd name="T72" fmla="*/ 2147483647 w 273"/>
              <a:gd name="T73" fmla="*/ 2147483647 h 502"/>
              <a:gd name="T74" fmla="*/ 2147483647 w 273"/>
              <a:gd name="T75" fmla="*/ 2147483647 h 502"/>
              <a:gd name="T76" fmla="*/ 2147483647 w 273"/>
              <a:gd name="T77" fmla="*/ 2147483647 h 502"/>
              <a:gd name="T78" fmla="*/ 2147483647 w 273"/>
              <a:gd name="T79" fmla="*/ 2147483647 h 502"/>
              <a:gd name="T80" fmla="*/ 2147483647 w 273"/>
              <a:gd name="T81" fmla="*/ 2147483647 h 502"/>
              <a:gd name="T82" fmla="*/ 2147483647 w 273"/>
              <a:gd name="T83" fmla="*/ 2147483647 h 502"/>
              <a:gd name="T84" fmla="*/ 2147483647 w 273"/>
              <a:gd name="T85" fmla="*/ 2147483647 h 502"/>
              <a:gd name="T86" fmla="*/ 2147483647 w 273"/>
              <a:gd name="T87" fmla="*/ 2147483647 h 502"/>
              <a:gd name="T88" fmla="*/ 2147483647 w 273"/>
              <a:gd name="T89" fmla="*/ 2147483647 h 502"/>
              <a:gd name="T90" fmla="*/ 2147483647 w 273"/>
              <a:gd name="T91" fmla="*/ 2147483647 h 502"/>
              <a:gd name="T92" fmla="*/ 2147483647 w 273"/>
              <a:gd name="T93" fmla="*/ 2147483647 h 502"/>
              <a:gd name="T94" fmla="*/ 2147483647 w 273"/>
              <a:gd name="T95" fmla="*/ 2147483647 h 502"/>
              <a:gd name="T96" fmla="*/ 2147483647 w 273"/>
              <a:gd name="T97" fmla="*/ 2147483647 h 502"/>
              <a:gd name="T98" fmla="*/ 2147483647 w 273"/>
              <a:gd name="T99" fmla="*/ 2147483647 h 502"/>
              <a:gd name="T100" fmla="*/ 2147483647 w 273"/>
              <a:gd name="T101" fmla="*/ 2147483647 h 502"/>
              <a:gd name="T102" fmla="*/ 2147483647 w 273"/>
              <a:gd name="T103" fmla="*/ 2147483647 h 502"/>
              <a:gd name="T104" fmla="*/ 2147483647 w 273"/>
              <a:gd name="T105" fmla="*/ 2147483647 h 502"/>
              <a:gd name="T106" fmla="*/ 2147483647 w 273"/>
              <a:gd name="T107" fmla="*/ 2147483647 h 502"/>
              <a:gd name="T108" fmla="*/ 2147483647 w 273"/>
              <a:gd name="T109" fmla="*/ 2147483647 h 502"/>
              <a:gd name="T110" fmla="*/ 2147483647 w 273"/>
              <a:gd name="T111" fmla="*/ 2147483647 h 5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3"/>
              <a:gd name="T169" fmla="*/ 0 h 502"/>
              <a:gd name="T170" fmla="*/ 273 w 273"/>
              <a:gd name="T171" fmla="*/ 502 h 5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3" h="502">
                <a:moveTo>
                  <a:pt x="158" y="501"/>
                </a:moveTo>
                <a:lnTo>
                  <a:pt x="154" y="494"/>
                </a:lnTo>
                <a:lnTo>
                  <a:pt x="151" y="493"/>
                </a:lnTo>
                <a:lnTo>
                  <a:pt x="154" y="498"/>
                </a:lnTo>
                <a:lnTo>
                  <a:pt x="150" y="501"/>
                </a:lnTo>
                <a:lnTo>
                  <a:pt x="148" y="498"/>
                </a:lnTo>
                <a:lnTo>
                  <a:pt x="144" y="492"/>
                </a:lnTo>
                <a:lnTo>
                  <a:pt x="141" y="485"/>
                </a:lnTo>
                <a:lnTo>
                  <a:pt x="141" y="481"/>
                </a:lnTo>
                <a:lnTo>
                  <a:pt x="137" y="473"/>
                </a:lnTo>
                <a:lnTo>
                  <a:pt x="143" y="468"/>
                </a:lnTo>
                <a:lnTo>
                  <a:pt x="141" y="462"/>
                </a:lnTo>
                <a:lnTo>
                  <a:pt x="137" y="453"/>
                </a:lnTo>
                <a:lnTo>
                  <a:pt x="136" y="449"/>
                </a:lnTo>
                <a:lnTo>
                  <a:pt x="137" y="442"/>
                </a:lnTo>
                <a:lnTo>
                  <a:pt x="127" y="434"/>
                </a:lnTo>
                <a:lnTo>
                  <a:pt x="125" y="427"/>
                </a:lnTo>
                <a:lnTo>
                  <a:pt x="121" y="426"/>
                </a:lnTo>
                <a:lnTo>
                  <a:pt x="115" y="418"/>
                </a:lnTo>
                <a:lnTo>
                  <a:pt x="110" y="421"/>
                </a:lnTo>
                <a:lnTo>
                  <a:pt x="104" y="417"/>
                </a:lnTo>
                <a:lnTo>
                  <a:pt x="103" y="412"/>
                </a:lnTo>
                <a:lnTo>
                  <a:pt x="94" y="408"/>
                </a:lnTo>
                <a:lnTo>
                  <a:pt x="92" y="403"/>
                </a:lnTo>
                <a:lnTo>
                  <a:pt x="86" y="399"/>
                </a:lnTo>
                <a:lnTo>
                  <a:pt x="82" y="395"/>
                </a:lnTo>
                <a:lnTo>
                  <a:pt x="77" y="391"/>
                </a:lnTo>
                <a:lnTo>
                  <a:pt x="75" y="381"/>
                </a:lnTo>
                <a:lnTo>
                  <a:pt x="77" y="376"/>
                </a:lnTo>
                <a:lnTo>
                  <a:pt x="82" y="369"/>
                </a:lnTo>
                <a:lnTo>
                  <a:pt x="84" y="364"/>
                </a:lnTo>
                <a:lnTo>
                  <a:pt x="91" y="354"/>
                </a:lnTo>
                <a:lnTo>
                  <a:pt x="89" y="349"/>
                </a:lnTo>
                <a:lnTo>
                  <a:pt x="89" y="343"/>
                </a:lnTo>
                <a:lnTo>
                  <a:pt x="92" y="339"/>
                </a:lnTo>
                <a:lnTo>
                  <a:pt x="94" y="335"/>
                </a:lnTo>
                <a:lnTo>
                  <a:pt x="86" y="326"/>
                </a:lnTo>
                <a:lnTo>
                  <a:pt x="81" y="326"/>
                </a:lnTo>
                <a:lnTo>
                  <a:pt x="75" y="323"/>
                </a:lnTo>
                <a:lnTo>
                  <a:pt x="72" y="323"/>
                </a:lnTo>
                <a:lnTo>
                  <a:pt x="68" y="326"/>
                </a:lnTo>
                <a:lnTo>
                  <a:pt x="65" y="330"/>
                </a:lnTo>
                <a:lnTo>
                  <a:pt x="61" y="332"/>
                </a:lnTo>
                <a:lnTo>
                  <a:pt x="57" y="328"/>
                </a:lnTo>
                <a:lnTo>
                  <a:pt x="55" y="319"/>
                </a:lnTo>
                <a:lnTo>
                  <a:pt x="55" y="314"/>
                </a:lnTo>
                <a:lnTo>
                  <a:pt x="55" y="309"/>
                </a:lnTo>
                <a:lnTo>
                  <a:pt x="55" y="299"/>
                </a:lnTo>
                <a:lnTo>
                  <a:pt x="48" y="291"/>
                </a:lnTo>
                <a:lnTo>
                  <a:pt x="42" y="283"/>
                </a:lnTo>
                <a:lnTo>
                  <a:pt x="39" y="282"/>
                </a:lnTo>
                <a:lnTo>
                  <a:pt x="28" y="276"/>
                </a:lnTo>
                <a:lnTo>
                  <a:pt x="24" y="267"/>
                </a:lnTo>
                <a:lnTo>
                  <a:pt x="15" y="258"/>
                </a:lnTo>
                <a:lnTo>
                  <a:pt x="10" y="253"/>
                </a:lnTo>
                <a:lnTo>
                  <a:pt x="10" y="247"/>
                </a:lnTo>
                <a:lnTo>
                  <a:pt x="3" y="239"/>
                </a:lnTo>
                <a:lnTo>
                  <a:pt x="5" y="235"/>
                </a:lnTo>
                <a:lnTo>
                  <a:pt x="3" y="227"/>
                </a:lnTo>
                <a:lnTo>
                  <a:pt x="0" y="212"/>
                </a:lnTo>
                <a:lnTo>
                  <a:pt x="1" y="209"/>
                </a:lnTo>
                <a:lnTo>
                  <a:pt x="5" y="196"/>
                </a:lnTo>
                <a:lnTo>
                  <a:pt x="8" y="192"/>
                </a:lnTo>
                <a:lnTo>
                  <a:pt x="8" y="187"/>
                </a:lnTo>
                <a:lnTo>
                  <a:pt x="10" y="183"/>
                </a:lnTo>
                <a:lnTo>
                  <a:pt x="6" y="176"/>
                </a:lnTo>
                <a:lnTo>
                  <a:pt x="10" y="174"/>
                </a:lnTo>
                <a:lnTo>
                  <a:pt x="13" y="171"/>
                </a:lnTo>
                <a:lnTo>
                  <a:pt x="17" y="171"/>
                </a:lnTo>
                <a:lnTo>
                  <a:pt x="25" y="168"/>
                </a:lnTo>
                <a:lnTo>
                  <a:pt x="27" y="159"/>
                </a:lnTo>
                <a:lnTo>
                  <a:pt x="28" y="151"/>
                </a:lnTo>
                <a:lnTo>
                  <a:pt x="37" y="141"/>
                </a:lnTo>
                <a:lnTo>
                  <a:pt x="39" y="131"/>
                </a:lnTo>
                <a:lnTo>
                  <a:pt x="37" y="124"/>
                </a:lnTo>
                <a:lnTo>
                  <a:pt x="34" y="120"/>
                </a:lnTo>
                <a:lnTo>
                  <a:pt x="28" y="116"/>
                </a:lnTo>
                <a:lnTo>
                  <a:pt x="28" y="112"/>
                </a:lnTo>
                <a:lnTo>
                  <a:pt x="30" y="105"/>
                </a:lnTo>
                <a:lnTo>
                  <a:pt x="32" y="98"/>
                </a:lnTo>
                <a:lnTo>
                  <a:pt x="39" y="98"/>
                </a:lnTo>
                <a:lnTo>
                  <a:pt x="44" y="94"/>
                </a:lnTo>
                <a:lnTo>
                  <a:pt x="55" y="94"/>
                </a:lnTo>
                <a:lnTo>
                  <a:pt x="61" y="90"/>
                </a:lnTo>
                <a:lnTo>
                  <a:pt x="65" y="89"/>
                </a:lnTo>
                <a:lnTo>
                  <a:pt x="72" y="88"/>
                </a:lnTo>
                <a:lnTo>
                  <a:pt x="75" y="84"/>
                </a:lnTo>
                <a:lnTo>
                  <a:pt x="79" y="83"/>
                </a:lnTo>
                <a:lnTo>
                  <a:pt x="81" y="74"/>
                </a:lnTo>
                <a:lnTo>
                  <a:pt x="82" y="66"/>
                </a:lnTo>
                <a:lnTo>
                  <a:pt x="86" y="65"/>
                </a:lnTo>
                <a:lnTo>
                  <a:pt x="91" y="60"/>
                </a:lnTo>
                <a:lnTo>
                  <a:pt x="92" y="54"/>
                </a:lnTo>
                <a:lnTo>
                  <a:pt x="92" y="50"/>
                </a:lnTo>
                <a:lnTo>
                  <a:pt x="92" y="45"/>
                </a:lnTo>
                <a:lnTo>
                  <a:pt x="92" y="36"/>
                </a:lnTo>
                <a:lnTo>
                  <a:pt x="86" y="30"/>
                </a:lnTo>
                <a:lnTo>
                  <a:pt x="77" y="23"/>
                </a:lnTo>
                <a:lnTo>
                  <a:pt x="75" y="17"/>
                </a:lnTo>
                <a:lnTo>
                  <a:pt x="74" y="15"/>
                </a:lnTo>
                <a:lnTo>
                  <a:pt x="58" y="2"/>
                </a:lnTo>
                <a:lnTo>
                  <a:pt x="146" y="0"/>
                </a:lnTo>
                <a:lnTo>
                  <a:pt x="175" y="1"/>
                </a:lnTo>
                <a:lnTo>
                  <a:pt x="185" y="1"/>
                </a:lnTo>
                <a:lnTo>
                  <a:pt x="190" y="0"/>
                </a:lnTo>
                <a:lnTo>
                  <a:pt x="253" y="0"/>
                </a:lnTo>
                <a:lnTo>
                  <a:pt x="253" y="6"/>
                </a:lnTo>
                <a:lnTo>
                  <a:pt x="251" y="15"/>
                </a:lnTo>
                <a:lnTo>
                  <a:pt x="251" y="21"/>
                </a:lnTo>
                <a:lnTo>
                  <a:pt x="254" y="31"/>
                </a:lnTo>
                <a:lnTo>
                  <a:pt x="261" y="38"/>
                </a:lnTo>
                <a:lnTo>
                  <a:pt x="265" y="51"/>
                </a:lnTo>
                <a:lnTo>
                  <a:pt x="266" y="58"/>
                </a:lnTo>
                <a:lnTo>
                  <a:pt x="270" y="66"/>
                </a:lnTo>
                <a:lnTo>
                  <a:pt x="272" y="162"/>
                </a:lnTo>
                <a:lnTo>
                  <a:pt x="270" y="185"/>
                </a:lnTo>
                <a:lnTo>
                  <a:pt x="272" y="215"/>
                </a:lnTo>
                <a:lnTo>
                  <a:pt x="270" y="239"/>
                </a:lnTo>
                <a:lnTo>
                  <a:pt x="272" y="263"/>
                </a:lnTo>
                <a:lnTo>
                  <a:pt x="270" y="276"/>
                </a:lnTo>
                <a:lnTo>
                  <a:pt x="270" y="286"/>
                </a:lnTo>
                <a:lnTo>
                  <a:pt x="265" y="291"/>
                </a:lnTo>
                <a:lnTo>
                  <a:pt x="266" y="296"/>
                </a:lnTo>
                <a:lnTo>
                  <a:pt x="265" y="304"/>
                </a:lnTo>
                <a:lnTo>
                  <a:pt x="261" y="306"/>
                </a:lnTo>
                <a:lnTo>
                  <a:pt x="266" y="309"/>
                </a:lnTo>
                <a:lnTo>
                  <a:pt x="268" y="319"/>
                </a:lnTo>
                <a:lnTo>
                  <a:pt x="272" y="321"/>
                </a:lnTo>
                <a:lnTo>
                  <a:pt x="270" y="328"/>
                </a:lnTo>
                <a:lnTo>
                  <a:pt x="270" y="332"/>
                </a:lnTo>
                <a:lnTo>
                  <a:pt x="272" y="343"/>
                </a:lnTo>
                <a:lnTo>
                  <a:pt x="270" y="347"/>
                </a:lnTo>
                <a:lnTo>
                  <a:pt x="266" y="349"/>
                </a:lnTo>
                <a:lnTo>
                  <a:pt x="265" y="354"/>
                </a:lnTo>
                <a:lnTo>
                  <a:pt x="261" y="360"/>
                </a:lnTo>
                <a:lnTo>
                  <a:pt x="258" y="367"/>
                </a:lnTo>
                <a:lnTo>
                  <a:pt x="256" y="373"/>
                </a:lnTo>
                <a:lnTo>
                  <a:pt x="251" y="380"/>
                </a:lnTo>
                <a:lnTo>
                  <a:pt x="247" y="382"/>
                </a:lnTo>
                <a:lnTo>
                  <a:pt x="244" y="382"/>
                </a:lnTo>
                <a:lnTo>
                  <a:pt x="241" y="390"/>
                </a:lnTo>
                <a:lnTo>
                  <a:pt x="243" y="395"/>
                </a:lnTo>
                <a:lnTo>
                  <a:pt x="243" y="403"/>
                </a:lnTo>
                <a:lnTo>
                  <a:pt x="237" y="406"/>
                </a:lnTo>
                <a:lnTo>
                  <a:pt x="237" y="416"/>
                </a:lnTo>
                <a:lnTo>
                  <a:pt x="232" y="418"/>
                </a:lnTo>
                <a:lnTo>
                  <a:pt x="236" y="421"/>
                </a:lnTo>
                <a:lnTo>
                  <a:pt x="237" y="427"/>
                </a:lnTo>
                <a:lnTo>
                  <a:pt x="234" y="435"/>
                </a:lnTo>
                <a:lnTo>
                  <a:pt x="230" y="436"/>
                </a:lnTo>
                <a:lnTo>
                  <a:pt x="229" y="442"/>
                </a:lnTo>
                <a:lnTo>
                  <a:pt x="232" y="451"/>
                </a:lnTo>
                <a:lnTo>
                  <a:pt x="232" y="457"/>
                </a:lnTo>
                <a:lnTo>
                  <a:pt x="227" y="457"/>
                </a:lnTo>
                <a:lnTo>
                  <a:pt x="216" y="462"/>
                </a:lnTo>
                <a:lnTo>
                  <a:pt x="211" y="462"/>
                </a:lnTo>
                <a:lnTo>
                  <a:pt x="206" y="464"/>
                </a:lnTo>
                <a:lnTo>
                  <a:pt x="206" y="470"/>
                </a:lnTo>
                <a:lnTo>
                  <a:pt x="204" y="478"/>
                </a:lnTo>
                <a:lnTo>
                  <a:pt x="207" y="481"/>
                </a:lnTo>
                <a:lnTo>
                  <a:pt x="206" y="493"/>
                </a:lnTo>
                <a:lnTo>
                  <a:pt x="201" y="492"/>
                </a:lnTo>
                <a:lnTo>
                  <a:pt x="196" y="488"/>
                </a:lnTo>
                <a:lnTo>
                  <a:pt x="189" y="487"/>
                </a:lnTo>
                <a:lnTo>
                  <a:pt x="180" y="481"/>
                </a:lnTo>
                <a:lnTo>
                  <a:pt x="177" y="479"/>
                </a:lnTo>
                <a:lnTo>
                  <a:pt x="170" y="479"/>
                </a:lnTo>
                <a:lnTo>
                  <a:pt x="167" y="481"/>
                </a:lnTo>
                <a:lnTo>
                  <a:pt x="158" y="494"/>
                </a:lnTo>
                <a:lnTo>
                  <a:pt x="158" y="501"/>
                </a:lnTo>
              </a:path>
            </a:pathLst>
          </a:custGeom>
          <a:gradFill flip="none" rotWithShape="1">
            <a:gsLst>
              <a:gs pos="50000">
                <a:schemeClr val="bg1">
                  <a:lumMod val="85000"/>
                </a:schemeClr>
              </a:gs>
              <a:gs pos="50000">
                <a:schemeClr val="accent1"/>
              </a:gs>
            </a:gsLst>
            <a:lin ang="2700000" scaled="1"/>
            <a:tileRect/>
          </a:gradFill>
          <a:ln w="76200" cap="rnd">
            <a:noFill/>
            <a:round/>
            <a:headEnd type="stealth" w="med" len="lg"/>
            <a:tailEnd type="triangle" w="lg" len="lg"/>
          </a:ln>
        </p:spPr>
        <p:txBody>
          <a:bodyPr anchor="ctr">
            <a:noAutofit/>
          </a:bodyPr>
          <a:lstStyle/>
          <a:p>
            <a:endParaRPr lang="en-US">
              <a:solidFill>
                <a:prstClr val="black"/>
              </a:solidFill>
            </a:endParaRPr>
          </a:p>
        </p:txBody>
      </p:sp>
      <p:sp>
        <p:nvSpPr>
          <p:cNvPr id="18458" name="Freeform 90"/>
          <p:cNvSpPr>
            <a:spLocks/>
          </p:cNvSpPr>
          <p:nvPr/>
        </p:nvSpPr>
        <p:spPr bwMode="auto">
          <a:xfrm>
            <a:off x="5187553" y="2965848"/>
            <a:ext cx="309563" cy="473869"/>
          </a:xfrm>
          <a:custGeom>
            <a:avLst/>
            <a:gdLst>
              <a:gd name="T0" fmla="*/ 2147483647 w 227"/>
              <a:gd name="T1" fmla="*/ 2147483647 h 363"/>
              <a:gd name="T2" fmla="*/ 2147483647 w 227"/>
              <a:gd name="T3" fmla="*/ 2147483647 h 363"/>
              <a:gd name="T4" fmla="*/ 2147483647 w 227"/>
              <a:gd name="T5" fmla="*/ 2147483647 h 363"/>
              <a:gd name="T6" fmla="*/ 2147483647 w 227"/>
              <a:gd name="T7" fmla="*/ 2147483647 h 363"/>
              <a:gd name="T8" fmla="*/ 2147483647 w 227"/>
              <a:gd name="T9" fmla="*/ 2147483647 h 363"/>
              <a:gd name="T10" fmla="*/ 2147483647 w 227"/>
              <a:gd name="T11" fmla="*/ 2147483647 h 363"/>
              <a:gd name="T12" fmla="*/ 2147483647 w 227"/>
              <a:gd name="T13" fmla="*/ 2147483647 h 363"/>
              <a:gd name="T14" fmla="*/ 2147483647 w 227"/>
              <a:gd name="T15" fmla="*/ 2147483647 h 363"/>
              <a:gd name="T16" fmla="*/ 2147483647 w 227"/>
              <a:gd name="T17" fmla="*/ 2147483647 h 363"/>
              <a:gd name="T18" fmla="*/ 2147483647 w 227"/>
              <a:gd name="T19" fmla="*/ 2147483647 h 363"/>
              <a:gd name="T20" fmla="*/ 2147483647 w 227"/>
              <a:gd name="T21" fmla="*/ 2147483647 h 363"/>
              <a:gd name="T22" fmla="*/ 2147483647 w 227"/>
              <a:gd name="T23" fmla="*/ 2147483647 h 363"/>
              <a:gd name="T24" fmla="*/ 2147483647 w 227"/>
              <a:gd name="T25" fmla="*/ 2147483647 h 363"/>
              <a:gd name="T26" fmla="*/ 2147483647 w 227"/>
              <a:gd name="T27" fmla="*/ 2147483647 h 363"/>
              <a:gd name="T28" fmla="*/ 2147483647 w 227"/>
              <a:gd name="T29" fmla="*/ 2147483647 h 363"/>
              <a:gd name="T30" fmla="*/ 2147483647 w 227"/>
              <a:gd name="T31" fmla="*/ 2147483647 h 363"/>
              <a:gd name="T32" fmla="*/ 2147483647 w 227"/>
              <a:gd name="T33" fmla="*/ 2147483647 h 363"/>
              <a:gd name="T34" fmla="*/ 2147483647 w 227"/>
              <a:gd name="T35" fmla="*/ 2147483647 h 363"/>
              <a:gd name="T36" fmla="*/ 2147483647 w 227"/>
              <a:gd name="T37" fmla="*/ 2147483647 h 363"/>
              <a:gd name="T38" fmla="*/ 2147483647 w 227"/>
              <a:gd name="T39" fmla="*/ 2147483647 h 363"/>
              <a:gd name="T40" fmla="*/ 2147483647 w 227"/>
              <a:gd name="T41" fmla="*/ 0 h 363"/>
              <a:gd name="T42" fmla="*/ 2147483647 w 227"/>
              <a:gd name="T43" fmla="*/ 2147483647 h 363"/>
              <a:gd name="T44" fmla="*/ 2147483647 w 227"/>
              <a:gd name="T45" fmla="*/ 2147483647 h 363"/>
              <a:gd name="T46" fmla="*/ 2147483647 w 227"/>
              <a:gd name="T47" fmla="*/ 2147483647 h 363"/>
              <a:gd name="T48" fmla="*/ 2147483647 w 227"/>
              <a:gd name="T49" fmla="*/ 2147483647 h 363"/>
              <a:gd name="T50" fmla="*/ 2147483647 w 227"/>
              <a:gd name="T51" fmla="*/ 2147483647 h 363"/>
              <a:gd name="T52" fmla="*/ 2147483647 w 227"/>
              <a:gd name="T53" fmla="*/ 2147483647 h 363"/>
              <a:gd name="T54" fmla="*/ 2147483647 w 227"/>
              <a:gd name="T55" fmla="*/ 2147483647 h 363"/>
              <a:gd name="T56" fmla="*/ 2147483647 w 227"/>
              <a:gd name="T57" fmla="*/ 2147483647 h 363"/>
              <a:gd name="T58" fmla="*/ 2147483647 w 227"/>
              <a:gd name="T59" fmla="*/ 2147483647 h 363"/>
              <a:gd name="T60" fmla="*/ 2147483647 w 227"/>
              <a:gd name="T61" fmla="*/ 2147483647 h 363"/>
              <a:gd name="T62" fmla="*/ 2147483647 w 227"/>
              <a:gd name="T63" fmla="*/ 2147483647 h 363"/>
              <a:gd name="T64" fmla="*/ 2147483647 w 227"/>
              <a:gd name="T65" fmla="*/ 2147483647 h 363"/>
              <a:gd name="T66" fmla="*/ 2147483647 w 227"/>
              <a:gd name="T67" fmla="*/ 2147483647 h 363"/>
              <a:gd name="T68" fmla="*/ 2147483647 w 227"/>
              <a:gd name="T69" fmla="*/ 2147483647 h 363"/>
              <a:gd name="T70" fmla="*/ 2147483647 w 227"/>
              <a:gd name="T71" fmla="*/ 2147483647 h 363"/>
              <a:gd name="T72" fmla="*/ 2147483647 w 227"/>
              <a:gd name="T73" fmla="*/ 2147483647 h 363"/>
              <a:gd name="T74" fmla="*/ 2147483647 w 227"/>
              <a:gd name="T75" fmla="*/ 2147483647 h 363"/>
              <a:gd name="T76" fmla="*/ 2147483647 w 227"/>
              <a:gd name="T77" fmla="*/ 2147483647 h 363"/>
              <a:gd name="T78" fmla="*/ 2147483647 w 227"/>
              <a:gd name="T79" fmla="*/ 2147483647 h 363"/>
              <a:gd name="T80" fmla="*/ 2147483647 w 227"/>
              <a:gd name="T81" fmla="*/ 2147483647 h 363"/>
              <a:gd name="T82" fmla="*/ 2147483647 w 227"/>
              <a:gd name="T83" fmla="*/ 2147483647 h 363"/>
              <a:gd name="T84" fmla="*/ 2147483647 w 227"/>
              <a:gd name="T85" fmla="*/ 2147483647 h 363"/>
              <a:gd name="T86" fmla="*/ 2147483647 w 227"/>
              <a:gd name="T87" fmla="*/ 2147483647 h 363"/>
              <a:gd name="T88" fmla="*/ 2147483647 w 227"/>
              <a:gd name="T89" fmla="*/ 2147483647 h 363"/>
              <a:gd name="T90" fmla="*/ 2147483647 w 227"/>
              <a:gd name="T91" fmla="*/ 2147483647 h 363"/>
              <a:gd name="T92" fmla="*/ 2147483647 w 227"/>
              <a:gd name="T93" fmla="*/ 2147483647 h 363"/>
              <a:gd name="T94" fmla="*/ 2147483647 w 227"/>
              <a:gd name="T95" fmla="*/ 2147483647 h 363"/>
              <a:gd name="T96" fmla="*/ 2147483647 w 227"/>
              <a:gd name="T97" fmla="*/ 2147483647 h 363"/>
              <a:gd name="T98" fmla="*/ 2147483647 w 227"/>
              <a:gd name="T99" fmla="*/ 2147483647 h 363"/>
              <a:gd name="T100" fmla="*/ 2147483647 w 227"/>
              <a:gd name="T101" fmla="*/ 2147483647 h 363"/>
              <a:gd name="T102" fmla="*/ 2147483647 w 227"/>
              <a:gd name="T103" fmla="*/ 2147483647 h 363"/>
              <a:gd name="T104" fmla="*/ 2147483647 w 227"/>
              <a:gd name="T105" fmla="*/ 2147483647 h 363"/>
              <a:gd name="T106" fmla="*/ 2147483647 w 227"/>
              <a:gd name="T107" fmla="*/ 2147483647 h 3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7"/>
              <a:gd name="T163" fmla="*/ 0 h 363"/>
              <a:gd name="T164" fmla="*/ 227 w 227"/>
              <a:gd name="T165" fmla="*/ 363 h 3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7" h="363">
                <a:moveTo>
                  <a:pt x="5" y="362"/>
                </a:moveTo>
                <a:lnTo>
                  <a:pt x="5" y="360"/>
                </a:lnTo>
                <a:lnTo>
                  <a:pt x="1" y="360"/>
                </a:lnTo>
                <a:lnTo>
                  <a:pt x="3" y="355"/>
                </a:lnTo>
                <a:lnTo>
                  <a:pt x="0" y="353"/>
                </a:lnTo>
                <a:lnTo>
                  <a:pt x="5" y="353"/>
                </a:lnTo>
                <a:lnTo>
                  <a:pt x="5" y="349"/>
                </a:lnTo>
                <a:lnTo>
                  <a:pt x="5" y="344"/>
                </a:lnTo>
                <a:lnTo>
                  <a:pt x="5" y="340"/>
                </a:lnTo>
                <a:lnTo>
                  <a:pt x="10" y="338"/>
                </a:lnTo>
                <a:lnTo>
                  <a:pt x="11" y="329"/>
                </a:lnTo>
                <a:lnTo>
                  <a:pt x="11" y="328"/>
                </a:lnTo>
                <a:lnTo>
                  <a:pt x="10" y="328"/>
                </a:lnTo>
                <a:lnTo>
                  <a:pt x="8" y="325"/>
                </a:lnTo>
                <a:lnTo>
                  <a:pt x="8" y="322"/>
                </a:lnTo>
                <a:lnTo>
                  <a:pt x="11" y="318"/>
                </a:lnTo>
                <a:lnTo>
                  <a:pt x="11" y="316"/>
                </a:lnTo>
                <a:lnTo>
                  <a:pt x="15" y="318"/>
                </a:lnTo>
                <a:lnTo>
                  <a:pt x="15" y="316"/>
                </a:lnTo>
                <a:lnTo>
                  <a:pt x="18" y="316"/>
                </a:lnTo>
                <a:lnTo>
                  <a:pt x="18" y="313"/>
                </a:lnTo>
                <a:lnTo>
                  <a:pt x="23" y="307"/>
                </a:lnTo>
                <a:lnTo>
                  <a:pt x="25" y="303"/>
                </a:lnTo>
                <a:lnTo>
                  <a:pt x="23" y="301"/>
                </a:lnTo>
                <a:lnTo>
                  <a:pt x="25" y="301"/>
                </a:lnTo>
                <a:lnTo>
                  <a:pt x="28" y="298"/>
                </a:lnTo>
                <a:lnTo>
                  <a:pt x="28" y="295"/>
                </a:lnTo>
                <a:lnTo>
                  <a:pt x="32" y="288"/>
                </a:lnTo>
                <a:lnTo>
                  <a:pt x="32" y="284"/>
                </a:lnTo>
                <a:lnTo>
                  <a:pt x="34" y="283"/>
                </a:lnTo>
                <a:lnTo>
                  <a:pt x="38" y="281"/>
                </a:lnTo>
                <a:lnTo>
                  <a:pt x="40" y="277"/>
                </a:lnTo>
                <a:lnTo>
                  <a:pt x="38" y="265"/>
                </a:lnTo>
                <a:lnTo>
                  <a:pt x="38" y="261"/>
                </a:lnTo>
                <a:lnTo>
                  <a:pt x="40" y="255"/>
                </a:lnTo>
                <a:lnTo>
                  <a:pt x="35" y="252"/>
                </a:lnTo>
                <a:lnTo>
                  <a:pt x="35" y="247"/>
                </a:lnTo>
                <a:lnTo>
                  <a:pt x="34" y="243"/>
                </a:lnTo>
                <a:lnTo>
                  <a:pt x="30" y="240"/>
                </a:lnTo>
                <a:lnTo>
                  <a:pt x="28" y="240"/>
                </a:lnTo>
                <a:lnTo>
                  <a:pt x="34" y="235"/>
                </a:lnTo>
                <a:lnTo>
                  <a:pt x="34" y="231"/>
                </a:lnTo>
                <a:lnTo>
                  <a:pt x="34" y="229"/>
                </a:lnTo>
                <a:lnTo>
                  <a:pt x="34" y="226"/>
                </a:lnTo>
                <a:lnTo>
                  <a:pt x="32" y="225"/>
                </a:lnTo>
                <a:lnTo>
                  <a:pt x="38" y="220"/>
                </a:lnTo>
                <a:lnTo>
                  <a:pt x="38" y="209"/>
                </a:lnTo>
                <a:lnTo>
                  <a:pt x="40" y="197"/>
                </a:lnTo>
                <a:lnTo>
                  <a:pt x="38" y="173"/>
                </a:lnTo>
                <a:lnTo>
                  <a:pt x="40" y="148"/>
                </a:lnTo>
                <a:lnTo>
                  <a:pt x="40" y="118"/>
                </a:lnTo>
                <a:lnTo>
                  <a:pt x="38" y="118"/>
                </a:lnTo>
                <a:lnTo>
                  <a:pt x="40" y="96"/>
                </a:lnTo>
                <a:lnTo>
                  <a:pt x="40" y="2"/>
                </a:lnTo>
                <a:lnTo>
                  <a:pt x="41" y="2"/>
                </a:lnTo>
                <a:lnTo>
                  <a:pt x="47" y="10"/>
                </a:lnTo>
                <a:lnTo>
                  <a:pt x="51" y="12"/>
                </a:lnTo>
                <a:lnTo>
                  <a:pt x="60" y="12"/>
                </a:lnTo>
                <a:lnTo>
                  <a:pt x="70" y="8"/>
                </a:lnTo>
                <a:lnTo>
                  <a:pt x="81" y="6"/>
                </a:lnTo>
                <a:lnTo>
                  <a:pt x="87" y="0"/>
                </a:lnTo>
                <a:lnTo>
                  <a:pt x="140" y="0"/>
                </a:lnTo>
                <a:lnTo>
                  <a:pt x="160" y="0"/>
                </a:lnTo>
                <a:lnTo>
                  <a:pt x="167" y="0"/>
                </a:lnTo>
                <a:lnTo>
                  <a:pt x="226" y="0"/>
                </a:lnTo>
                <a:lnTo>
                  <a:pt x="226" y="6"/>
                </a:lnTo>
                <a:lnTo>
                  <a:pt x="226" y="30"/>
                </a:lnTo>
                <a:lnTo>
                  <a:pt x="226" y="45"/>
                </a:lnTo>
                <a:lnTo>
                  <a:pt x="226" y="133"/>
                </a:lnTo>
                <a:lnTo>
                  <a:pt x="224" y="158"/>
                </a:lnTo>
                <a:lnTo>
                  <a:pt x="224" y="240"/>
                </a:lnTo>
                <a:lnTo>
                  <a:pt x="220" y="246"/>
                </a:lnTo>
                <a:lnTo>
                  <a:pt x="219" y="249"/>
                </a:lnTo>
                <a:lnTo>
                  <a:pt x="222" y="252"/>
                </a:lnTo>
                <a:lnTo>
                  <a:pt x="222" y="256"/>
                </a:lnTo>
                <a:lnTo>
                  <a:pt x="219" y="259"/>
                </a:lnTo>
                <a:lnTo>
                  <a:pt x="220" y="261"/>
                </a:lnTo>
                <a:lnTo>
                  <a:pt x="226" y="264"/>
                </a:lnTo>
                <a:lnTo>
                  <a:pt x="224" y="265"/>
                </a:lnTo>
                <a:lnTo>
                  <a:pt x="226" y="270"/>
                </a:lnTo>
                <a:lnTo>
                  <a:pt x="224" y="273"/>
                </a:lnTo>
                <a:lnTo>
                  <a:pt x="219" y="270"/>
                </a:lnTo>
                <a:lnTo>
                  <a:pt x="212" y="273"/>
                </a:lnTo>
                <a:lnTo>
                  <a:pt x="207" y="277"/>
                </a:lnTo>
                <a:lnTo>
                  <a:pt x="202" y="281"/>
                </a:lnTo>
                <a:lnTo>
                  <a:pt x="198" y="281"/>
                </a:lnTo>
                <a:lnTo>
                  <a:pt x="193" y="277"/>
                </a:lnTo>
                <a:lnTo>
                  <a:pt x="184" y="277"/>
                </a:lnTo>
                <a:lnTo>
                  <a:pt x="182" y="277"/>
                </a:lnTo>
                <a:lnTo>
                  <a:pt x="181" y="283"/>
                </a:lnTo>
                <a:lnTo>
                  <a:pt x="181" y="284"/>
                </a:lnTo>
                <a:lnTo>
                  <a:pt x="181" y="292"/>
                </a:lnTo>
                <a:lnTo>
                  <a:pt x="182" y="295"/>
                </a:lnTo>
                <a:lnTo>
                  <a:pt x="178" y="298"/>
                </a:lnTo>
                <a:lnTo>
                  <a:pt x="177" y="302"/>
                </a:lnTo>
                <a:lnTo>
                  <a:pt x="170" y="302"/>
                </a:lnTo>
                <a:lnTo>
                  <a:pt x="167" y="310"/>
                </a:lnTo>
                <a:lnTo>
                  <a:pt x="167" y="314"/>
                </a:lnTo>
                <a:lnTo>
                  <a:pt x="161" y="318"/>
                </a:lnTo>
                <a:lnTo>
                  <a:pt x="158" y="316"/>
                </a:lnTo>
                <a:lnTo>
                  <a:pt x="155" y="318"/>
                </a:lnTo>
                <a:lnTo>
                  <a:pt x="150" y="331"/>
                </a:lnTo>
                <a:lnTo>
                  <a:pt x="150" y="338"/>
                </a:lnTo>
                <a:lnTo>
                  <a:pt x="150" y="340"/>
                </a:lnTo>
                <a:lnTo>
                  <a:pt x="147" y="344"/>
                </a:lnTo>
                <a:lnTo>
                  <a:pt x="143" y="344"/>
                </a:lnTo>
                <a:lnTo>
                  <a:pt x="140" y="345"/>
                </a:lnTo>
                <a:lnTo>
                  <a:pt x="134" y="342"/>
                </a:lnTo>
                <a:lnTo>
                  <a:pt x="131" y="342"/>
                </a:lnTo>
                <a:lnTo>
                  <a:pt x="127" y="340"/>
                </a:lnTo>
                <a:lnTo>
                  <a:pt x="126" y="336"/>
                </a:lnTo>
                <a:lnTo>
                  <a:pt x="126" y="331"/>
                </a:lnTo>
                <a:lnTo>
                  <a:pt x="124" y="325"/>
                </a:lnTo>
                <a:lnTo>
                  <a:pt x="120" y="325"/>
                </a:lnTo>
                <a:lnTo>
                  <a:pt x="117" y="328"/>
                </a:lnTo>
                <a:lnTo>
                  <a:pt x="119" y="329"/>
                </a:lnTo>
                <a:lnTo>
                  <a:pt x="123" y="331"/>
                </a:lnTo>
                <a:lnTo>
                  <a:pt x="119" y="333"/>
                </a:lnTo>
                <a:lnTo>
                  <a:pt x="111" y="331"/>
                </a:lnTo>
                <a:lnTo>
                  <a:pt x="111" y="334"/>
                </a:lnTo>
                <a:lnTo>
                  <a:pt x="114" y="338"/>
                </a:lnTo>
                <a:lnTo>
                  <a:pt x="111" y="340"/>
                </a:lnTo>
                <a:lnTo>
                  <a:pt x="109" y="339"/>
                </a:lnTo>
                <a:lnTo>
                  <a:pt x="106" y="344"/>
                </a:lnTo>
                <a:lnTo>
                  <a:pt x="108" y="348"/>
                </a:lnTo>
                <a:lnTo>
                  <a:pt x="102" y="351"/>
                </a:lnTo>
                <a:lnTo>
                  <a:pt x="101" y="355"/>
                </a:lnTo>
                <a:lnTo>
                  <a:pt x="98" y="355"/>
                </a:lnTo>
                <a:lnTo>
                  <a:pt x="98" y="353"/>
                </a:lnTo>
                <a:lnTo>
                  <a:pt x="92" y="353"/>
                </a:lnTo>
                <a:lnTo>
                  <a:pt x="87" y="345"/>
                </a:lnTo>
                <a:lnTo>
                  <a:pt x="85" y="345"/>
                </a:lnTo>
                <a:lnTo>
                  <a:pt x="82" y="348"/>
                </a:lnTo>
                <a:lnTo>
                  <a:pt x="81" y="348"/>
                </a:lnTo>
                <a:lnTo>
                  <a:pt x="77" y="351"/>
                </a:lnTo>
                <a:lnTo>
                  <a:pt x="74" y="351"/>
                </a:lnTo>
                <a:lnTo>
                  <a:pt x="72" y="355"/>
                </a:lnTo>
                <a:lnTo>
                  <a:pt x="68" y="362"/>
                </a:lnTo>
                <a:lnTo>
                  <a:pt x="67" y="362"/>
                </a:lnTo>
                <a:lnTo>
                  <a:pt x="64" y="359"/>
                </a:lnTo>
                <a:lnTo>
                  <a:pt x="60" y="355"/>
                </a:lnTo>
                <a:lnTo>
                  <a:pt x="55" y="353"/>
                </a:lnTo>
                <a:lnTo>
                  <a:pt x="51" y="353"/>
                </a:lnTo>
                <a:lnTo>
                  <a:pt x="47" y="349"/>
                </a:lnTo>
                <a:lnTo>
                  <a:pt x="41" y="351"/>
                </a:lnTo>
                <a:lnTo>
                  <a:pt x="40" y="351"/>
                </a:lnTo>
                <a:lnTo>
                  <a:pt x="35" y="348"/>
                </a:lnTo>
                <a:lnTo>
                  <a:pt x="34" y="348"/>
                </a:lnTo>
                <a:lnTo>
                  <a:pt x="34" y="359"/>
                </a:lnTo>
                <a:lnTo>
                  <a:pt x="30" y="360"/>
                </a:lnTo>
                <a:lnTo>
                  <a:pt x="28" y="359"/>
                </a:lnTo>
                <a:lnTo>
                  <a:pt x="28" y="355"/>
                </a:lnTo>
                <a:lnTo>
                  <a:pt x="27" y="353"/>
                </a:lnTo>
                <a:lnTo>
                  <a:pt x="20" y="353"/>
                </a:lnTo>
                <a:lnTo>
                  <a:pt x="18" y="353"/>
                </a:lnTo>
                <a:lnTo>
                  <a:pt x="15" y="351"/>
                </a:lnTo>
                <a:lnTo>
                  <a:pt x="13" y="353"/>
                </a:lnTo>
                <a:lnTo>
                  <a:pt x="11" y="355"/>
                </a:lnTo>
                <a:lnTo>
                  <a:pt x="13" y="359"/>
                </a:lnTo>
                <a:lnTo>
                  <a:pt x="13" y="362"/>
                </a:lnTo>
                <a:lnTo>
                  <a:pt x="11" y="362"/>
                </a:lnTo>
                <a:lnTo>
                  <a:pt x="5" y="362"/>
                </a:lnTo>
              </a:path>
            </a:pathLst>
          </a:custGeom>
          <a:gradFill>
            <a:gsLst>
              <a:gs pos="50000">
                <a:schemeClr val="bg1">
                  <a:lumMod val="85000"/>
                </a:schemeClr>
              </a:gs>
              <a:gs pos="54000">
                <a:srgbClr val="7030A0"/>
              </a:gs>
              <a:gs pos="71000">
                <a:srgbClr val="FF0000"/>
              </a:gs>
            </a:gsLst>
            <a:lin ang="2700000" scaled="1"/>
          </a:gradFill>
          <a:ln w="12700" cap="rnd">
            <a:solidFill>
              <a:srgbClr val="E79A29"/>
            </a:solidFill>
            <a:round/>
            <a:headEnd/>
            <a:tailEnd/>
          </a:ln>
        </p:spPr>
        <p:txBody>
          <a:bodyPr anchor="ctr">
            <a:noAutofit/>
          </a:bodyPr>
          <a:lstStyle/>
          <a:p>
            <a:endParaRPr lang="en-US">
              <a:solidFill>
                <a:prstClr val="black"/>
              </a:solidFill>
            </a:endParaRPr>
          </a:p>
        </p:txBody>
      </p:sp>
      <p:sp>
        <p:nvSpPr>
          <p:cNvPr id="18459" name="Freeform 91"/>
          <p:cNvSpPr>
            <a:spLocks/>
          </p:cNvSpPr>
          <p:nvPr/>
        </p:nvSpPr>
        <p:spPr bwMode="auto">
          <a:xfrm>
            <a:off x="4394597" y="2762251"/>
            <a:ext cx="604838" cy="373856"/>
          </a:xfrm>
          <a:custGeom>
            <a:avLst/>
            <a:gdLst>
              <a:gd name="T0" fmla="*/ 2147483647 w 443"/>
              <a:gd name="T1" fmla="*/ 2147483647 h 287"/>
              <a:gd name="T2" fmla="*/ 2147483647 w 443"/>
              <a:gd name="T3" fmla="*/ 2147483647 h 287"/>
              <a:gd name="T4" fmla="*/ 2147483647 w 443"/>
              <a:gd name="T5" fmla="*/ 2147483647 h 287"/>
              <a:gd name="T6" fmla="*/ 2147483647 w 443"/>
              <a:gd name="T7" fmla="*/ 2147483647 h 287"/>
              <a:gd name="T8" fmla="*/ 2147483647 w 443"/>
              <a:gd name="T9" fmla="*/ 2147483647 h 287"/>
              <a:gd name="T10" fmla="*/ 2147483647 w 443"/>
              <a:gd name="T11" fmla="*/ 2147483647 h 287"/>
              <a:gd name="T12" fmla="*/ 2147483647 w 443"/>
              <a:gd name="T13" fmla="*/ 2147483647 h 287"/>
              <a:gd name="T14" fmla="*/ 2147483647 w 443"/>
              <a:gd name="T15" fmla="*/ 2147483647 h 287"/>
              <a:gd name="T16" fmla="*/ 2147483647 w 443"/>
              <a:gd name="T17" fmla="*/ 2147483647 h 287"/>
              <a:gd name="T18" fmla="*/ 2147483647 w 443"/>
              <a:gd name="T19" fmla="*/ 2147483647 h 287"/>
              <a:gd name="T20" fmla="*/ 2147483647 w 443"/>
              <a:gd name="T21" fmla="*/ 2147483647 h 287"/>
              <a:gd name="T22" fmla="*/ 2147483647 w 443"/>
              <a:gd name="T23" fmla="*/ 2147483647 h 287"/>
              <a:gd name="T24" fmla="*/ 2147483647 w 443"/>
              <a:gd name="T25" fmla="*/ 2147483647 h 287"/>
              <a:gd name="T26" fmla="*/ 2147483647 w 443"/>
              <a:gd name="T27" fmla="*/ 2147483647 h 287"/>
              <a:gd name="T28" fmla="*/ 2147483647 w 443"/>
              <a:gd name="T29" fmla="*/ 2147483647 h 287"/>
              <a:gd name="T30" fmla="*/ 2147483647 w 443"/>
              <a:gd name="T31" fmla="*/ 2147483647 h 287"/>
              <a:gd name="T32" fmla="*/ 2147483647 w 443"/>
              <a:gd name="T33" fmla="*/ 2147483647 h 287"/>
              <a:gd name="T34" fmla="*/ 0 w 443"/>
              <a:gd name="T35" fmla="*/ 2147483647 h 287"/>
              <a:gd name="T36" fmla="*/ 2147483647 w 443"/>
              <a:gd name="T37" fmla="*/ 2147483647 h 287"/>
              <a:gd name="T38" fmla="*/ 2147483647 w 443"/>
              <a:gd name="T39" fmla="*/ 2147483647 h 287"/>
              <a:gd name="T40" fmla="*/ 2147483647 w 443"/>
              <a:gd name="T41" fmla="*/ 2147483647 h 287"/>
              <a:gd name="T42" fmla="*/ 2147483647 w 443"/>
              <a:gd name="T43" fmla="*/ 2147483647 h 287"/>
              <a:gd name="T44" fmla="*/ 2147483647 w 443"/>
              <a:gd name="T45" fmla="*/ 2147483647 h 287"/>
              <a:gd name="T46" fmla="*/ 2147483647 w 443"/>
              <a:gd name="T47" fmla="*/ 2147483647 h 287"/>
              <a:gd name="T48" fmla="*/ 2147483647 w 443"/>
              <a:gd name="T49" fmla="*/ 2147483647 h 287"/>
              <a:gd name="T50" fmla="*/ 2147483647 w 443"/>
              <a:gd name="T51" fmla="*/ 2147483647 h 287"/>
              <a:gd name="T52" fmla="*/ 2147483647 w 443"/>
              <a:gd name="T53" fmla="*/ 0 h 287"/>
              <a:gd name="T54" fmla="*/ 2147483647 w 443"/>
              <a:gd name="T55" fmla="*/ 2147483647 h 287"/>
              <a:gd name="T56" fmla="*/ 2147483647 w 443"/>
              <a:gd name="T57" fmla="*/ 2147483647 h 287"/>
              <a:gd name="T58" fmla="*/ 2147483647 w 443"/>
              <a:gd name="T59" fmla="*/ 2147483647 h 287"/>
              <a:gd name="T60" fmla="*/ 2147483647 w 443"/>
              <a:gd name="T61" fmla="*/ 2147483647 h 287"/>
              <a:gd name="T62" fmla="*/ 2147483647 w 443"/>
              <a:gd name="T63" fmla="*/ 2147483647 h 287"/>
              <a:gd name="T64" fmla="*/ 2147483647 w 443"/>
              <a:gd name="T65" fmla="*/ 2147483647 h 287"/>
              <a:gd name="T66" fmla="*/ 2147483647 w 443"/>
              <a:gd name="T67" fmla="*/ 2147483647 h 287"/>
              <a:gd name="T68" fmla="*/ 2147483647 w 443"/>
              <a:gd name="T69" fmla="*/ 2147483647 h 287"/>
              <a:gd name="T70" fmla="*/ 2147483647 w 443"/>
              <a:gd name="T71" fmla="*/ 2147483647 h 287"/>
              <a:gd name="T72" fmla="*/ 2147483647 w 443"/>
              <a:gd name="T73" fmla="*/ 2147483647 h 287"/>
              <a:gd name="T74" fmla="*/ 2147483647 w 443"/>
              <a:gd name="T75" fmla="*/ 2147483647 h 287"/>
              <a:gd name="T76" fmla="*/ 2147483647 w 443"/>
              <a:gd name="T77" fmla="*/ 2147483647 h 287"/>
              <a:gd name="T78" fmla="*/ 2147483647 w 443"/>
              <a:gd name="T79" fmla="*/ 2147483647 h 287"/>
              <a:gd name="T80" fmla="*/ 2147483647 w 443"/>
              <a:gd name="T81" fmla="*/ 2147483647 h 287"/>
              <a:gd name="T82" fmla="*/ 2147483647 w 443"/>
              <a:gd name="T83" fmla="*/ 2147483647 h 287"/>
              <a:gd name="T84" fmla="*/ 2147483647 w 443"/>
              <a:gd name="T85" fmla="*/ 2147483647 h 287"/>
              <a:gd name="T86" fmla="*/ 2147483647 w 443"/>
              <a:gd name="T87" fmla="*/ 2147483647 h 287"/>
              <a:gd name="T88" fmla="*/ 2147483647 w 443"/>
              <a:gd name="T89" fmla="*/ 2147483647 h 287"/>
              <a:gd name="T90" fmla="*/ 2147483647 w 443"/>
              <a:gd name="T91" fmla="*/ 2147483647 h 287"/>
              <a:gd name="T92" fmla="*/ 2147483647 w 443"/>
              <a:gd name="T93" fmla="*/ 2147483647 h 287"/>
              <a:gd name="T94" fmla="*/ 2147483647 w 443"/>
              <a:gd name="T95" fmla="*/ 2147483647 h 287"/>
              <a:gd name="T96" fmla="*/ 2147483647 w 443"/>
              <a:gd name="T97" fmla="*/ 2147483647 h 287"/>
              <a:gd name="T98" fmla="*/ 2147483647 w 443"/>
              <a:gd name="T99" fmla="*/ 2147483647 h 287"/>
              <a:gd name="T100" fmla="*/ 2147483647 w 443"/>
              <a:gd name="T101" fmla="*/ 2147483647 h 287"/>
              <a:gd name="T102" fmla="*/ 2147483647 w 443"/>
              <a:gd name="T103" fmla="*/ 2147483647 h 287"/>
              <a:gd name="T104" fmla="*/ 2147483647 w 443"/>
              <a:gd name="T105" fmla="*/ 2147483647 h 287"/>
              <a:gd name="T106" fmla="*/ 2147483647 w 443"/>
              <a:gd name="T107" fmla="*/ 2147483647 h 287"/>
              <a:gd name="T108" fmla="*/ 2147483647 w 443"/>
              <a:gd name="T109" fmla="*/ 2147483647 h 287"/>
              <a:gd name="T110" fmla="*/ 2147483647 w 443"/>
              <a:gd name="T111" fmla="*/ 2147483647 h 2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3"/>
              <a:gd name="T169" fmla="*/ 0 h 287"/>
              <a:gd name="T170" fmla="*/ 443 w 443"/>
              <a:gd name="T171" fmla="*/ 287 h 2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3" h="287">
                <a:moveTo>
                  <a:pt x="59" y="264"/>
                </a:moveTo>
                <a:lnTo>
                  <a:pt x="57" y="260"/>
                </a:lnTo>
                <a:lnTo>
                  <a:pt x="53" y="255"/>
                </a:lnTo>
                <a:lnTo>
                  <a:pt x="52" y="253"/>
                </a:lnTo>
                <a:lnTo>
                  <a:pt x="52" y="249"/>
                </a:lnTo>
                <a:lnTo>
                  <a:pt x="53" y="246"/>
                </a:lnTo>
                <a:lnTo>
                  <a:pt x="52" y="241"/>
                </a:lnTo>
                <a:lnTo>
                  <a:pt x="53" y="237"/>
                </a:lnTo>
                <a:lnTo>
                  <a:pt x="53" y="232"/>
                </a:lnTo>
                <a:lnTo>
                  <a:pt x="52" y="226"/>
                </a:lnTo>
                <a:lnTo>
                  <a:pt x="52" y="222"/>
                </a:lnTo>
                <a:lnTo>
                  <a:pt x="52" y="220"/>
                </a:lnTo>
                <a:lnTo>
                  <a:pt x="52" y="216"/>
                </a:lnTo>
                <a:lnTo>
                  <a:pt x="52" y="212"/>
                </a:lnTo>
                <a:lnTo>
                  <a:pt x="50" y="212"/>
                </a:lnTo>
                <a:lnTo>
                  <a:pt x="50" y="208"/>
                </a:lnTo>
                <a:lnTo>
                  <a:pt x="48" y="203"/>
                </a:lnTo>
                <a:lnTo>
                  <a:pt x="52" y="201"/>
                </a:lnTo>
                <a:lnTo>
                  <a:pt x="52" y="199"/>
                </a:lnTo>
                <a:lnTo>
                  <a:pt x="48" y="199"/>
                </a:lnTo>
                <a:lnTo>
                  <a:pt x="47" y="195"/>
                </a:lnTo>
                <a:lnTo>
                  <a:pt x="47" y="190"/>
                </a:lnTo>
                <a:lnTo>
                  <a:pt x="47" y="186"/>
                </a:lnTo>
                <a:lnTo>
                  <a:pt x="41" y="182"/>
                </a:lnTo>
                <a:lnTo>
                  <a:pt x="39" y="179"/>
                </a:lnTo>
                <a:lnTo>
                  <a:pt x="35" y="179"/>
                </a:lnTo>
                <a:lnTo>
                  <a:pt x="37" y="175"/>
                </a:lnTo>
                <a:lnTo>
                  <a:pt x="39" y="173"/>
                </a:lnTo>
                <a:lnTo>
                  <a:pt x="39" y="170"/>
                </a:lnTo>
                <a:lnTo>
                  <a:pt x="35" y="170"/>
                </a:lnTo>
                <a:lnTo>
                  <a:pt x="34" y="170"/>
                </a:lnTo>
                <a:lnTo>
                  <a:pt x="34" y="164"/>
                </a:lnTo>
                <a:lnTo>
                  <a:pt x="35" y="158"/>
                </a:lnTo>
                <a:lnTo>
                  <a:pt x="35" y="151"/>
                </a:lnTo>
                <a:lnTo>
                  <a:pt x="34" y="149"/>
                </a:lnTo>
                <a:lnTo>
                  <a:pt x="31" y="145"/>
                </a:lnTo>
                <a:lnTo>
                  <a:pt x="31" y="136"/>
                </a:lnTo>
                <a:lnTo>
                  <a:pt x="28" y="136"/>
                </a:lnTo>
                <a:lnTo>
                  <a:pt x="27" y="136"/>
                </a:lnTo>
                <a:lnTo>
                  <a:pt x="27" y="134"/>
                </a:lnTo>
                <a:lnTo>
                  <a:pt x="24" y="130"/>
                </a:lnTo>
                <a:lnTo>
                  <a:pt x="22" y="125"/>
                </a:lnTo>
                <a:lnTo>
                  <a:pt x="18" y="125"/>
                </a:lnTo>
                <a:lnTo>
                  <a:pt x="18" y="121"/>
                </a:lnTo>
                <a:lnTo>
                  <a:pt x="20" y="119"/>
                </a:lnTo>
                <a:lnTo>
                  <a:pt x="18" y="112"/>
                </a:lnTo>
                <a:lnTo>
                  <a:pt x="13" y="106"/>
                </a:lnTo>
                <a:lnTo>
                  <a:pt x="13" y="103"/>
                </a:lnTo>
                <a:lnTo>
                  <a:pt x="15" y="95"/>
                </a:lnTo>
                <a:lnTo>
                  <a:pt x="11" y="94"/>
                </a:lnTo>
                <a:lnTo>
                  <a:pt x="10" y="91"/>
                </a:lnTo>
                <a:lnTo>
                  <a:pt x="10" y="84"/>
                </a:lnTo>
                <a:lnTo>
                  <a:pt x="0" y="73"/>
                </a:lnTo>
                <a:lnTo>
                  <a:pt x="0" y="69"/>
                </a:lnTo>
                <a:lnTo>
                  <a:pt x="1" y="67"/>
                </a:lnTo>
                <a:lnTo>
                  <a:pt x="3" y="64"/>
                </a:lnTo>
                <a:lnTo>
                  <a:pt x="6" y="58"/>
                </a:lnTo>
                <a:lnTo>
                  <a:pt x="6" y="52"/>
                </a:lnTo>
                <a:lnTo>
                  <a:pt x="8" y="52"/>
                </a:lnTo>
                <a:lnTo>
                  <a:pt x="6" y="45"/>
                </a:lnTo>
                <a:lnTo>
                  <a:pt x="8" y="45"/>
                </a:lnTo>
                <a:lnTo>
                  <a:pt x="6" y="43"/>
                </a:lnTo>
                <a:lnTo>
                  <a:pt x="11" y="39"/>
                </a:lnTo>
                <a:lnTo>
                  <a:pt x="11" y="36"/>
                </a:lnTo>
                <a:lnTo>
                  <a:pt x="13" y="34"/>
                </a:lnTo>
                <a:lnTo>
                  <a:pt x="10" y="30"/>
                </a:lnTo>
                <a:lnTo>
                  <a:pt x="10" y="27"/>
                </a:lnTo>
                <a:lnTo>
                  <a:pt x="8" y="25"/>
                </a:lnTo>
                <a:lnTo>
                  <a:pt x="3" y="25"/>
                </a:lnTo>
                <a:lnTo>
                  <a:pt x="3" y="22"/>
                </a:lnTo>
                <a:lnTo>
                  <a:pt x="3" y="17"/>
                </a:lnTo>
                <a:lnTo>
                  <a:pt x="6" y="17"/>
                </a:lnTo>
                <a:lnTo>
                  <a:pt x="6" y="15"/>
                </a:lnTo>
                <a:lnTo>
                  <a:pt x="6" y="12"/>
                </a:lnTo>
                <a:lnTo>
                  <a:pt x="5" y="8"/>
                </a:lnTo>
                <a:lnTo>
                  <a:pt x="3" y="6"/>
                </a:lnTo>
                <a:lnTo>
                  <a:pt x="1" y="2"/>
                </a:lnTo>
                <a:lnTo>
                  <a:pt x="3" y="1"/>
                </a:lnTo>
                <a:lnTo>
                  <a:pt x="39" y="1"/>
                </a:lnTo>
                <a:lnTo>
                  <a:pt x="52" y="0"/>
                </a:lnTo>
                <a:lnTo>
                  <a:pt x="368" y="0"/>
                </a:lnTo>
                <a:lnTo>
                  <a:pt x="368" y="2"/>
                </a:lnTo>
                <a:lnTo>
                  <a:pt x="368" y="6"/>
                </a:lnTo>
                <a:lnTo>
                  <a:pt x="372" y="8"/>
                </a:lnTo>
                <a:lnTo>
                  <a:pt x="372" y="12"/>
                </a:lnTo>
                <a:lnTo>
                  <a:pt x="377" y="17"/>
                </a:lnTo>
                <a:lnTo>
                  <a:pt x="379" y="22"/>
                </a:lnTo>
                <a:lnTo>
                  <a:pt x="374" y="30"/>
                </a:lnTo>
                <a:lnTo>
                  <a:pt x="372" y="34"/>
                </a:lnTo>
                <a:lnTo>
                  <a:pt x="372" y="39"/>
                </a:lnTo>
                <a:lnTo>
                  <a:pt x="372" y="45"/>
                </a:lnTo>
                <a:lnTo>
                  <a:pt x="375" y="52"/>
                </a:lnTo>
                <a:lnTo>
                  <a:pt x="377" y="58"/>
                </a:lnTo>
                <a:lnTo>
                  <a:pt x="377" y="65"/>
                </a:lnTo>
                <a:lnTo>
                  <a:pt x="379" y="68"/>
                </a:lnTo>
                <a:lnTo>
                  <a:pt x="382" y="71"/>
                </a:lnTo>
                <a:lnTo>
                  <a:pt x="389" y="74"/>
                </a:lnTo>
                <a:lnTo>
                  <a:pt x="393" y="75"/>
                </a:lnTo>
                <a:lnTo>
                  <a:pt x="394" y="75"/>
                </a:lnTo>
                <a:lnTo>
                  <a:pt x="400" y="77"/>
                </a:lnTo>
                <a:lnTo>
                  <a:pt x="406" y="82"/>
                </a:lnTo>
                <a:lnTo>
                  <a:pt x="407" y="84"/>
                </a:lnTo>
                <a:lnTo>
                  <a:pt x="407" y="88"/>
                </a:lnTo>
                <a:lnTo>
                  <a:pt x="407" y="91"/>
                </a:lnTo>
                <a:lnTo>
                  <a:pt x="407" y="94"/>
                </a:lnTo>
                <a:lnTo>
                  <a:pt x="421" y="103"/>
                </a:lnTo>
                <a:lnTo>
                  <a:pt x="423" y="106"/>
                </a:lnTo>
                <a:lnTo>
                  <a:pt x="424" y="110"/>
                </a:lnTo>
                <a:lnTo>
                  <a:pt x="424" y="112"/>
                </a:lnTo>
                <a:lnTo>
                  <a:pt x="426" y="115"/>
                </a:lnTo>
                <a:lnTo>
                  <a:pt x="435" y="121"/>
                </a:lnTo>
                <a:lnTo>
                  <a:pt x="440" y="125"/>
                </a:lnTo>
                <a:lnTo>
                  <a:pt x="442" y="127"/>
                </a:lnTo>
                <a:lnTo>
                  <a:pt x="442" y="134"/>
                </a:lnTo>
                <a:lnTo>
                  <a:pt x="442" y="136"/>
                </a:lnTo>
                <a:lnTo>
                  <a:pt x="442" y="143"/>
                </a:lnTo>
                <a:lnTo>
                  <a:pt x="442" y="145"/>
                </a:lnTo>
                <a:lnTo>
                  <a:pt x="440" y="151"/>
                </a:lnTo>
                <a:lnTo>
                  <a:pt x="435" y="156"/>
                </a:lnTo>
                <a:lnTo>
                  <a:pt x="431" y="158"/>
                </a:lnTo>
                <a:lnTo>
                  <a:pt x="430" y="160"/>
                </a:lnTo>
                <a:lnTo>
                  <a:pt x="430" y="165"/>
                </a:lnTo>
                <a:lnTo>
                  <a:pt x="428" y="170"/>
                </a:lnTo>
                <a:lnTo>
                  <a:pt x="428" y="174"/>
                </a:lnTo>
                <a:lnTo>
                  <a:pt x="424" y="175"/>
                </a:lnTo>
                <a:lnTo>
                  <a:pt x="421" y="179"/>
                </a:lnTo>
                <a:lnTo>
                  <a:pt x="414" y="181"/>
                </a:lnTo>
                <a:lnTo>
                  <a:pt x="410" y="182"/>
                </a:lnTo>
                <a:lnTo>
                  <a:pt x="404" y="186"/>
                </a:lnTo>
                <a:lnTo>
                  <a:pt x="393" y="186"/>
                </a:lnTo>
                <a:lnTo>
                  <a:pt x="388" y="190"/>
                </a:lnTo>
                <a:lnTo>
                  <a:pt x="382" y="188"/>
                </a:lnTo>
                <a:lnTo>
                  <a:pt x="381" y="190"/>
                </a:lnTo>
                <a:lnTo>
                  <a:pt x="379" y="201"/>
                </a:lnTo>
                <a:lnTo>
                  <a:pt x="377" y="203"/>
                </a:lnTo>
                <a:lnTo>
                  <a:pt x="377" y="208"/>
                </a:lnTo>
                <a:lnTo>
                  <a:pt x="379" y="210"/>
                </a:lnTo>
                <a:lnTo>
                  <a:pt x="382" y="212"/>
                </a:lnTo>
                <a:lnTo>
                  <a:pt x="384" y="212"/>
                </a:lnTo>
                <a:lnTo>
                  <a:pt x="386" y="216"/>
                </a:lnTo>
                <a:lnTo>
                  <a:pt x="386" y="222"/>
                </a:lnTo>
                <a:lnTo>
                  <a:pt x="388" y="222"/>
                </a:lnTo>
                <a:lnTo>
                  <a:pt x="386" y="232"/>
                </a:lnTo>
                <a:lnTo>
                  <a:pt x="377" y="242"/>
                </a:lnTo>
                <a:lnTo>
                  <a:pt x="375" y="251"/>
                </a:lnTo>
                <a:lnTo>
                  <a:pt x="375" y="255"/>
                </a:lnTo>
                <a:lnTo>
                  <a:pt x="374" y="260"/>
                </a:lnTo>
                <a:lnTo>
                  <a:pt x="365" y="263"/>
                </a:lnTo>
                <a:lnTo>
                  <a:pt x="362" y="263"/>
                </a:lnTo>
                <a:lnTo>
                  <a:pt x="358" y="264"/>
                </a:lnTo>
                <a:lnTo>
                  <a:pt x="358" y="266"/>
                </a:lnTo>
                <a:lnTo>
                  <a:pt x="355" y="268"/>
                </a:lnTo>
                <a:lnTo>
                  <a:pt x="358" y="275"/>
                </a:lnTo>
                <a:lnTo>
                  <a:pt x="357" y="279"/>
                </a:lnTo>
                <a:lnTo>
                  <a:pt x="357" y="284"/>
                </a:lnTo>
                <a:lnTo>
                  <a:pt x="355" y="286"/>
                </a:lnTo>
                <a:lnTo>
                  <a:pt x="350" y="279"/>
                </a:lnTo>
                <a:lnTo>
                  <a:pt x="347" y="277"/>
                </a:lnTo>
                <a:lnTo>
                  <a:pt x="343" y="273"/>
                </a:lnTo>
                <a:lnTo>
                  <a:pt x="341" y="268"/>
                </a:lnTo>
                <a:lnTo>
                  <a:pt x="338" y="268"/>
                </a:lnTo>
                <a:lnTo>
                  <a:pt x="334" y="264"/>
                </a:lnTo>
                <a:lnTo>
                  <a:pt x="320" y="263"/>
                </a:lnTo>
                <a:lnTo>
                  <a:pt x="303" y="264"/>
                </a:lnTo>
                <a:lnTo>
                  <a:pt x="208" y="264"/>
                </a:lnTo>
                <a:lnTo>
                  <a:pt x="194" y="266"/>
                </a:lnTo>
                <a:lnTo>
                  <a:pt x="135" y="266"/>
                </a:lnTo>
                <a:lnTo>
                  <a:pt x="115" y="264"/>
                </a:lnTo>
                <a:lnTo>
                  <a:pt x="59" y="264"/>
                </a:lnTo>
              </a:path>
            </a:pathLst>
          </a:custGeom>
          <a:solidFill>
            <a:schemeClr val="accent1"/>
          </a:solidFill>
          <a:ln w="12700" cap="rnd">
            <a:solidFill>
              <a:srgbClr val="E79A29"/>
            </a:solidFill>
            <a:round/>
            <a:headEnd/>
            <a:tailEnd/>
          </a:ln>
        </p:spPr>
        <p:txBody>
          <a:bodyPr anchor="ctr">
            <a:noAutofit/>
          </a:bodyPr>
          <a:lstStyle/>
          <a:p>
            <a:endParaRPr lang="en-US">
              <a:solidFill>
                <a:prstClr val="black"/>
              </a:solidFill>
            </a:endParaRPr>
          </a:p>
        </p:txBody>
      </p:sp>
      <p:sp>
        <p:nvSpPr>
          <p:cNvPr id="18460" name="Freeform 92"/>
          <p:cNvSpPr>
            <a:spLocks/>
          </p:cNvSpPr>
          <p:nvPr/>
        </p:nvSpPr>
        <p:spPr bwMode="auto">
          <a:xfrm>
            <a:off x="5070873" y="3281363"/>
            <a:ext cx="691753" cy="314325"/>
          </a:xfrm>
          <a:custGeom>
            <a:avLst/>
            <a:gdLst>
              <a:gd name="T0" fmla="*/ 2147483647 w 507"/>
              <a:gd name="T1" fmla="*/ 2147483647 h 241"/>
              <a:gd name="T2" fmla="*/ 2147483647 w 507"/>
              <a:gd name="T3" fmla="*/ 2147483647 h 241"/>
              <a:gd name="T4" fmla="*/ 2147483647 w 507"/>
              <a:gd name="T5" fmla="*/ 2147483647 h 241"/>
              <a:gd name="T6" fmla="*/ 2147483647 w 507"/>
              <a:gd name="T7" fmla="*/ 2147483647 h 241"/>
              <a:gd name="T8" fmla="*/ 2147483647 w 507"/>
              <a:gd name="T9" fmla="*/ 2147483647 h 241"/>
              <a:gd name="T10" fmla="*/ 2147483647 w 507"/>
              <a:gd name="T11" fmla="*/ 2147483647 h 241"/>
              <a:gd name="T12" fmla="*/ 2147483647 w 507"/>
              <a:gd name="T13" fmla="*/ 2147483647 h 241"/>
              <a:gd name="T14" fmla="*/ 2147483647 w 507"/>
              <a:gd name="T15" fmla="*/ 2147483647 h 241"/>
              <a:gd name="T16" fmla="*/ 2147483647 w 507"/>
              <a:gd name="T17" fmla="*/ 2147483647 h 241"/>
              <a:gd name="T18" fmla="*/ 2147483647 w 507"/>
              <a:gd name="T19" fmla="*/ 2147483647 h 241"/>
              <a:gd name="T20" fmla="*/ 2147483647 w 507"/>
              <a:gd name="T21" fmla="*/ 2147483647 h 241"/>
              <a:gd name="T22" fmla="*/ 2147483647 w 507"/>
              <a:gd name="T23" fmla="*/ 2147483647 h 241"/>
              <a:gd name="T24" fmla="*/ 2147483647 w 507"/>
              <a:gd name="T25" fmla="*/ 2147483647 h 241"/>
              <a:gd name="T26" fmla="*/ 2147483647 w 507"/>
              <a:gd name="T27" fmla="*/ 2147483647 h 241"/>
              <a:gd name="T28" fmla="*/ 2147483647 w 507"/>
              <a:gd name="T29" fmla="*/ 2147483647 h 241"/>
              <a:gd name="T30" fmla="*/ 2147483647 w 507"/>
              <a:gd name="T31" fmla="*/ 2147483647 h 241"/>
              <a:gd name="T32" fmla="*/ 2147483647 w 507"/>
              <a:gd name="T33" fmla="*/ 2147483647 h 241"/>
              <a:gd name="T34" fmla="*/ 2147483647 w 507"/>
              <a:gd name="T35" fmla="*/ 2147483647 h 241"/>
              <a:gd name="T36" fmla="*/ 2147483647 w 507"/>
              <a:gd name="T37" fmla="*/ 2147483647 h 241"/>
              <a:gd name="T38" fmla="*/ 2147483647 w 507"/>
              <a:gd name="T39" fmla="*/ 2147483647 h 241"/>
              <a:gd name="T40" fmla="*/ 2147483647 w 507"/>
              <a:gd name="T41" fmla="*/ 2147483647 h 241"/>
              <a:gd name="T42" fmla="*/ 2147483647 w 507"/>
              <a:gd name="T43" fmla="*/ 2147483647 h 241"/>
              <a:gd name="T44" fmla="*/ 2147483647 w 507"/>
              <a:gd name="T45" fmla="*/ 2147483647 h 241"/>
              <a:gd name="T46" fmla="*/ 2147483647 w 507"/>
              <a:gd name="T47" fmla="*/ 2147483647 h 241"/>
              <a:gd name="T48" fmla="*/ 2147483647 w 507"/>
              <a:gd name="T49" fmla="*/ 2147483647 h 241"/>
              <a:gd name="T50" fmla="*/ 2147483647 w 507"/>
              <a:gd name="T51" fmla="*/ 2147483647 h 241"/>
              <a:gd name="T52" fmla="*/ 2147483647 w 507"/>
              <a:gd name="T53" fmla="*/ 2147483647 h 241"/>
              <a:gd name="T54" fmla="*/ 2147483647 w 507"/>
              <a:gd name="T55" fmla="*/ 2147483647 h 241"/>
              <a:gd name="T56" fmla="*/ 2147483647 w 507"/>
              <a:gd name="T57" fmla="*/ 2147483647 h 241"/>
              <a:gd name="T58" fmla="*/ 2147483647 w 507"/>
              <a:gd name="T59" fmla="*/ 2147483647 h 241"/>
              <a:gd name="T60" fmla="*/ 2147483647 w 507"/>
              <a:gd name="T61" fmla="*/ 2147483647 h 241"/>
              <a:gd name="T62" fmla="*/ 2147483647 w 507"/>
              <a:gd name="T63" fmla="*/ 2147483647 h 241"/>
              <a:gd name="T64" fmla="*/ 2147483647 w 507"/>
              <a:gd name="T65" fmla="*/ 0 h 241"/>
              <a:gd name="T66" fmla="*/ 2147483647 w 507"/>
              <a:gd name="T67" fmla="*/ 2147483647 h 241"/>
              <a:gd name="T68" fmla="*/ 2147483647 w 507"/>
              <a:gd name="T69" fmla="*/ 2147483647 h 241"/>
              <a:gd name="T70" fmla="*/ 2147483647 w 507"/>
              <a:gd name="T71" fmla="*/ 2147483647 h 241"/>
              <a:gd name="T72" fmla="*/ 2147483647 w 507"/>
              <a:gd name="T73" fmla="*/ 2147483647 h 241"/>
              <a:gd name="T74" fmla="*/ 2147483647 w 507"/>
              <a:gd name="T75" fmla="*/ 2147483647 h 241"/>
              <a:gd name="T76" fmla="*/ 2147483647 w 507"/>
              <a:gd name="T77" fmla="*/ 2147483647 h 241"/>
              <a:gd name="T78" fmla="*/ 2147483647 w 507"/>
              <a:gd name="T79" fmla="*/ 2147483647 h 241"/>
              <a:gd name="T80" fmla="*/ 2147483647 w 507"/>
              <a:gd name="T81" fmla="*/ 2147483647 h 241"/>
              <a:gd name="T82" fmla="*/ 2147483647 w 507"/>
              <a:gd name="T83" fmla="*/ 2147483647 h 241"/>
              <a:gd name="T84" fmla="*/ 2147483647 w 507"/>
              <a:gd name="T85" fmla="*/ 2147483647 h 241"/>
              <a:gd name="T86" fmla="*/ 2147483647 w 507"/>
              <a:gd name="T87" fmla="*/ 2147483647 h 241"/>
              <a:gd name="T88" fmla="*/ 2147483647 w 507"/>
              <a:gd name="T89" fmla="*/ 2147483647 h 241"/>
              <a:gd name="T90" fmla="*/ 2147483647 w 507"/>
              <a:gd name="T91" fmla="*/ 2147483647 h 241"/>
              <a:gd name="T92" fmla="*/ 2147483647 w 507"/>
              <a:gd name="T93" fmla="*/ 2147483647 h 241"/>
              <a:gd name="T94" fmla="*/ 2147483647 w 507"/>
              <a:gd name="T95" fmla="*/ 2147483647 h 241"/>
              <a:gd name="T96" fmla="*/ 2147483647 w 507"/>
              <a:gd name="T97" fmla="*/ 2147483647 h 241"/>
              <a:gd name="T98" fmla="*/ 2147483647 w 507"/>
              <a:gd name="T99" fmla="*/ 2147483647 h 241"/>
              <a:gd name="T100" fmla="*/ 2147483647 w 507"/>
              <a:gd name="T101" fmla="*/ 2147483647 h 241"/>
              <a:gd name="T102" fmla="*/ 2147483647 w 507"/>
              <a:gd name="T103" fmla="*/ 2147483647 h 241"/>
              <a:gd name="T104" fmla="*/ 2147483647 w 507"/>
              <a:gd name="T105" fmla="*/ 2147483647 h 241"/>
              <a:gd name="T106" fmla="*/ 2147483647 w 507"/>
              <a:gd name="T107" fmla="*/ 2147483647 h 241"/>
              <a:gd name="T108" fmla="*/ 2147483647 w 507"/>
              <a:gd name="T109" fmla="*/ 2147483647 h 241"/>
              <a:gd name="T110" fmla="*/ 2147483647 w 507"/>
              <a:gd name="T111" fmla="*/ 2147483647 h 241"/>
              <a:gd name="T112" fmla="*/ 2147483647 w 507"/>
              <a:gd name="T113" fmla="*/ 2147483647 h 241"/>
              <a:gd name="T114" fmla="*/ 2147483647 w 507"/>
              <a:gd name="T115" fmla="*/ 2147483647 h 241"/>
              <a:gd name="T116" fmla="*/ 2147483647 w 507"/>
              <a:gd name="T117" fmla="*/ 2147483647 h 241"/>
              <a:gd name="T118" fmla="*/ 0 w 507"/>
              <a:gd name="T119" fmla="*/ 2147483647 h 2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7"/>
              <a:gd name="T181" fmla="*/ 0 h 241"/>
              <a:gd name="T182" fmla="*/ 507 w 507"/>
              <a:gd name="T183" fmla="*/ 241 h 2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7" h="241">
                <a:moveTo>
                  <a:pt x="0" y="240"/>
                </a:moveTo>
                <a:lnTo>
                  <a:pt x="3" y="227"/>
                </a:lnTo>
                <a:lnTo>
                  <a:pt x="11" y="233"/>
                </a:lnTo>
                <a:lnTo>
                  <a:pt x="13" y="232"/>
                </a:lnTo>
                <a:lnTo>
                  <a:pt x="15" y="224"/>
                </a:lnTo>
                <a:lnTo>
                  <a:pt x="18" y="218"/>
                </a:lnTo>
                <a:lnTo>
                  <a:pt x="17" y="212"/>
                </a:lnTo>
                <a:lnTo>
                  <a:pt x="20" y="205"/>
                </a:lnTo>
                <a:lnTo>
                  <a:pt x="20" y="196"/>
                </a:lnTo>
                <a:lnTo>
                  <a:pt x="17" y="195"/>
                </a:lnTo>
                <a:lnTo>
                  <a:pt x="13" y="190"/>
                </a:lnTo>
                <a:lnTo>
                  <a:pt x="17" y="183"/>
                </a:lnTo>
                <a:lnTo>
                  <a:pt x="20" y="177"/>
                </a:lnTo>
                <a:lnTo>
                  <a:pt x="25" y="172"/>
                </a:lnTo>
                <a:lnTo>
                  <a:pt x="32" y="172"/>
                </a:lnTo>
                <a:lnTo>
                  <a:pt x="35" y="174"/>
                </a:lnTo>
                <a:lnTo>
                  <a:pt x="43" y="180"/>
                </a:lnTo>
                <a:lnTo>
                  <a:pt x="51" y="181"/>
                </a:lnTo>
                <a:lnTo>
                  <a:pt x="58" y="186"/>
                </a:lnTo>
                <a:lnTo>
                  <a:pt x="61" y="188"/>
                </a:lnTo>
                <a:lnTo>
                  <a:pt x="65" y="179"/>
                </a:lnTo>
                <a:lnTo>
                  <a:pt x="60" y="171"/>
                </a:lnTo>
                <a:lnTo>
                  <a:pt x="60" y="166"/>
                </a:lnTo>
                <a:lnTo>
                  <a:pt x="61" y="159"/>
                </a:lnTo>
                <a:lnTo>
                  <a:pt x="67" y="155"/>
                </a:lnTo>
                <a:lnTo>
                  <a:pt x="72" y="155"/>
                </a:lnTo>
                <a:lnTo>
                  <a:pt x="82" y="151"/>
                </a:lnTo>
                <a:lnTo>
                  <a:pt x="87" y="151"/>
                </a:lnTo>
                <a:lnTo>
                  <a:pt x="87" y="145"/>
                </a:lnTo>
                <a:lnTo>
                  <a:pt x="84" y="136"/>
                </a:lnTo>
                <a:lnTo>
                  <a:pt x="86" y="130"/>
                </a:lnTo>
                <a:lnTo>
                  <a:pt x="89" y="129"/>
                </a:lnTo>
                <a:lnTo>
                  <a:pt x="92" y="126"/>
                </a:lnTo>
                <a:lnTo>
                  <a:pt x="99" y="121"/>
                </a:lnTo>
                <a:lnTo>
                  <a:pt x="101" y="118"/>
                </a:lnTo>
                <a:lnTo>
                  <a:pt x="99" y="112"/>
                </a:lnTo>
                <a:lnTo>
                  <a:pt x="106" y="112"/>
                </a:lnTo>
                <a:lnTo>
                  <a:pt x="108" y="112"/>
                </a:lnTo>
                <a:lnTo>
                  <a:pt x="114" y="112"/>
                </a:lnTo>
                <a:lnTo>
                  <a:pt x="117" y="118"/>
                </a:lnTo>
                <a:lnTo>
                  <a:pt x="118" y="120"/>
                </a:lnTo>
                <a:lnTo>
                  <a:pt x="121" y="107"/>
                </a:lnTo>
                <a:lnTo>
                  <a:pt x="127" y="110"/>
                </a:lnTo>
                <a:lnTo>
                  <a:pt x="130" y="110"/>
                </a:lnTo>
                <a:lnTo>
                  <a:pt x="139" y="112"/>
                </a:lnTo>
                <a:lnTo>
                  <a:pt x="148" y="114"/>
                </a:lnTo>
                <a:lnTo>
                  <a:pt x="151" y="118"/>
                </a:lnTo>
                <a:lnTo>
                  <a:pt x="154" y="121"/>
                </a:lnTo>
                <a:lnTo>
                  <a:pt x="160" y="114"/>
                </a:lnTo>
                <a:lnTo>
                  <a:pt x="161" y="110"/>
                </a:lnTo>
                <a:lnTo>
                  <a:pt x="168" y="107"/>
                </a:lnTo>
                <a:lnTo>
                  <a:pt x="173" y="104"/>
                </a:lnTo>
                <a:lnTo>
                  <a:pt x="180" y="112"/>
                </a:lnTo>
                <a:lnTo>
                  <a:pt x="185" y="112"/>
                </a:lnTo>
                <a:lnTo>
                  <a:pt x="185" y="114"/>
                </a:lnTo>
                <a:lnTo>
                  <a:pt x="190" y="110"/>
                </a:lnTo>
                <a:lnTo>
                  <a:pt x="196" y="107"/>
                </a:lnTo>
                <a:lnTo>
                  <a:pt x="194" y="103"/>
                </a:lnTo>
                <a:lnTo>
                  <a:pt x="197" y="98"/>
                </a:lnTo>
                <a:lnTo>
                  <a:pt x="200" y="97"/>
                </a:lnTo>
                <a:lnTo>
                  <a:pt x="199" y="90"/>
                </a:lnTo>
                <a:lnTo>
                  <a:pt x="206" y="92"/>
                </a:lnTo>
                <a:lnTo>
                  <a:pt x="209" y="90"/>
                </a:lnTo>
                <a:lnTo>
                  <a:pt x="206" y="89"/>
                </a:lnTo>
                <a:lnTo>
                  <a:pt x="207" y="84"/>
                </a:lnTo>
                <a:lnTo>
                  <a:pt x="212" y="84"/>
                </a:lnTo>
                <a:lnTo>
                  <a:pt x="213" y="90"/>
                </a:lnTo>
                <a:lnTo>
                  <a:pt x="213" y="95"/>
                </a:lnTo>
                <a:lnTo>
                  <a:pt x="215" y="99"/>
                </a:lnTo>
                <a:lnTo>
                  <a:pt x="219" y="101"/>
                </a:lnTo>
                <a:lnTo>
                  <a:pt x="222" y="101"/>
                </a:lnTo>
                <a:lnTo>
                  <a:pt x="227" y="104"/>
                </a:lnTo>
                <a:lnTo>
                  <a:pt x="234" y="103"/>
                </a:lnTo>
                <a:lnTo>
                  <a:pt x="237" y="95"/>
                </a:lnTo>
                <a:lnTo>
                  <a:pt x="237" y="90"/>
                </a:lnTo>
                <a:lnTo>
                  <a:pt x="242" y="79"/>
                </a:lnTo>
                <a:lnTo>
                  <a:pt x="246" y="75"/>
                </a:lnTo>
                <a:lnTo>
                  <a:pt x="254" y="74"/>
                </a:lnTo>
                <a:lnTo>
                  <a:pt x="256" y="67"/>
                </a:lnTo>
                <a:lnTo>
                  <a:pt x="258" y="62"/>
                </a:lnTo>
                <a:lnTo>
                  <a:pt x="265" y="62"/>
                </a:lnTo>
                <a:lnTo>
                  <a:pt x="266" y="58"/>
                </a:lnTo>
                <a:lnTo>
                  <a:pt x="269" y="54"/>
                </a:lnTo>
                <a:lnTo>
                  <a:pt x="268" y="44"/>
                </a:lnTo>
                <a:lnTo>
                  <a:pt x="269" y="36"/>
                </a:lnTo>
                <a:lnTo>
                  <a:pt x="280" y="36"/>
                </a:lnTo>
                <a:lnTo>
                  <a:pt x="285" y="41"/>
                </a:lnTo>
                <a:lnTo>
                  <a:pt x="289" y="41"/>
                </a:lnTo>
                <a:lnTo>
                  <a:pt x="296" y="34"/>
                </a:lnTo>
                <a:lnTo>
                  <a:pt x="299" y="32"/>
                </a:lnTo>
                <a:lnTo>
                  <a:pt x="306" y="30"/>
                </a:lnTo>
                <a:lnTo>
                  <a:pt x="311" y="32"/>
                </a:lnTo>
                <a:lnTo>
                  <a:pt x="311" y="25"/>
                </a:lnTo>
                <a:lnTo>
                  <a:pt x="308" y="21"/>
                </a:lnTo>
                <a:lnTo>
                  <a:pt x="309" y="16"/>
                </a:lnTo>
                <a:lnTo>
                  <a:pt x="309" y="12"/>
                </a:lnTo>
                <a:lnTo>
                  <a:pt x="308" y="6"/>
                </a:lnTo>
                <a:lnTo>
                  <a:pt x="311" y="0"/>
                </a:lnTo>
                <a:lnTo>
                  <a:pt x="315" y="0"/>
                </a:lnTo>
                <a:lnTo>
                  <a:pt x="320" y="2"/>
                </a:lnTo>
                <a:lnTo>
                  <a:pt x="325" y="6"/>
                </a:lnTo>
                <a:lnTo>
                  <a:pt x="333" y="2"/>
                </a:lnTo>
                <a:lnTo>
                  <a:pt x="335" y="0"/>
                </a:lnTo>
                <a:lnTo>
                  <a:pt x="339" y="6"/>
                </a:lnTo>
                <a:lnTo>
                  <a:pt x="345" y="8"/>
                </a:lnTo>
                <a:lnTo>
                  <a:pt x="349" y="15"/>
                </a:lnTo>
                <a:lnTo>
                  <a:pt x="351" y="19"/>
                </a:lnTo>
                <a:lnTo>
                  <a:pt x="352" y="27"/>
                </a:lnTo>
                <a:lnTo>
                  <a:pt x="356" y="30"/>
                </a:lnTo>
                <a:lnTo>
                  <a:pt x="361" y="30"/>
                </a:lnTo>
                <a:lnTo>
                  <a:pt x="368" y="30"/>
                </a:lnTo>
                <a:lnTo>
                  <a:pt x="373" y="32"/>
                </a:lnTo>
                <a:lnTo>
                  <a:pt x="378" y="36"/>
                </a:lnTo>
                <a:lnTo>
                  <a:pt x="384" y="43"/>
                </a:lnTo>
                <a:lnTo>
                  <a:pt x="391" y="44"/>
                </a:lnTo>
                <a:lnTo>
                  <a:pt x="394" y="41"/>
                </a:lnTo>
                <a:lnTo>
                  <a:pt x="399" y="38"/>
                </a:lnTo>
                <a:lnTo>
                  <a:pt x="409" y="43"/>
                </a:lnTo>
                <a:lnTo>
                  <a:pt x="416" y="47"/>
                </a:lnTo>
                <a:lnTo>
                  <a:pt x="419" y="44"/>
                </a:lnTo>
                <a:lnTo>
                  <a:pt x="426" y="44"/>
                </a:lnTo>
                <a:lnTo>
                  <a:pt x="428" y="41"/>
                </a:lnTo>
                <a:lnTo>
                  <a:pt x="435" y="36"/>
                </a:lnTo>
                <a:lnTo>
                  <a:pt x="440" y="34"/>
                </a:lnTo>
                <a:lnTo>
                  <a:pt x="445" y="41"/>
                </a:lnTo>
                <a:lnTo>
                  <a:pt x="445" y="47"/>
                </a:lnTo>
                <a:lnTo>
                  <a:pt x="450" y="49"/>
                </a:lnTo>
                <a:lnTo>
                  <a:pt x="455" y="53"/>
                </a:lnTo>
                <a:lnTo>
                  <a:pt x="461" y="54"/>
                </a:lnTo>
                <a:lnTo>
                  <a:pt x="464" y="64"/>
                </a:lnTo>
                <a:lnTo>
                  <a:pt x="464" y="71"/>
                </a:lnTo>
                <a:lnTo>
                  <a:pt x="464" y="75"/>
                </a:lnTo>
                <a:lnTo>
                  <a:pt x="464" y="82"/>
                </a:lnTo>
                <a:lnTo>
                  <a:pt x="461" y="89"/>
                </a:lnTo>
                <a:lnTo>
                  <a:pt x="466" y="97"/>
                </a:lnTo>
                <a:lnTo>
                  <a:pt x="471" y="105"/>
                </a:lnTo>
                <a:lnTo>
                  <a:pt x="471" y="110"/>
                </a:lnTo>
                <a:lnTo>
                  <a:pt x="473" y="112"/>
                </a:lnTo>
                <a:lnTo>
                  <a:pt x="477" y="121"/>
                </a:lnTo>
                <a:lnTo>
                  <a:pt x="481" y="126"/>
                </a:lnTo>
                <a:lnTo>
                  <a:pt x="483" y="130"/>
                </a:lnTo>
                <a:lnTo>
                  <a:pt x="490" y="138"/>
                </a:lnTo>
                <a:lnTo>
                  <a:pt x="495" y="142"/>
                </a:lnTo>
                <a:lnTo>
                  <a:pt x="499" y="145"/>
                </a:lnTo>
                <a:lnTo>
                  <a:pt x="506" y="145"/>
                </a:lnTo>
                <a:lnTo>
                  <a:pt x="492" y="159"/>
                </a:lnTo>
                <a:lnTo>
                  <a:pt x="487" y="160"/>
                </a:lnTo>
                <a:lnTo>
                  <a:pt x="481" y="170"/>
                </a:lnTo>
                <a:lnTo>
                  <a:pt x="475" y="171"/>
                </a:lnTo>
                <a:lnTo>
                  <a:pt x="468" y="174"/>
                </a:lnTo>
                <a:lnTo>
                  <a:pt x="457" y="183"/>
                </a:lnTo>
                <a:lnTo>
                  <a:pt x="455" y="190"/>
                </a:lnTo>
                <a:lnTo>
                  <a:pt x="448" y="194"/>
                </a:lnTo>
                <a:lnTo>
                  <a:pt x="445" y="196"/>
                </a:lnTo>
                <a:lnTo>
                  <a:pt x="444" y="203"/>
                </a:lnTo>
                <a:lnTo>
                  <a:pt x="438" y="207"/>
                </a:lnTo>
                <a:lnTo>
                  <a:pt x="433" y="207"/>
                </a:lnTo>
                <a:lnTo>
                  <a:pt x="428" y="217"/>
                </a:lnTo>
                <a:lnTo>
                  <a:pt x="423" y="218"/>
                </a:lnTo>
                <a:lnTo>
                  <a:pt x="406" y="226"/>
                </a:lnTo>
                <a:lnTo>
                  <a:pt x="402" y="226"/>
                </a:lnTo>
                <a:lnTo>
                  <a:pt x="394" y="229"/>
                </a:lnTo>
                <a:lnTo>
                  <a:pt x="352" y="232"/>
                </a:lnTo>
                <a:lnTo>
                  <a:pt x="318" y="231"/>
                </a:lnTo>
                <a:lnTo>
                  <a:pt x="313" y="231"/>
                </a:lnTo>
                <a:lnTo>
                  <a:pt x="302" y="229"/>
                </a:lnTo>
                <a:lnTo>
                  <a:pt x="234" y="229"/>
                </a:lnTo>
                <a:lnTo>
                  <a:pt x="219" y="227"/>
                </a:lnTo>
                <a:lnTo>
                  <a:pt x="204" y="227"/>
                </a:lnTo>
                <a:lnTo>
                  <a:pt x="199" y="226"/>
                </a:lnTo>
                <a:lnTo>
                  <a:pt x="196" y="227"/>
                </a:lnTo>
                <a:lnTo>
                  <a:pt x="190" y="226"/>
                </a:lnTo>
                <a:lnTo>
                  <a:pt x="185" y="226"/>
                </a:lnTo>
                <a:lnTo>
                  <a:pt x="178" y="227"/>
                </a:lnTo>
                <a:lnTo>
                  <a:pt x="106" y="227"/>
                </a:lnTo>
                <a:lnTo>
                  <a:pt x="99" y="224"/>
                </a:lnTo>
                <a:lnTo>
                  <a:pt x="91" y="224"/>
                </a:lnTo>
                <a:lnTo>
                  <a:pt x="92" y="229"/>
                </a:lnTo>
                <a:lnTo>
                  <a:pt x="92" y="240"/>
                </a:lnTo>
                <a:lnTo>
                  <a:pt x="0" y="240"/>
                </a:lnTo>
              </a:path>
            </a:pathLst>
          </a:custGeom>
          <a:gradFill>
            <a:gsLst>
              <a:gs pos="50000">
                <a:schemeClr val="bg1">
                  <a:lumMod val="85000"/>
                </a:schemeClr>
              </a:gs>
              <a:gs pos="50000">
                <a:srgbClr val="990000"/>
              </a:gs>
            </a:gsLst>
            <a:lin ang="2700000" scaled="0"/>
          </a:gradFill>
          <a:ln w="12700" cap="rnd">
            <a:solidFill>
              <a:srgbClr val="E79A29"/>
            </a:solidFill>
            <a:round/>
            <a:headEnd/>
            <a:tailEnd/>
          </a:ln>
        </p:spPr>
        <p:txBody>
          <a:bodyPr anchor="ctr">
            <a:noAutofit/>
          </a:bodyPr>
          <a:lstStyle/>
          <a:p>
            <a:endParaRPr lang="en-US">
              <a:solidFill>
                <a:prstClr val="black"/>
              </a:solidFill>
            </a:endParaRPr>
          </a:p>
        </p:txBody>
      </p:sp>
      <p:sp>
        <p:nvSpPr>
          <p:cNvPr id="18461" name="Freeform 93"/>
          <p:cNvSpPr>
            <a:spLocks/>
          </p:cNvSpPr>
          <p:nvPr/>
        </p:nvSpPr>
        <p:spPr bwMode="auto">
          <a:xfrm>
            <a:off x="4974433" y="2290762"/>
            <a:ext cx="603647" cy="280988"/>
          </a:xfrm>
          <a:custGeom>
            <a:avLst/>
            <a:gdLst>
              <a:gd name="T0" fmla="*/ 2147483647 w 441"/>
              <a:gd name="T1" fmla="*/ 2147483647 h 215"/>
              <a:gd name="T2" fmla="*/ 2147483647 w 441"/>
              <a:gd name="T3" fmla="*/ 2147483647 h 215"/>
              <a:gd name="T4" fmla="*/ 2147483647 w 441"/>
              <a:gd name="T5" fmla="*/ 2147483647 h 215"/>
              <a:gd name="T6" fmla="*/ 2147483647 w 441"/>
              <a:gd name="T7" fmla="*/ 2147483647 h 215"/>
              <a:gd name="T8" fmla="*/ 2147483647 w 441"/>
              <a:gd name="T9" fmla="*/ 2147483647 h 215"/>
              <a:gd name="T10" fmla="*/ 2147483647 w 441"/>
              <a:gd name="T11" fmla="*/ 2147483647 h 215"/>
              <a:gd name="T12" fmla="*/ 2147483647 w 441"/>
              <a:gd name="T13" fmla="*/ 2147483647 h 215"/>
              <a:gd name="T14" fmla="*/ 2147483647 w 441"/>
              <a:gd name="T15" fmla="*/ 0 h 215"/>
              <a:gd name="T16" fmla="*/ 2147483647 w 441"/>
              <a:gd name="T17" fmla="*/ 2147483647 h 215"/>
              <a:gd name="T18" fmla="*/ 2147483647 w 441"/>
              <a:gd name="T19" fmla="*/ 2147483647 h 215"/>
              <a:gd name="T20" fmla="*/ 2147483647 w 441"/>
              <a:gd name="T21" fmla="*/ 2147483647 h 215"/>
              <a:gd name="T22" fmla="*/ 2147483647 w 441"/>
              <a:gd name="T23" fmla="*/ 2147483647 h 215"/>
              <a:gd name="T24" fmla="*/ 2147483647 w 441"/>
              <a:gd name="T25" fmla="*/ 2147483647 h 215"/>
              <a:gd name="T26" fmla="*/ 2147483647 w 441"/>
              <a:gd name="T27" fmla="*/ 2147483647 h 215"/>
              <a:gd name="T28" fmla="*/ 2147483647 w 441"/>
              <a:gd name="T29" fmla="*/ 2147483647 h 215"/>
              <a:gd name="T30" fmla="*/ 2147483647 w 441"/>
              <a:gd name="T31" fmla="*/ 2147483647 h 215"/>
              <a:gd name="T32" fmla="*/ 2147483647 w 441"/>
              <a:gd name="T33" fmla="*/ 2147483647 h 215"/>
              <a:gd name="T34" fmla="*/ 2147483647 w 441"/>
              <a:gd name="T35" fmla="*/ 2147483647 h 215"/>
              <a:gd name="T36" fmla="*/ 2147483647 w 441"/>
              <a:gd name="T37" fmla="*/ 2147483647 h 215"/>
              <a:gd name="T38" fmla="*/ 2147483647 w 441"/>
              <a:gd name="T39" fmla="*/ 2147483647 h 215"/>
              <a:gd name="T40" fmla="*/ 2147483647 w 441"/>
              <a:gd name="T41" fmla="*/ 2147483647 h 215"/>
              <a:gd name="T42" fmla="*/ 2147483647 w 441"/>
              <a:gd name="T43" fmla="*/ 2147483647 h 215"/>
              <a:gd name="T44" fmla="*/ 2147483647 w 441"/>
              <a:gd name="T45" fmla="*/ 2147483647 h 215"/>
              <a:gd name="T46" fmla="*/ 2147483647 w 441"/>
              <a:gd name="T47" fmla="*/ 2147483647 h 215"/>
              <a:gd name="T48" fmla="*/ 2147483647 w 441"/>
              <a:gd name="T49" fmla="*/ 2147483647 h 215"/>
              <a:gd name="T50" fmla="*/ 2147483647 w 441"/>
              <a:gd name="T51" fmla="*/ 2147483647 h 215"/>
              <a:gd name="T52" fmla="*/ 2147483647 w 441"/>
              <a:gd name="T53" fmla="*/ 2147483647 h 215"/>
              <a:gd name="T54" fmla="*/ 2147483647 w 441"/>
              <a:gd name="T55" fmla="*/ 2147483647 h 215"/>
              <a:gd name="T56" fmla="*/ 2147483647 w 441"/>
              <a:gd name="T57" fmla="*/ 2147483647 h 215"/>
              <a:gd name="T58" fmla="*/ 2147483647 w 441"/>
              <a:gd name="T59" fmla="*/ 2147483647 h 215"/>
              <a:gd name="T60" fmla="*/ 2147483647 w 441"/>
              <a:gd name="T61" fmla="*/ 2147483647 h 215"/>
              <a:gd name="T62" fmla="*/ 2147483647 w 441"/>
              <a:gd name="T63" fmla="*/ 2147483647 h 215"/>
              <a:gd name="T64" fmla="*/ 2147483647 w 441"/>
              <a:gd name="T65" fmla="*/ 2147483647 h 215"/>
              <a:gd name="T66" fmla="*/ 2147483647 w 441"/>
              <a:gd name="T67" fmla="*/ 2147483647 h 215"/>
              <a:gd name="T68" fmla="*/ 2147483647 w 441"/>
              <a:gd name="T69" fmla="*/ 2147483647 h 215"/>
              <a:gd name="T70" fmla="*/ 2147483647 w 441"/>
              <a:gd name="T71" fmla="*/ 2147483647 h 215"/>
              <a:gd name="T72" fmla="*/ 2147483647 w 441"/>
              <a:gd name="T73" fmla="*/ 2147483647 h 215"/>
              <a:gd name="T74" fmla="*/ 2147483647 w 441"/>
              <a:gd name="T75" fmla="*/ 2147483647 h 215"/>
              <a:gd name="T76" fmla="*/ 2147483647 w 441"/>
              <a:gd name="T77" fmla="*/ 2147483647 h 215"/>
              <a:gd name="T78" fmla="*/ 2147483647 w 441"/>
              <a:gd name="T79" fmla="*/ 2147483647 h 215"/>
              <a:gd name="T80" fmla="*/ 2147483647 w 441"/>
              <a:gd name="T81" fmla="*/ 2147483647 h 215"/>
              <a:gd name="T82" fmla="*/ 2147483647 w 441"/>
              <a:gd name="T83" fmla="*/ 2147483647 h 215"/>
              <a:gd name="T84" fmla="*/ 2147483647 w 441"/>
              <a:gd name="T85" fmla="*/ 2147483647 h 215"/>
              <a:gd name="T86" fmla="*/ 2147483647 w 441"/>
              <a:gd name="T87" fmla="*/ 2147483647 h 215"/>
              <a:gd name="T88" fmla="*/ 2147483647 w 441"/>
              <a:gd name="T89" fmla="*/ 2147483647 h 215"/>
              <a:gd name="T90" fmla="*/ 2147483647 w 441"/>
              <a:gd name="T91" fmla="*/ 2147483647 h 215"/>
              <a:gd name="T92" fmla="*/ 2147483647 w 441"/>
              <a:gd name="T93" fmla="*/ 2147483647 h 215"/>
              <a:gd name="T94" fmla="*/ 2147483647 w 441"/>
              <a:gd name="T95" fmla="*/ 2147483647 h 215"/>
              <a:gd name="T96" fmla="*/ 2147483647 w 441"/>
              <a:gd name="T97" fmla="*/ 2147483647 h 215"/>
              <a:gd name="T98" fmla="*/ 2147483647 w 441"/>
              <a:gd name="T99" fmla="*/ 2147483647 h 215"/>
              <a:gd name="T100" fmla="*/ 2147483647 w 441"/>
              <a:gd name="T101" fmla="*/ 2147483647 h 215"/>
              <a:gd name="T102" fmla="*/ 2147483647 w 441"/>
              <a:gd name="T103" fmla="*/ 2147483647 h 215"/>
              <a:gd name="T104" fmla="*/ 2147483647 w 441"/>
              <a:gd name="T105" fmla="*/ 2147483647 h 2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
              <a:gd name="T160" fmla="*/ 0 h 215"/>
              <a:gd name="T161" fmla="*/ 441 w 441"/>
              <a:gd name="T162" fmla="*/ 215 h 2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 h="215">
                <a:moveTo>
                  <a:pt x="0" y="83"/>
                </a:moveTo>
                <a:lnTo>
                  <a:pt x="5" y="80"/>
                </a:lnTo>
                <a:lnTo>
                  <a:pt x="13" y="75"/>
                </a:lnTo>
                <a:lnTo>
                  <a:pt x="25" y="72"/>
                </a:lnTo>
                <a:lnTo>
                  <a:pt x="31" y="69"/>
                </a:lnTo>
                <a:lnTo>
                  <a:pt x="35" y="64"/>
                </a:lnTo>
                <a:lnTo>
                  <a:pt x="41" y="59"/>
                </a:lnTo>
                <a:lnTo>
                  <a:pt x="57" y="59"/>
                </a:lnTo>
                <a:lnTo>
                  <a:pt x="67" y="57"/>
                </a:lnTo>
                <a:lnTo>
                  <a:pt x="79" y="51"/>
                </a:lnTo>
                <a:lnTo>
                  <a:pt x="84" y="45"/>
                </a:lnTo>
                <a:lnTo>
                  <a:pt x="93" y="42"/>
                </a:lnTo>
                <a:lnTo>
                  <a:pt x="101" y="42"/>
                </a:lnTo>
                <a:lnTo>
                  <a:pt x="103" y="34"/>
                </a:lnTo>
                <a:lnTo>
                  <a:pt x="110" y="29"/>
                </a:lnTo>
                <a:lnTo>
                  <a:pt x="113" y="28"/>
                </a:lnTo>
                <a:lnTo>
                  <a:pt x="127" y="22"/>
                </a:lnTo>
                <a:lnTo>
                  <a:pt x="130" y="14"/>
                </a:lnTo>
                <a:lnTo>
                  <a:pt x="135" y="12"/>
                </a:lnTo>
                <a:lnTo>
                  <a:pt x="145" y="6"/>
                </a:lnTo>
                <a:lnTo>
                  <a:pt x="150" y="2"/>
                </a:lnTo>
                <a:lnTo>
                  <a:pt x="155" y="0"/>
                </a:lnTo>
                <a:lnTo>
                  <a:pt x="164" y="0"/>
                </a:lnTo>
                <a:lnTo>
                  <a:pt x="169" y="0"/>
                </a:lnTo>
                <a:lnTo>
                  <a:pt x="174" y="0"/>
                </a:lnTo>
                <a:lnTo>
                  <a:pt x="182" y="0"/>
                </a:lnTo>
                <a:lnTo>
                  <a:pt x="178" y="6"/>
                </a:lnTo>
                <a:lnTo>
                  <a:pt x="172" y="6"/>
                </a:lnTo>
                <a:lnTo>
                  <a:pt x="160" y="17"/>
                </a:lnTo>
                <a:lnTo>
                  <a:pt x="155" y="22"/>
                </a:lnTo>
                <a:lnTo>
                  <a:pt x="150" y="23"/>
                </a:lnTo>
                <a:lnTo>
                  <a:pt x="145" y="34"/>
                </a:lnTo>
                <a:lnTo>
                  <a:pt x="138" y="45"/>
                </a:lnTo>
                <a:lnTo>
                  <a:pt x="135" y="56"/>
                </a:lnTo>
                <a:lnTo>
                  <a:pt x="138" y="56"/>
                </a:lnTo>
                <a:lnTo>
                  <a:pt x="143" y="54"/>
                </a:lnTo>
                <a:lnTo>
                  <a:pt x="150" y="49"/>
                </a:lnTo>
                <a:lnTo>
                  <a:pt x="155" y="47"/>
                </a:lnTo>
                <a:lnTo>
                  <a:pt x="146" y="57"/>
                </a:lnTo>
                <a:lnTo>
                  <a:pt x="158" y="51"/>
                </a:lnTo>
                <a:lnTo>
                  <a:pt x="169" y="51"/>
                </a:lnTo>
                <a:lnTo>
                  <a:pt x="175" y="54"/>
                </a:lnTo>
                <a:lnTo>
                  <a:pt x="182" y="56"/>
                </a:lnTo>
                <a:lnTo>
                  <a:pt x="191" y="62"/>
                </a:lnTo>
                <a:lnTo>
                  <a:pt x="195" y="69"/>
                </a:lnTo>
                <a:lnTo>
                  <a:pt x="198" y="75"/>
                </a:lnTo>
                <a:lnTo>
                  <a:pt x="206" y="87"/>
                </a:lnTo>
                <a:lnTo>
                  <a:pt x="212" y="87"/>
                </a:lnTo>
                <a:lnTo>
                  <a:pt x="216" y="87"/>
                </a:lnTo>
                <a:lnTo>
                  <a:pt x="221" y="87"/>
                </a:lnTo>
                <a:lnTo>
                  <a:pt x="230" y="84"/>
                </a:lnTo>
                <a:lnTo>
                  <a:pt x="234" y="87"/>
                </a:lnTo>
                <a:lnTo>
                  <a:pt x="241" y="94"/>
                </a:lnTo>
                <a:lnTo>
                  <a:pt x="248" y="90"/>
                </a:lnTo>
                <a:lnTo>
                  <a:pt x="255" y="94"/>
                </a:lnTo>
                <a:lnTo>
                  <a:pt x="265" y="87"/>
                </a:lnTo>
                <a:lnTo>
                  <a:pt x="272" y="84"/>
                </a:lnTo>
                <a:lnTo>
                  <a:pt x="287" y="72"/>
                </a:lnTo>
                <a:lnTo>
                  <a:pt x="294" y="72"/>
                </a:lnTo>
                <a:lnTo>
                  <a:pt x="304" y="72"/>
                </a:lnTo>
                <a:lnTo>
                  <a:pt x="309" y="71"/>
                </a:lnTo>
                <a:lnTo>
                  <a:pt x="316" y="72"/>
                </a:lnTo>
                <a:lnTo>
                  <a:pt x="322" y="71"/>
                </a:lnTo>
                <a:lnTo>
                  <a:pt x="326" y="71"/>
                </a:lnTo>
                <a:lnTo>
                  <a:pt x="335" y="72"/>
                </a:lnTo>
                <a:lnTo>
                  <a:pt x="345" y="69"/>
                </a:lnTo>
                <a:lnTo>
                  <a:pt x="355" y="64"/>
                </a:lnTo>
                <a:lnTo>
                  <a:pt x="369" y="64"/>
                </a:lnTo>
                <a:lnTo>
                  <a:pt x="367" y="84"/>
                </a:lnTo>
                <a:lnTo>
                  <a:pt x="372" y="90"/>
                </a:lnTo>
                <a:lnTo>
                  <a:pt x="379" y="94"/>
                </a:lnTo>
                <a:lnTo>
                  <a:pt x="387" y="94"/>
                </a:lnTo>
                <a:lnTo>
                  <a:pt x="397" y="90"/>
                </a:lnTo>
                <a:lnTo>
                  <a:pt x="405" y="94"/>
                </a:lnTo>
                <a:lnTo>
                  <a:pt x="415" y="90"/>
                </a:lnTo>
                <a:lnTo>
                  <a:pt x="422" y="101"/>
                </a:lnTo>
                <a:lnTo>
                  <a:pt x="422" y="112"/>
                </a:lnTo>
                <a:lnTo>
                  <a:pt x="424" y="118"/>
                </a:lnTo>
                <a:lnTo>
                  <a:pt x="433" y="123"/>
                </a:lnTo>
                <a:lnTo>
                  <a:pt x="436" y="130"/>
                </a:lnTo>
                <a:lnTo>
                  <a:pt x="440" y="130"/>
                </a:lnTo>
                <a:lnTo>
                  <a:pt x="438" y="138"/>
                </a:lnTo>
                <a:lnTo>
                  <a:pt x="433" y="138"/>
                </a:lnTo>
                <a:lnTo>
                  <a:pt x="428" y="136"/>
                </a:lnTo>
                <a:lnTo>
                  <a:pt x="422" y="136"/>
                </a:lnTo>
                <a:lnTo>
                  <a:pt x="412" y="134"/>
                </a:lnTo>
                <a:lnTo>
                  <a:pt x="407" y="134"/>
                </a:lnTo>
                <a:lnTo>
                  <a:pt x="402" y="134"/>
                </a:lnTo>
                <a:lnTo>
                  <a:pt x="397" y="130"/>
                </a:lnTo>
                <a:lnTo>
                  <a:pt x="391" y="130"/>
                </a:lnTo>
                <a:lnTo>
                  <a:pt x="389" y="141"/>
                </a:lnTo>
                <a:lnTo>
                  <a:pt x="386" y="147"/>
                </a:lnTo>
                <a:lnTo>
                  <a:pt x="380" y="141"/>
                </a:lnTo>
                <a:lnTo>
                  <a:pt x="373" y="136"/>
                </a:lnTo>
                <a:lnTo>
                  <a:pt x="362" y="130"/>
                </a:lnTo>
                <a:lnTo>
                  <a:pt x="356" y="130"/>
                </a:lnTo>
                <a:lnTo>
                  <a:pt x="352" y="129"/>
                </a:lnTo>
                <a:lnTo>
                  <a:pt x="345" y="127"/>
                </a:lnTo>
                <a:lnTo>
                  <a:pt x="339" y="127"/>
                </a:lnTo>
                <a:lnTo>
                  <a:pt x="335" y="124"/>
                </a:lnTo>
                <a:lnTo>
                  <a:pt x="331" y="130"/>
                </a:lnTo>
                <a:lnTo>
                  <a:pt x="326" y="133"/>
                </a:lnTo>
                <a:lnTo>
                  <a:pt x="309" y="136"/>
                </a:lnTo>
                <a:lnTo>
                  <a:pt x="293" y="136"/>
                </a:lnTo>
                <a:lnTo>
                  <a:pt x="282" y="139"/>
                </a:lnTo>
                <a:lnTo>
                  <a:pt x="279" y="148"/>
                </a:lnTo>
                <a:lnTo>
                  <a:pt x="265" y="157"/>
                </a:lnTo>
                <a:lnTo>
                  <a:pt x="261" y="159"/>
                </a:lnTo>
                <a:lnTo>
                  <a:pt x="255" y="168"/>
                </a:lnTo>
                <a:lnTo>
                  <a:pt x="251" y="163"/>
                </a:lnTo>
                <a:lnTo>
                  <a:pt x="257" y="154"/>
                </a:lnTo>
                <a:lnTo>
                  <a:pt x="264" y="147"/>
                </a:lnTo>
                <a:lnTo>
                  <a:pt x="257" y="148"/>
                </a:lnTo>
                <a:lnTo>
                  <a:pt x="251" y="148"/>
                </a:lnTo>
                <a:lnTo>
                  <a:pt x="248" y="151"/>
                </a:lnTo>
                <a:lnTo>
                  <a:pt x="241" y="157"/>
                </a:lnTo>
                <a:lnTo>
                  <a:pt x="234" y="159"/>
                </a:lnTo>
                <a:lnTo>
                  <a:pt x="234" y="149"/>
                </a:lnTo>
                <a:lnTo>
                  <a:pt x="236" y="142"/>
                </a:lnTo>
                <a:lnTo>
                  <a:pt x="231" y="145"/>
                </a:lnTo>
                <a:lnTo>
                  <a:pt x="227" y="153"/>
                </a:lnTo>
                <a:lnTo>
                  <a:pt x="224" y="159"/>
                </a:lnTo>
                <a:lnTo>
                  <a:pt x="218" y="164"/>
                </a:lnTo>
                <a:lnTo>
                  <a:pt x="215" y="169"/>
                </a:lnTo>
                <a:lnTo>
                  <a:pt x="213" y="181"/>
                </a:lnTo>
                <a:lnTo>
                  <a:pt x="203" y="197"/>
                </a:lnTo>
                <a:lnTo>
                  <a:pt x="196" y="205"/>
                </a:lnTo>
                <a:lnTo>
                  <a:pt x="191" y="209"/>
                </a:lnTo>
                <a:lnTo>
                  <a:pt x="186" y="214"/>
                </a:lnTo>
                <a:lnTo>
                  <a:pt x="182" y="209"/>
                </a:lnTo>
                <a:lnTo>
                  <a:pt x="182" y="203"/>
                </a:lnTo>
                <a:lnTo>
                  <a:pt x="186" y="194"/>
                </a:lnTo>
                <a:lnTo>
                  <a:pt x="182" y="191"/>
                </a:lnTo>
                <a:lnTo>
                  <a:pt x="175" y="194"/>
                </a:lnTo>
                <a:lnTo>
                  <a:pt x="174" y="182"/>
                </a:lnTo>
                <a:lnTo>
                  <a:pt x="175" y="177"/>
                </a:lnTo>
                <a:lnTo>
                  <a:pt x="178" y="169"/>
                </a:lnTo>
                <a:lnTo>
                  <a:pt x="175" y="157"/>
                </a:lnTo>
                <a:lnTo>
                  <a:pt x="171" y="154"/>
                </a:lnTo>
                <a:lnTo>
                  <a:pt x="165" y="154"/>
                </a:lnTo>
                <a:lnTo>
                  <a:pt x="155" y="151"/>
                </a:lnTo>
                <a:lnTo>
                  <a:pt x="158" y="144"/>
                </a:lnTo>
                <a:lnTo>
                  <a:pt x="152" y="138"/>
                </a:lnTo>
                <a:lnTo>
                  <a:pt x="141" y="138"/>
                </a:lnTo>
                <a:lnTo>
                  <a:pt x="130" y="134"/>
                </a:lnTo>
                <a:lnTo>
                  <a:pt x="127" y="130"/>
                </a:lnTo>
                <a:lnTo>
                  <a:pt x="122" y="133"/>
                </a:lnTo>
                <a:lnTo>
                  <a:pt x="117" y="134"/>
                </a:lnTo>
                <a:lnTo>
                  <a:pt x="113" y="130"/>
                </a:lnTo>
                <a:lnTo>
                  <a:pt x="110" y="130"/>
                </a:lnTo>
                <a:lnTo>
                  <a:pt x="100" y="127"/>
                </a:lnTo>
                <a:lnTo>
                  <a:pt x="93" y="123"/>
                </a:lnTo>
                <a:lnTo>
                  <a:pt x="89" y="121"/>
                </a:lnTo>
                <a:lnTo>
                  <a:pt x="72" y="118"/>
                </a:lnTo>
                <a:lnTo>
                  <a:pt x="48" y="112"/>
                </a:lnTo>
                <a:lnTo>
                  <a:pt x="35" y="108"/>
                </a:lnTo>
                <a:lnTo>
                  <a:pt x="20" y="102"/>
                </a:lnTo>
                <a:lnTo>
                  <a:pt x="17" y="96"/>
                </a:lnTo>
                <a:lnTo>
                  <a:pt x="13" y="87"/>
                </a:lnTo>
                <a:lnTo>
                  <a:pt x="6" y="87"/>
                </a:lnTo>
                <a:lnTo>
                  <a:pt x="0" y="83"/>
                </a:lnTo>
              </a:path>
            </a:pathLst>
          </a:custGeom>
          <a:gradFill>
            <a:gsLst>
              <a:gs pos="31000">
                <a:schemeClr val="accent1"/>
              </a:gs>
              <a:gs pos="63000">
                <a:schemeClr val="bg1">
                  <a:lumMod val="85000"/>
                </a:schemeClr>
              </a:gs>
              <a:gs pos="43000">
                <a:srgbClr val="FFC000"/>
              </a:gs>
            </a:gsLst>
            <a:lin ang="2700000" scaled="1"/>
          </a:gradFill>
          <a:ln w="12700" cap="rnd">
            <a:solidFill>
              <a:srgbClr val="E79A29"/>
            </a:solidFill>
            <a:round/>
            <a:headEnd/>
            <a:tailEnd/>
          </a:ln>
        </p:spPr>
        <p:txBody>
          <a:bodyPr anchor="ctr">
            <a:noAutofit/>
          </a:bodyPr>
          <a:lstStyle/>
          <a:p>
            <a:endParaRPr lang="en-US">
              <a:solidFill>
                <a:prstClr val="black"/>
              </a:solidFill>
            </a:endParaRPr>
          </a:p>
        </p:txBody>
      </p:sp>
      <p:sp>
        <p:nvSpPr>
          <p:cNvPr id="18462" name="Freeform 94"/>
          <p:cNvSpPr>
            <a:spLocks/>
          </p:cNvSpPr>
          <p:nvPr/>
        </p:nvSpPr>
        <p:spPr bwMode="auto">
          <a:xfrm>
            <a:off x="5307807" y="2488406"/>
            <a:ext cx="408385" cy="486966"/>
          </a:xfrm>
          <a:custGeom>
            <a:avLst/>
            <a:gdLst>
              <a:gd name="T0" fmla="*/ 2147483647 w 300"/>
              <a:gd name="T1" fmla="*/ 2147483647 h 373"/>
              <a:gd name="T2" fmla="*/ 2147483647 w 300"/>
              <a:gd name="T3" fmla="*/ 2147483647 h 373"/>
              <a:gd name="T4" fmla="*/ 2147483647 w 300"/>
              <a:gd name="T5" fmla="*/ 2147483647 h 373"/>
              <a:gd name="T6" fmla="*/ 2147483647 w 300"/>
              <a:gd name="T7" fmla="*/ 2147483647 h 373"/>
              <a:gd name="T8" fmla="*/ 2147483647 w 300"/>
              <a:gd name="T9" fmla="*/ 2147483647 h 373"/>
              <a:gd name="T10" fmla="*/ 2147483647 w 300"/>
              <a:gd name="T11" fmla="*/ 2147483647 h 373"/>
              <a:gd name="T12" fmla="*/ 2147483647 w 300"/>
              <a:gd name="T13" fmla="*/ 2147483647 h 373"/>
              <a:gd name="T14" fmla="*/ 2147483647 w 300"/>
              <a:gd name="T15" fmla="*/ 2147483647 h 373"/>
              <a:gd name="T16" fmla="*/ 2147483647 w 300"/>
              <a:gd name="T17" fmla="*/ 2147483647 h 373"/>
              <a:gd name="T18" fmla="*/ 2147483647 w 300"/>
              <a:gd name="T19" fmla="*/ 2147483647 h 373"/>
              <a:gd name="T20" fmla="*/ 2147483647 w 300"/>
              <a:gd name="T21" fmla="*/ 2147483647 h 373"/>
              <a:gd name="T22" fmla="*/ 2147483647 w 300"/>
              <a:gd name="T23" fmla="*/ 2147483647 h 373"/>
              <a:gd name="T24" fmla="*/ 2147483647 w 300"/>
              <a:gd name="T25" fmla="*/ 2147483647 h 373"/>
              <a:gd name="T26" fmla="*/ 2147483647 w 300"/>
              <a:gd name="T27" fmla="*/ 2147483647 h 373"/>
              <a:gd name="T28" fmla="*/ 2147483647 w 300"/>
              <a:gd name="T29" fmla="*/ 2147483647 h 373"/>
              <a:gd name="T30" fmla="*/ 2147483647 w 300"/>
              <a:gd name="T31" fmla="*/ 2147483647 h 373"/>
              <a:gd name="T32" fmla="*/ 2147483647 w 300"/>
              <a:gd name="T33" fmla="*/ 2147483647 h 373"/>
              <a:gd name="T34" fmla="*/ 2147483647 w 300"/>
              <a:gd name="T35" fmla="*/ 2147483647 h 373"/>
              <a:gd name="T36" fmla="*/ 2147483647 w 300"/>
              <a:gd name="T37" fmla="*/ 2147483647 h 373"/>
              <a:gd name="T38" fmla="*/ 2147483647 w 300"/>
              <a:gd name="T39" fmla="*/ 2147483647 h 373"/>
              <a:gd name="T40" fmla="*/ 2147483647 w 300"/>
              <a:gd name="T41" fmla="*/ 2147483647 h 373"/>
              <a:gd name="T42" fmla="*/ 2147483647 w 300"/>
              <a:gd name="T43" fmla="*/ 2147483647 h 373"/>
              <a:gd name="T44" fmla="*/ 2147483647 w 300"/>
              <a:gd name="T45" fmla="*/ 2147483647 h 373"/>
              <a:gd name="T46" fmla="*/ 2147483647 w 300"/>
              <a:gd name="T47" fmla="*/ 2147483647 h 373"/>
              <a:gd name="T48" fmla="*/ 2147483647 w 300"/>
              <a:gd name="T49" fmla="*/ 2147483647 h 373"/>
              <a:gd name="T50" fmla="*/ 2147483647 w 300"/>
              <a:gd name="T51" fmla="*/ 2147483647 h 373"/>
              <a:gd name="T52" fmla="*/ 2147483647 w 300"/>
              <a:gd name="T53" fmla="*/ 2147483647 h 373"/>
              <a:gd name="T54" fmla="*/ 2147483647 w 300"/>
              <a:gd name="T55" fmla="*/ 0 h 373"/>
              <a:gd name="T56" fmla="*/ 2147483647 w 300"/>
              <a:gd name="T57" fmla="*/ 2147483647 h 373"/>
              <a:gd name="T58" fmla="*/ 2147483647 w 300"/>
              <a:gd name="T59" fmla="*/ 2147483647 h 373"/>
              <a:gd name="T60" fmla="*/ 2147483647 w 300"/>
              <a:gd name="T61" fmla="*/ 2147483647 h 373"/>
              <a:gd name="T62" fmla="*/ 2147483647 w 300"/>
              <a:gd name="T63" fmla="*/ 2147483647 h 373"/>
              <a:gd name="T64" fmla="*/ 2147483647 w 300"/>
              <a:gd name="T65" fmla="*/ 2147483647 h 373"/>
              <a:gd name="T66" fmla="*/ 2147483647 w 300"/>
              <a:gd name="T67" fmla="*/ 2147483647 h 373"/>
              <a:gd name="T68" fmla="*/ 2147483647 w 300"/>
              <a:gd name="T69" fmla="*/ 2147483647 h 373"/>
              <a:gd name="T70" fmla="*/ 2147483647 w 300"/>
              <a:gd name="T71" fmla="*/ 2147483647 h 373"/>
              <a:gd name="T72" fmla="*/ 2147483647 w 300"/>
              <a:gd name="T73" fmla="*/ 2147483647 h 373"/>
              <a:gd name="T74" fmla="*/ 2147483647 w 300"/>
              <a:gd name="T75" fmla="*/ 2147483647 h 373"/>
              <a:gd name="T76" fmla="*/ 2147483647 w 300"/>
              <a:gd name="T77" fmla="*/ 2147483647 h 373"/>
              <a:gd name="T78" fmla="*/ 2147483647 w 300"/>
              <a:gd name="T79" fmla="*/ 2147483647 h 373"/>
              <a:gd name="T80" fmla="*/ 2147483647 w 300"/>
              <a:gd name="T81" fmla="*/ 2147483647 h 373"/>
              <a:gd name="T82" fmla="*/ 2147483647 w 300"/>
              <a:gd name="T83" fmla="*/ 2147483647 h 373"/>
              <a:gd name="T84" fmla="*/ 2147483647 w 300"/>
              <a:gd name="T85" fmla="*/ 2147483647 h 373"/>
              <a:gd name="T86" fmla="*/ 2147483647 w 300"/>
              <a:gd name="T87" fmla="*/ 2147483647 h 373"/>
              <a:gd name="T88" fmla="*/ 2147483647 w 300"/>
              <a:gd name="T89" fmla="*/ 2147483647 h 373"/>
              <a:gd name="T90" fmla="*/ 2147483647 w 300"/>
              <a:gd name="T91" fmla="*/ 2147483647 h 373"/>
              <a:gd name="T92" fmla="*/ 2147483647 w 300"/>
              <a:gd name="T93" fmla="*/ 2147483647 h 373"/>
              <a:gd name="T94" fmla="*/ 2147483647 w 300"/>
              <a:gd name="T95" fmla="*/ 2147483647 h 373"/>
              <a:gd name="T96" fmla="*/ 2147483647 w 300"/>
              <a:gd name="T97" fmla="*/ 2147483647 h 373"/>
              <a:gd name="T98" fmla="*/ 2147483647 w 300"/>
              <a:gd name="T99" fmla="*/ 2147483647 h 373"/>
              <a:gd name="T100" fmla="*/ 2147483647 w 300"/>
              <a:gd name="T101" fmla="*/ 2147483647 h 373"/>
              <a:gd name="T102" fmla="*/ 2147483647 w 300"/>
              <a:gd name="T103" fmla="*/ 2147483647 h 373"/>
              <a:gd name="T104" fmla="*/ 2147483647 w 300"/>
              <a:gd name="T105" fmla="*/ 2147483647 h 373"/>
              <a:gd name="T106" fmla="*/ 2147483647 w 300"/>
              <a:gd name="T107" fmla="*/ 2147483647 h 373"/>
              <a:gd name="T108" fmla="*/ 2147483647 w 300"/>
              <a:gd name="T109" fmla="*/ 2147483647 h 373"/>
              <a:gd name="T110" fmla="*/ 2147483647 w 300"/>
              <a:gd name="T111" fmla="*/ 2147483647 h 373"/>
              <a:gd name="T112" fmla="*/ 2147483647 w 300"/>
              <a:gd name="T113" fmla="*/ 2147483647 h 373"/>
              <a:gd name="T114" fmla="*/ 2147483647 w 300"/>
              <a:gd name="T115" fmla="*/ 2147483647 h 373"/>
              <a:gd name="T116" fmla="*/ 2147483647 w 300"/>
              <a:gd name="T117" fmla="*/ 2147483647 h 373"/>
              <a:gd name="T118" fmla="*/ 2147483647 w 300"/>
              <a:gd name="T119" fmla="*/ 2147483647 h 373"/>
              <a:gd name="T120" fmla="*/ 2147483647 w 300"/>
              <a:gd name="T121" fmla="*/ 2147483647 h 373"/>
              <a:gd name="T122" fmla="*/ 2147483647 w 300"/>
              <a:gd name="T123" fmla="*/ 2147483647 h 3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0"/>
              <a:gd name="T187" fmla="*/ 0 h 373"/>
              <a:gd name="T188" fmla="*/ 300 w 300"/>
              <a:gd name="T189" fmla="*/ 373 h 3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0" h="373">
                <a:moveTo>
                  <a:pt x="0" y="365"/>
                </a:moveTo>
                <a:lnTo>
                  <a:pt x="3" y="364"/>
                </a:lnTo>
                <a:lnTo>
                  <a:pt x="5" y="359"/>
                </a:lnTo>
                <a:lnTo>
                  <a:pt x="10" y="356"/>
                </a:lnTo>
                <a:lnTo>
                  <a:pt x="13" y="354"/>
                </a:lnTo>
                <a:lnTo>
                  <a:pt x="17" y="344"/>
                </a:lnTo>
                <a:lnTo>
                  <a:pt x="20" y="341"/>
                </a:lnTo>
                <a:lnTo>
                  <a:pt x="28" y="322"/>
                </a:lnTo>
                <a:lnTo>
                  <a:pt x="34" y="317"/>
                </a:lnTo>
                <a:lnTo>
                  <a:pt x="38" y="311"/>
                </a:lnTo>
                <a:lnTo>
                  <a:pt x="38" y="306"/>
                </a:lnTo>
                <a:lnTo>
                  <a:pt x="40" y="302"/>
                </a:lnTo>
                <a:lnTo>
                  <a:pt x="41" y="296"/>
                </a:lnTo>
                <a:lnTo>
                  <a:pt x="41" y="287"/>
                </a:lnTo>
                <a:lnTo>
                  <a:pt x="45" y="285"/>
                </a:lnTo>
                <a:lnTo>
                  <a:pt x="41" y="282"/>
                </a:lnTo>
                <a:lnTo>
                  <a:pt x="43" y="277"/>
                </a:lnTo>
                <a:lnTo>
                  <a:pt x="43" y="273"/>
                </a:lnTo>
                <a:lnTo>
                  <a:pt x="41" y="266"/>
                </a:lnTo>
                <a:lnTo>
                  <a:pt x="41" y="258"/>
                </a:lnTo>
                <a:lnTo>
                  <a:pt x="40" y="242"/>
                </a:lnTo>
                <a:lnTo>
                  <a:pt x="34" y="232"/>
                </a:lnTo>
                <a:lnTo>
                  <a:pt x="31" y="225"/>
                </a:lnTo>
                <a:lnTo>
                  <a:pt x="25" y="214"/>
                </a:lnTo>
                <a:lnTo>
                  <a:pt x="25" y="203"/>
                </a:lnTo>
                <a:lnTo>
                  <a:pt x="20" y="194"/>
                </a:lnTo>
                <a:lnTo>
                  <a:pt x="27" y="183"/>
                </a:lnTo>
                <a:lnTo>
                  <a:pt x="27" y="174"/>
                </a:lnTo>
                <a:lnTo>
                  <a:pt x="25" y="168"/>
                </a:lnTo>
                <a:lnTo>
                  <a:pt x="20" y="159"/>
                </a:lnTo>
                <a:lnTo>
                  <a:pt x="25" y="154"/>
                </a:lnTo>
                <a:lnTo>
                  <a:pt x="27" y="148"/>
                </a:lnTo>
                <a:lnTo>
                  <a:pt x="32" y="142"/>
                </a:lnTo>
                <a:lnTo>
                  <a:pt x="34" y="135"/>
                </a:lnTo>
                <a:lnTo>
                  <a:pt x="38" y="129"/>
                </a:lnTo>
                <a:lnTo>
                  <a:pt x="40" y="126"/>
                </a:lnTo>
                <a:lnTo>
                  <a:pt x="40" y="118"/>
                </a:lnTo>
                <a:lnTo>
                  <a:pt x="41" y="110"/>
                </a:lnTo>
                <a:lnTo>
                  <a:pt x="40" y="104"/>
                </a:lnTo>
                <a:lnTo>
                  <a:pt x="43" y="98"/>
                </a:lnTo>
                <a:lnTo>
                  <a:pt x="50" y="95"/>
                </a:lnTo>
                <a:lnTo>
                  <a:pt x="53" y="92"/>
                </a:lnTo>
                <a:lnTo>
                  <a:pt x="52" y="86"/>
                </a:lnTo>
                <a:lnTo>
                  <a:pt x="52" y="80"/>
                </a:lnTo>
                <a:lnTo>
                  <a:pt x="57" y="80"/>
                </a:lnTo>
                <a:lnTo>
                  <a:pt x="62" y="74"/>
                </a:lnTo>
                <a:lnTo>
                  <a:pt x="66" y="74"/>
                </a:lnTo>
                <a:lnTo>
                  <a:pt x="70" y="74"/>
                </a:lnTo>
                <a:lnTo>
                  <a:pt x="74" y="68"/>
                </a:lnTo>
                <a:lnTo>
                  <a:pt x="77" y="62"/>
                </a:lnTo>
                <a:lnTo>
                  <a:pt x="79" y="56"/>
                </a:lnTo>
                <a:lnTo>
                  <a:pt x="86" y="51"/>
                </a:lnTo>
                <a:lnTo>
                  <a:pt x="90" y="56"/>
                </a:lnTo>
                <a:lnTo>
                  <a:pt x="83" y="59"/>
                </a:lnTo>
                <a:lnTo>
                  <a:pt x="86" y="65"/>
                </a:lnTo>
                <a:lnTo>
                  <a:pt x="83" y="73"/>
                </a:lnTo>
                <a:lnTo>
                  <a:pt x="81" y="83"/>
                </a:lnTo>
                <a:lnTo>
                  <a:pt x="81" y="90"/>
                </a:lnTo>
                <a:lnTo>
                  <a:pt x="84" y="86"/>
                </a:lnTo>
                <a:lnTo>
                  <a:pt x="90" y="74"/>
                </a:lnTo>
                <a:lnTo>
                  <a:pt x="90" y="71"/>
                </a:lnTo>
                <a:lnTo>
                  <a:pt x="91" y="83"/>
                </a:lnTo>
                <a:lnTo>
                  <a:pt x="87" y="89"/>
                </a:lnTo>
                <a:lnTo>
                  <a:pt x="87" y="92"/>
                </a:lnTo>
                <a:lnTo>
                  <a:pt x="91" y="90"/>
                </a:lnTo>
                <a:lnTo>
                  <a:pt x="96" y="77"/>
                </a:lnTo>
                <a:lnTo>
                  <a:pt x="98" y="71"/>
                </a:lnTo>
                <a:lnTo>
                  <a:pt x="100" y="66"/>
                </a:lnTo>
                <a:lnTo>
                  <a:pt x="98" y="60"/>
                </a:lnTo>
                <a:lnTo>
                  <a:pt x="98" y="50"/>
                </a:lnTo>
                <a:lnTo>
                  <a:pt x="100" y="44"/>
                </a:lnTo>
                <a:lnTo>
                  <a:pt x="104" y="44"/>
                </a:lnTo>
                <a:lnTo>
                  <a:pt x="112" y="38"/>
                </a:lnTo>
                <a:lnTo>
                  <a:pt x="128" y="38"/>
                </a:lnTo>
                <a:lnTo>
                  <a:pt x="122" y="31"/>
                </a:lnTo>
                <a:lnTo>
                  <a:pt x="118" y="23"/>
                </a:lnTo>
                <a:lnTo>
                  <a:pt x="118" y="16"/>
                </a:lnTo>
                <a:lnTo>
                  <a:pt x="122" y="13"/>
                </a:lnTo>
                <a:lnTo>
                  <a:pt x="128" y="7"/>
                </a:lnTo>
                <a:lnTo>
                  <a:pt x="126" y="4"/>
                </a:lnTo>
                <a:lnTo>
                  <a:pt x="129" y="1"/>
                </a:lnTo>
                <a:lnTo>
                  <a:pt x="133" y="4"/>
                </a:lnTo>
                <a:lnTo>
                  <a:pt x="136" y="4"/>
                </a:lnTo>
                <a:lnTo>
                  <a:pt x="142" y="0"/>
                </a:lnTo>
                <a:lnTo>
                  <a:pt x="145" y="0"/>
                </a:lnTo>
                <a:lnTo>
                  <a:pt x="148" y="1"/>
                </a:lnTo>
                <a:lnTo>
                  <a:pt x="155" y="4"/>
                </a:lnTo>
                <a:lnTo>
                  <a:pt x="160" y="10"/>
                </a:lnTo>
                <a:lnTo>
                  <a:pt x="163" y="12"/>
                </a:lnTo>
                <a:lnTo>
                  <a:pt x="173" y="12"/>
                </a:lnTo>
                <a:lnTo>
                  <a:pt x="179" y="16"/>
                </a:lnTo>
                <a:lnTo>
                  <a:pt x="184" y="22"/>
                </a:lnTo>
                <a:lnTo>
                  <a:pt x="197" y="25"/>
                </a:lnTo>
                <a:lnTo>
                  <a:pt x="201" y="27"/>
                </a:lnTo>
                <a:lnTo>
                  <a:pt x="207" y="31"/>
                </a:lnTo>
                <a:lnTo>
                  <a:pt x="212" y="34"/>
                </a:lnTo>
                <a:lnTo>
                  <a:pt x="219" y="38"/>
                </a:lnTo>
                <a:lnTo>
                  <a:pt x="224" y="38"/>
                </a:lnTo>
                <a:lnTo>
                  <a:pt x="228" y="41"/>
                </a:lnTo>
                <a:lnTo>
                  <a:pt x="232" y="44"/>
                </a:lnTo>
                <a:lnTo>
                  <a:pt x="232" y="51"/>
                </a:lnTo>
                <a:lnTo>
                  <a:pt x="238" y="56"/>
                </a:lnTo>
                <a:lnTo>
                  <a:pt x="239" y="62"/>
                </a:lnTo>
                <a:lnTo>
                  <a:pt x="235" y="66"/>
                </a:lnTo>
                <a:lnTo>
                  <a:pt x="231" y="65"/>
                </a:lnTo>
                <a:lnTo>
                  <a:pt x="229" y="68"/>
                </a:lnTo>
                <a:lnTo>
                  <a:pt x="229" y="74"/>
                </a:lnTo>
                <a:lnTo>
                  <a:pt x="236" y="83"/>
                </a:lnTo>
                <a:lnTo>
                  <a:pt x="239" y="89"/>
                </a:lnTo>
                <a:lnTo>
                  <a:pt x="241" y="99"/>
                </a:lnTo>
                <a:lnTo>
                  <a:pt x="239" y="107"/>
                </a:lnTo>
                <a:lnTo>
                  <a:pt x="239" y="113"/>
                </a:lnTo>
                <a:lnTo>
                  <a:pt x="238" y="126"/>
                </a:lnTo>
                <a:lnTo>
                  <a:pt x="238" y="132"/>
                </a:lnTo>
                <a:lnTo>
                  <a:pt x="232" y="135"/>
                </a:lnTo>
                <a:lnTo>
                  <a:pt x="228" y="138"/>
                </a:lnTo>
                <a:lnTo>
                  <a:pt x="222" y="144"/>
                </a:lnTo>
                <a:lnTo>
                  <a:pt x="221" y="156"/>
                </a:lnTo>
                <a:lnTo>
                  <a:pt x="215" y="157"/>
                </a:lnTo>
                <a:lnTo>
                  <a:pt x="214" y="162"/>
                </a:lnTo>
                <a:lnTo>
                  <a:pt x="211" y="162"/>
                </a:lnTo>
                <a:lnTo>
                  <a:pt x="207" y="162"/>
                </a:lnTo>
                <a:lnTo>
                  <a:pt x="204" y="162"/>
                </a:lnTo>
                <a:lnTo>
                  <a:pt x="201" y="166"/>
                </a:lnTo>
                <a:lnTo>
                  <a:pt x="195" y="183"/>
                </a:lnTo>
                <a:lnTo>
                  <a:pt x="197" y="188"/>
                </a:lnTo>
                <a:lnTo>
                  <a:pt x="201" y="193"/>
                </a:lnTo>
                <a:lnTo>
                  <a:pt x="205" y="195"/>
                </a:lnTo>
                <a:lnTo>
                  <a:pt x="211" y="197"/>
                </a:lnTo>
                <a:lnTo>
                  <a:pt x="215" y="199"/>
                </a:lnTo>
                <a:lnTo>
                  <a:pt x="219" y="195"/>
                </a:lnTo>
                <a:lnTo>
                  <a:pt x="221" y="193"/>
                </a:lnTo>
                <a:lnTo>
                  <a:pt x="224" y="188"/>
                </a:lnTo>
                <a:lnTo>
                  <a:pt x="229" y="187"/>
                </a:lnTo>
                <a:lnTo>
                  <a:pt x="232" y="178"/>
                </a:lnTo>
                <a:lnTo>
                  <a:pt x="236" y="176"/>
                </a:lnTo>
                <a:lnTo>
                  <a:pt x="238" y="171"/>
                </a:lnTo>
                <a:lnTo>
                  <a:pt x="241" y="166"/>
                </a:lnTo>
                <a:lnTo>
                  <a:pt x="248" y="162"/>
                </a:lnTo>
                <a:lnTo>
                  <a:pt x="255" y="159"/>
                </a:lnTo>
                <a:lnTo>
                  <a:pt x="260" y="157"/>
                </a:lnTo>
                <a:lnTo>
                  <a:pt x="267" y="157"/>
                </a:lnTo>
                <a:lnTo>
                  <a:pt x="278" y="162"/>
                </a:lnTo>
                <a:lnTo>
                  <a:pt x="281" y="165"/>
                </a:lnTo>
                <a:lnTo>
                  <a:pt x="283" y="171"/>
                </a:lnTo>
                <a:lnTo>
                  <a:pt x="287" y="180"/>
                </a:lnTo>
                <a:lnTo>
                  <a:pt x="287" y="195"/>
                </a:lnTo>
                <a:lnTo>
                  <a:pt x="290" y="202"/>
                </a:lnTo>
                <a:lnTo>
                  <a:pt x="290" y="208"/>
                </a:lnTo>
                <a:lnTo>
                  <a:pt x="293" y="220"/>
                </a:lnTo>
                <a:lnTo>
                  <a:pt x="293" y="225"/>
                </a:lnTo>
                <a:lnTo>
                  <a:pt x="293" y="235"/>
                </a:lnTo>
                <a:lnTo>
                  <a:pt x="297" y="244"/>
                </a:lnTo>
                <a:lnTo>
                  <a:pt x="299" y="253"/>
                </a:lnTo>
                <a:lnTo>
                  <a:pt x="297" y="258"/>
                </a:lnTo>
                <a:lnTo>
                  <a:pt x="295" y="264"/>
                </a:lnTo>
                <a:lnTo>
                  <a:pt x="293" y="272"/>
                </a:lnTo>
                <a:lnTo>
                  <a:pt x="293" y="277"/>
                </a:lnTo>
                <a:lnTo>
                  <a:pt x="292" y="290"/>
                </a:lnTo>
                <a:lnTo>
                  <a:pt x="287" y="292"/>
                </a:lnTo>
                <a:lnTo>
                  <a:pt x="283" y="290"/>
                </a:lnTo>
                <a:lnTo>
                  <a:pt x="283" y="282"/>
                </a:lnTo>
                <a:lnTo>
                  <a:pt x="276" y="285"/>
                </a:lnTo>
                <a:lnTo>
                  <a:pt x="273" y="287"/>
                </a:lnTo>
                <a:lnTo>
                  <a:pt x="274" y="292"/>
                </a:lnTo>
                <a:lnTo>
                  <a:pt x="271" y="296"/>
                </a:lnTo>
                <a:lnTo>
                  <a:pt x="270" y="300"/>
                </a:lnTo>
                <a:lnTo>
                  <a:pt x="270" y="305"/>
                </a:lnTo>
                <a:lnTo>
                  <a:pt x="266" y="311"/>
                </a:lnTo>
                <a:lnTo>
                  <a:pt x="255" y="313"/>
                </a:lnTo>
                <a:lnTo>
                  <a:pt x="252" y="321"/>
                </a:lnTo>
                <a:lnTo>
                  <a:pt x="252" y="326"/>
                </a:lnTo>
                <a:lnTo>
                  <a:pt x="248" y="339"/>
                </a:lnTo>
                <a:lnTo>
                  <a:pt x="248" y="343"/>
                </a:lnTo>
                <a:lnTo>
                  <a:pt x="245" y="344"/>
                </a:lnTo>
                <a:lnTo>
                  <a:pt x="239" y="349"/>
                </a:lnTo>
                <a:lnTo>
                  <a:pt x="235" y="356"/>
                </a:lnTo>
                <a:lnTo>
                  <a:pt x="231" y="365"/>
                </a:lnTo>
                <a:lnTo>
                  <a:pt x="207" y="369"/>
                </a:lnTo>
                <a:lnTo>
                  <a:pt x="201" y="369"/>
                </a:lnTo>
                <a:lnTo>
                  <a:pt x="167" y="369"/>
                </a:lnTo>
                <a:lnTo>
                  <a:pt x="138" y="372"/>
                </a:lnTo>
                <a:lnTo>
                  <a:pt x="138" y="365"/>
                </a:lnTo>
                <a:lnTo>
                  <a:pt x="79" y="365"/>
                </a:lnTo>
                <a:lnTo>
                  <a:pt x="73" y="365"/>
                </a:lnTo>
                <a:lnTo>
                  <a:pt x="52" y="365"/>
                </a:lnTo>
                <a:lnTo>
                  <a:pt x="0" y="365"/>
                </a:lnTo>
              </a:path>
            </a:pathLst>
          </a:custGeom>
          <a:gradFill flip="none" rotWithShape="1">
            <a:gsLst>
              <a:gs pos="38000">
                <a:schemeClr val="accent1"/>
              </a:gs>
              <a:gs pos="74000">
                <a:schemeClr val="bg1">
                  <a:lumMod val="85000"/>
                </a:schemeClr>
              </a:gs>
              <a:gs pos="50000">
                <a:srgbClr val="FFC000"/>
              </a:gs>
            </a:gsLst>
            <a:lin ang="2700000" scaled="1"/>
            <a:tileRect/>
          </a:gradFill>
          <a:ln w="12700" cap="rnd">
            <a:solidFill>
              <a:srgbClr val="E79A29"/>
            </a:solidFill>
            <a:round/>
            <a:headEnd/>
            <a:tailEnd/>
          </a:ln>
        </p:spPr>
        <p:txBody>
          <a:bodyPr anchor="ctr">
            <a:noAutofit/>
          </a:bodyPr>
          <a:lstStyle/>
          <a:p>
            <a:endParaRPr lang="en-US">
              <a:solidFill>
                <a:prstClr val="black"/>
              </a:solidFill>
            </a:endParaRPr>
          </a:p>
        </p:txBody>
      </p:sp>
      <p:sp>
        <p:nvSpPr>
          <p:cNvPr id="18463" name="Freeform 95"/>
          <p:cNvSpPr>
            <a:spLocks/>
          </p:cNvSpPr>
          <p:nvPr/>
        </p:nvSpPr>
        <p:spPr bwMode="auto">
          <a:xfrm>
            <a:off x="4337447" y="2063355"/>
            <a:ext cx="723900" cy="701278"/>
          </a:xfrm>
          <a:custGeom>
            <a:avLst/>
            <a:gdLst>
              <a:gd name="T0" fmla="*/ 2147483647 w 531"/>
              <a:gd name="T1" fmla="*/ 2147483647 h 537"/>
              <a:gd name="T2" fmla="*/ 2147483647 w 531"/>
              <a:gd name="T3" fmla="*/ 2147483647 h 537"/>
              <a:gd name="T4" fmla="*/ 2147483647 w 531"/>
              <a:gd name="T5" fmla="*/ 2147483647 h 537"/>
              <a:gd name="T6" fmla="*/ 2147483647 w 531"/>
              <a:gd name="T7" fmla="*/ 2147483647 h 537"/>
              <a:gd name="T8" fmla="*/ 2147483647 w 531"/>
              <a:gd name="T9" fmla="*/ 2147483647 h 537"/>
              <a:gd name="T10" fmla="*/ 2147483647 w 531"/>
              <a:gd name="T11" fmla="*/ 2147483647 h 537"/>
              <a:gd name="T12" fmla="*/ 2147483647 w 531"/>
              <a:gd name="T13" fmla="*/ 2147483647 h 537"/>
              <a:gd name="T14" fmla="*/ 2147483647 w 531"/>
              <a:gd name="T15" fmla="*/ 2147483647 h 537"/>
              <a:gd name="T16" fmla="*/ 2147483647 w 531"/>
              <a:gd name="T17" fmla="*/ 2147483647 h 537"/>
              <a:gd name="T18" fmla="*/ 2147483647 w 531"/>
              <a:gd name="T19" fmla="*/ 2147483647 h 537"/>
              <a:gd name="T20" fmla="*/ 2147483647 w 531"/>
              <a:gd name="T21" fmla="*/ 2147483647 h 537"/>
              <a:gd name="T22" fmla="*/ 2147483647 w 531"/>
              <a:gd name="T23" fmla="*/ 2147483647 h 537"/>
              <a:gd name="T24" fmla="*/ 2147483647 w 531"/>
              <a:gd name="T25" fmla="*/ 2147483647 h 537"/>
              <a:gd name="T26" fmla="*/ 2147483647 w 531"/>
              <a:gd name="T27" fmla="*/ 0 h 537"/>
              <a:gd name="T28" fmla="*/ 2147483647 w 531"/>
              <a:gd name="T29" fmla="*/ 2147483647 h 537"/>
              <a:gd name="T30" fmla="*/ 2147483647 w 531"/>
              <a:gd name="T31" fmla="*/ 2147483647 h 537"/>
              <a:gd name="T32" fmla="*/ 2147483647 w 531"/>
              <a:gd name="T33" fmla="*/ 2147483647 h 537"/>
              <a:gd name="T34" fmla="*/ 2147483647 w 531"/>
              <a:gd name="T35" fmla="*/ 2147483647 h 537"/>
              <a:gd name="T36" fmla="*/ 2147483647 w 531"/>
              <a:gd name="T37" fmla="*/ 2147483647 h 537"/>
              <a:gd name="T38" fmla="*/ 2147483647 w 531"/>
              <a:gd name="T39" fmla="*/ 2147483647 h 537"/>
              <a:gd name="T40" fmla="*/ 2147483647 w 531"/>
              <a:gd name="T41" fmla="*/ 2147483647 h 537"/>
              <a:gd name="T42" fmla="*/ 2147483647 w 531"/>
              <a:gd name="T43" fmla="*/ 2147483647 h 537"/>
              <a:gd name="T44" fmla="*/ 2147483647 w 531"/>
              <a:gd name="T45" fmla="*/ 2147483647 h 537"/>
              <a:gd name="T46" fmla="*/ 2147483647 w 531"/>
              <a:gd name="T47" fmla="*/ 2147483647 h 537"/>
              <a:gd name="T48" fmla="*/ 2147483647 w 531"/>
              <a:gd name="T49" fmla="*/ 2147483647 h 537"/>
              <a:gd name="T50" fmla="*/ 2147483647 w 531"/>
              <a:gd name="T51" fmla="*/ 2147483647 h 537"/>
              <a:gd name="T52" fmla="*/ 2147483647 w 531"/>
              <a:gd name="T53" fmla="*/ 2147483647 h 537"/>
              <a:gd name="T54" fmla="*/ 2147483647 w 531"/>
              <a:gd name="T55" fmla="*/ 2147483647 h 537"/>
              <a:gd name="T56" fmla="*/ 2147483647 w 531"/>
              <a:gd name="T57" fmla="*/ 2147483647 h 537"/>
              <a:gd name="T58" fmla="*/ 2147483647 w 531"/>
              <a:gd name="T59" fmla="*/ 2147483647 h 537"/>
              <a:gd name="T60" fmla="*/ 2147483647 w 531"/>
              <a:gd name="T61" fmla="*/ 2147483647 h 537"/>
              <a:gd name="T62" fmla="*/ 2147483647 w 531"/>
              <a:gd name="T63" fmla="*/ 2147483647 h 537"/>
              <a:gd name="T64" fmla="*/ 2147483647 w 531"/>
              <a:gd name="T65" fmla="*/ 2147483647 h 537"/>
              <a:gd name="T66" fmla="*/ 2147483647 w 531"/>
              <a:gd name="T67" fmla="*/ 2147483647 h 537"/>
              <a:gd name="T68" fmla="*/ 2147483647 w 531"/>
              <a:gd name="T69" fmla="*/ 2147483647 h 537"/>
              <a:gd name="T70" fmla="*/ 2147483647 w 531"/>
              <a:gd name="T71" fmla="*/ 2147483647 h 537"/>
              <a:gd name="T72" fmla="*/ 2147483647 w 531"/>
              <a:gd name="T73" fmla="*/ 2147483647 h 537"/>
              <a:gd name="T74" fmla="*/ 2147483647 w 531"/>
              <a:gd name="T75" fmla="*/ 2147483647 h 537"/>
              <a:gd name="T76" fmla="*/ 2147483647 w 531"/>
              <a:gd name="T77" fmla="*/ 2147483647 h 537"/>
              <a:gd name="T78" fmla="*/ 2147483647 w 531"/>
              <a:gd name="T79" fmla="*/ 2147483647 h 537"/>
              <a:gd name="T80" fmla="*/ 2147483647 w 531"/>
              <a:gd name="T81" fmla="*/ 2147483647 h 537"/>
              <a:gd name="T82" fmla="*/ 2147483647 w 531"/>
              <a:gd name="T83" fmla="*/ 2147483647 h 537"/>
              <a:gd name="T84" fmla="*/ 2147483647 w 531"/>
              <a:gd name="T85" fmla="*/ 2147483647 h 537"/>
              <a:gd name="T86" fmla="*/ 2147483647 w 531"/>
              <a:gd name="T87" fmla="*/ 2147483647 h 537"/>
              <a:gd name="T88" fmla="*/ 2147483647 w 531"/>
              <a:gd name="T89" fmla="*/ 2147483647 h 537"/>
              <a:gd name="T90" fmla="*/ 2147483647 w 531"/>
              <a:gd name="T91" fmla="*/ 2147483647 h 537"/>
              <a:gd name="T92" fmla="*/ 2147483647 w 531"/>
              <a:gd name="T93" fmla="*/ 2147483647 h 537"/>
              <a:gd name="T94" fmla="*/ 2147483647 w 531"/>
              <a:gd name="T95" fmla="*/ 2147483647 h 537"/>
              <a:gd name="T96" fmla="*/ 2147483647 w 531"/>
              <a:gd name="T97" fmla="*/ 2147483647 h 5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537"/>
              <a:gd name="T149" fmla="*/ 531 w 531"/>
              <a:gd name="T150" fmla="*/ 537 h 5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537">
                <a:moveTo>
                  <a:pt x="55" y="536"/>
                </a:moveTo>
                <a:lnTo>
                  <a:pt x="55" y="470"/>
                </a:lnTo>
                <a:lnTo>
                  <a:pt x="53" y="440"/>
                </a:lnTo>
                <a:lnTo>
                  <a:pt x="53" y="367"/>
                </a:lnTo>
                <a:lnTo>
                  <a:pt x="48" y="364"/>
                </a:lnTo>
                <a:lnTo>
                  <a:pt x="45" y="361"/>
                </a:lnTo>
                <a:lnTo>
                  <a:pt x="35" y="358"/>
                </a:lnTo>
                <a:lnTo>
                  <a:pt x="31" y="347"/>
                </a:lnTo>
                <a:lnTo>
                  <a:pt x="25" y="342"/>
                </a:lnTo>
                <a:lnTo>
                  <a:pt x="25" y="338"/>
                </a:lnTo>
                <a:lnTo>
                  <a:pt x="31" y="333"/>
                </a:lnTo>
                <a:lnTo>
                  <a:pt x="38" y="327"/>
                </a:lnTo>
                <a:lnTo>
                  <a:pt x="45" y="322"/>
                </a:lnTo>
                <a:lnTo>
                  <a:pt x="45" y="312"/>
                </a:lnTo>
                <a:lnTo>
                  <a:pt x="45" y="306"/>
                </a:lnTo>
                <a:lnTo>
                  <a:pt x="46" y="302"/>
                </a:lnTo>
                <a:lnTo>
                  <a:pt x="45" y="291"/>
                </a:lnTo>
                <a:lnTo>
                  <a:pt x="45" y="284"/>
                </a:lnTo>
                <a:lnTo>
                  <a:pt x="43" y="276"/>
                </a:lnTo>
                <a:lnTo>
                  <a:pt x="34" y="266"/>
                </a:lnTo>
                <a:lnTo>
                  <a:pt x="34" y="261"/>
                </a:lnTo>
                <a:lnTo>
                  <a:pt x="32" y="253"/>
                </a:lnTo>
                <a:lnTo>
                  <a:pt x="31" y="248"/>
                </a:lnTo>
                <a:lnTo>
                  <a:pt x="28" y="246"/>
                </a:lnTo>
                <a:lnTo>
                  <a:pt x="31" y="233"/>
                </a:lnTo>
                <a:lnTo>
                  <a:pt x="31" y="227"/>
                </a:lnTo>
                <a:lnTo>
                  <a:pt x="31" y="221"/>
                </a:lnTo>
                <a:lnTo>
                  <a:pt x="27" y="216"/>
                </a:lnTo>
                <a:lnTo>
                  <a:pt x="27" y="209"/>
                </a:lnTo>
                <a:lnTo>
                  <a:pt x="27" y="203"/>
                </a:lnTo>
                <a:lnTo>
                  <a:pt x="27" y="194"/>
                </a:lnTo>
                <a:lnTo>
                  <a:pt x="27" y="184"/>
                </a:lnTo>
                <a:lnTo>
                  <a:pt x="27" y="179"/>
                </a:lnTo>
                <a:lnTo>
                  <a:pt x="25" y="175"/>
                </a:lnTo>
                <a:lnTo>
                  <a:pt x="25" y="164"/>
                </a:lnTo>
                <a:lnTo>
                  <a:pt x="24" y="157"/>
                </a:lnTo>
                <a:lnTo>
                  <a:pt x="20" y="151"/>
                </a:lnTo>
                <a:lnTo>
                  <a:pt x="20" y="145"/>
                </a:lnTo>
                <a:lnTo>
                  <a:pt x="15" y="136"/>
                </a:lnTo>
                <a:lnTo>
                  <a:pt x="11" y="132"/>
                </a:lnTo>
                <a:lnTo>
                  <a:pt x="10" y="126"/>
                </a:lnTo>
                <a:lnTo>
                  <a:pt x="10" y="121"/>
                </a:lnTo>
                <a:lnTo>
                  <a:pt x="5" y="108"/>
                </a:lnTo>
                <a:lnTo>
                  <a:pt x="5" y="75"/>
                </a:lnTo>
                <a:lnTo>
                  <a:pt x="5" y="69"/>
                </a:lnTo>
                <a:lnTo>
                  <a:pt x="8" y="65"/>
                </a:lnTo>
                <a:lnTo>
                  <a:pt x="6" y="59"/>
                </a:lnTo>
                <a:lnTo>
                  <a:pt x="3" y="50"/>
                </a:lnTo>
                <a:lnTo>
                  <a:pt x="1" y="43"/>
                </a:lnTo>
                <a:lnTo>
                  <a:pt x="0" y="39"/>
                </a:lnTo>
                <a:lnTo>
                  <a:pt x="0" y="32"/>
                </a:lnTo>
                <a:lnTo>
                  <a:pt x="142" y="32"/>
                </a:lnTo>
                <a:lnTo>
                  <a:pt x="142" y="0"/>
                </a:lnTo>
                <a:lnTo>
                  <a:pt x="148" y="0"/>
                </a:lnTo>
                <a:lnTo>
                  <a:pt x="153" y="0"/>
                </a:lnTo>
                <a:lnTo>
                  <a:pt x="156" y="0"/>
                </a:lnTo>
                <a:lnTo>
                  <a:pt x="160" y="2"/>
                </a:lnTo>
                <a:lnTo>
                  <a:pt x="165" y="2"/>
                </a:lnTo>
                <a:lnTo>
                  <a:pt x="165" y="6"/>
                </a:lnTo>
                <a:lnTo>
                  <a:pt x="165" y="12"/>
                </a:lnTo>
                <a:lnTo>
                  <a:pt x="170" y="23"/>
                </a:lnTo>
                <a:lnTo>
                  <a:pt x="170" y="27"/>
                </a:lnTo>
                <a:lnTo>
                  <a:pt x="173" y="39"/>
                </a:lnTo>
                <a:lnTo>
                  <a:pt x="173" y="47"/>
                </a:lnTo>
                <a:lnTo>
                  <a:pt x="172" y="53"/>
                </a:lnTo>
                <a:lnTo>
                  <a:pt x="179" y="58"/>
                </a:lnTo>
                <a:lnTo>
                  <a:pt x="184" y="60"/>
                </a:lnTo>
                <a:lnTo>
                  <a:pt x="190" y="60"/>
                </a:lnTo>
                <a:lnTo>
                  <a:pt x="195" y="60"/>
                </a:lnTo>
                <a:lnTo>
                  <a:pt x="200" y="60"/>
                </a:lnTo>
                <a:lnTo>
                  <a:pt x="205" y="67"/>
                </a:lnTo>
                <a:lnTo>
                  <a:pt x="231" y="67"/>
                </a:lnTo>
                <a:lnTo>
                  <a:pt x="234" y="71"/>
                </a:lnTo>
                <a:lnTo>
                  <a:pt x="234" y="75"/>
                </a:lnTo>
                <a:lnTo>
                  <a:pt x="256" y="73"/>
                </a:lnTo>
                <a:lnTo>
                  <a:pt x="259" y="69"/>
                </a:lnTo>
                <a:lnTo>
                  <a:pt x="271" y="67"/>
                </a:lnTo>
                <a:lnTo>
                  <a:pt x="276" y="67"/>
                </a:lnTo>
                <a:lnTo>
                  <a:pt x="283" y="67"/>
                </a:lnTo>
                <a:lnTo>
                  <a:pt x="293" y="67"/>
                </a:lnTo>
                <a:lnTo>
                  <a:pt x="297" y="71"/>
                </a:lnTo>
                <a:lnTo>
                  <a:pt x="304" y="73"/>
                </a:lnTo>
                <a:lnTo>
                  <a:pt x="307" y="73"/>
                </a:lnTo>
                <a:lnTo>
                  <a:pt x="314" y="73"/>
                </a:lnTo>
                <a:lnTo>
                  <a:pt x="315" y="78"/>
                </a:lnTo>
                <a:lnTo>
                  <a:pt x="310" y="78"/>
                </a:lnTo>
                <a:lnTo>
                  <a:pt x="322" y="83"/>
                </a:lnTo>
                <a:lnTo>
                  <a:pt x="327" y="88"/>
                </a:lnTo>
                <a:lnTo>
                  <a:pt x="325" y="93"/>
                </a:lnTo>
                <a:lnTo>
                  <a:pt x="331" y="104"/>
                </a:lnTo>
                <a:lnTo>
                  <a:pt x="338" y="99"/>
                </a:lnTo>
                <a:lnTo>
                  <a:pt x="336" y="97"/>
                </a:lnTo>
                <a:lnTo>
                  <a:pt x="343" y="92"/>
                </a:lnTo>
                <a:lnTo>
                  <a:pt x="353" y="92"/>
                </a:lnTo>
                <a:lnTo>
                  <a:pt x="357" y="98"/>
                </a:lnTo>
                <a:lnTo>
                  <a:pt x="360" y="103"/>
                </a:lnTo>
                <a:lnTo>
                  <a:pt x="366" y="103"/>
                </a:lnTo>
                <a:lnTo>
                  <a:pt x="376" y="105"/>
                </a:lnTo>
                <a:lnTo>
                  <a:pt x="377" y="112"/>
                </a:lnTo>
                <a:lnTo>
                  <a:pt x="386" y="113"/>
                </a:lnTo>
                <a:lnTo>
                  <a:pt x="387" y="120"/>
                </a:lnTo>
                <a:lnTo>
                  <a:pt x="393" y="118"/>
                </a:lnTo>
                <a:lnTo>
                  <a:pt x="396" y="120"/>
                </a:lnTo>
                <a:lnTo>
                  <a:pt x="410" y="115"/>
                </a:lnTo>
                <a:lnTo>
                  <a:pt x="413" y="112"/>
                </a:lnTo>
                <a:lnTo>
                  <a:pt x="419" y="105"/>
                </a:lnTo>
                <a:lnTo>
                  <a:pt x="426" y="105"/>
                </a:lnTo>
                <a:lnTo>
                  <a:pt x="432" y="99"/>
                </a:lnTo>
                <a:lnTo>
                  <a:pt x="435" y="99"/>
                </a:lnTo>
                <a:lnTo>
                  <a:pt x="438" y="105"/>
                </a:lnTo>
                <a:lnTo>
                  <a:pt x="442" y="108"/>
                </a:lnTo>
                <a:lnTo>
                  <a:pt x="445" y="113"/>
                </a:lnTo>
                <a:lnTo>
                  <a:pt x="446" y="113"/>
                </a:lnTo>
                <a:lnTo>
                  <a:pt x="450" y="112"/>
                </a:lnTo>
                <a:lnTo>
                  <a:pt x="455" y="112"/>
                </a:lnTo>
                <a:lnTo>
                  <a:pt x="460" y="113"/>
                </a:lnTo>
                <a:lnTo>
                  <a:pt x="478" y="113"/>
                </a:lnTo>
                <a:lnTo>
                  <a:pt x="481" y="112"/>
                </a:lnTo>
                <a:lnTo>
                  <a:pt x="486" y="112"/>
                </a:lnTo>
                <a:lnTo>
                  <a:pt x="491" y="115"/>
                </a:lnTo>
                <a:lnTo>
                  <a:pt x="501" y="121"/>
                </a:lnTo>
                <a:lnTo>
                  <a:pt x="505" y="126"/>
                </a:lnTo>
                <a:lnTo>
                  <a:pt x="511" y="121"/>
                </a:lnTo>
                <a:lnTo>
                  <a:pt x="514" y="121"/>
                </a:lnTo>
                <a:lnTo>
                  <a:pt x="523" y="125"/>
                </a:lnTo>
                <a:lnTo>
                  <a:pt x="530" y="125"/>
                </a:lnTo>
                <a:lnTo>
                  <a:pt x="521" y="127"/>
                </a:lnTo>
                <a:lnTo>
                  <a:pt x="518" y="132"/>
                </a:lnTo>
                <a:lnTo>
                  <a:pt x="497" y="140"/>
                </a:lnTo>
                <a:lnTo>
                  <a:pt x="486" y="144"/>
                </a:lnTo>
                <a:lnTo>
                  <a:pt x="479" y="145"/>
                </a:lnTo>
                <a:lnTo>
                  <a:pt x="469" y="149"/>
                </a:lnTo>
                <a:lnTo>
                  <a:pt x="445" y="160"/>
                </a:lnTo>
                <a:lnTo>
                  <a:pt x="425" y="172"/>
                </a:lnTo>
                <a:lnTo>
                  <a:pt x="419" y="179"/>
                </a:lnTo>
                <a:lnTo>
                  <a:pt x="415" y="184"/>
                </a:lnTo>
                <a:lnTo>
                  <a:pt x="405" y="196"/>
                </a:lnTo>
                <a:lnTo>
                  <a:pt x="396" y="202"/>
                </a:lnTo>
                <a:lnTo>
                  <a:pt x="387" y="208"/>
                </a:lnTo>
                <a:lnTo>
                  <a:pt x="374" y="218"/>
                </a:lnTo>
                <a:lnTo>
                  <a:pt x="367" y="224"/>
                </a:lnTo>
                <a:lnTo>
                  <a:pt x="357" y="232"/>
                </a:lnTo>
                <a:lnTo>
                  <a:pt x="352" y="233"/>
                </a:lnTo>
                <a:lnTo>
                  <a:pt x="349" y="236"/>
                </a:lnTo>
                <a:lnTo>
                  <a:pt x="343" y="242"/>
                </a:lnTo>
                <a:lnTo>
                  <a:pt x="338" y="246"/>
                </a:lnTo>
                <a:lnTo>
                  <a:pt x="336" y="266"/>
                </a:lnTo>
                <a:lnTo>
                  <a:pt x="336" y="291"/>
                </a:lnTo>
                <a:lnTo>
                  <a:pt x="336" y="300"/>
                </a:lnTo>
                <a:lnTo>
                  <a:pt x="331" y="303"/>
                </a:lnTo>
                <a:lnTo>
                  <a:pt x="327" y="303"/>
                </a:lnTo>
                <a:lnTo>
                  <a:pt x="321" y="309"/>
                </a:lnTo>
                <a:lnTo>
                  <a:pt x="310" y="315"/>
                </a:lnTo>
                <a:lnTo>
                  <a:pt x="307" y="317"/>
                </a:lnTo>
                <a:lnTo>
                  <a:pt x="304" y="322"/>
                </a:lnTo>
                <a:lnTo>
                  <a:pt x="301" y="327"/>
                </a:lnTo>
                <a:lnTo>
                  <a:pt x="297" y="332"/>
                </a:lnTo>
                <a:lnTo>
                  <a:pt x="295" y="339"/>
                </a:lnTo>
                <a:lnTo>
                  <a:pt x="295" y="346"/>
                </a:lnTo>
                <a:lnTo>
                  <a:pt x="304" y="347"/>
                </a:lnTo>
                <a:lnTo>
                  <a:pt x="310" y="355"/>
                </a:lnTo>
                <a:lnTo>
                  <a:pt x="307" y="364"/>
                </a:lnTo>
                <a:lnTo>
                  <a:pt x="305" y="367"/>
                </a:lnTo>
                <a:lnTo>
                  <a:pt x="304" y="378"/>
                </a:lnTo>
                <a:lnTo>
                  <a:pt x="304" y="385"/>
                </a:lnTo>
                <a:lnTo>
                  <a:pt x="301" y="391"/>
                </a:lnTo>
                <a:lnTo>
                  <a:pt x="305" y="400"/>
                </a:lnTo>
                <a:lnTo>
                  <a:pt x="304" y="406"/>
                </a:lnTo>
                <a:lnTo>
                  <a:pt x="304" y="414"/>
                </a:lnTo>
                <a:lnTo>
                  <a:pt x="301" y="418"/>
                </a:lnTo>
                <a:lnTo>
                  <a:pt x="307" y="425"/>
                </a:lnTo>
                <a:lnTo>
                  <a:pt x="310" y="427"/>
                </a:lnTo>
                <a:lnTo>
                  <a:pt x="314" y="430"/>
                </a:lnTo>
                <a:lnTo>
                  <a:pt x="315" y="434"/>
                </a:lnTo>
                <a:lnTo>
                  <a:pt x="321" y="437"/>
                </a:lnTo>
                <a:lnTo>
                  <a:pt x="327" y="437"/>
                </a:lnTo>
                <a:lnTo>
                  <a:pt x="331" y="438"/>
                </a:lnTo>
                <a:lnTo>
                  <a:pt x="339" y="447"/>
                </a:lnTo>
                <a:lnTo>
                  <a:pt x="349" y="449"/>
                </a:lnTo>
                <a:lnTo>
                  <a:pt x="360" y="455"/>
                </a:lnTo>
                <a:lnTo>
                  <a:pt x="364" y="464"/>
                </a:lnTo>
                <a:lnTo>
                  <a:pt x="367" y="470"/>
                </a:lnTo>
                <a:lnTo>
                  <a:pt x="376" y="475"/>
                </a:lnTo>
                <a:lnTo>
                  <a:pt x="379" y="481"/>
                </a:lnTo>
                <a:lnTo>
                  <a:pt x="383" y="482"/>
                </a:lnTo>
                <a:lnTo>
                  <a:pt x="387" y="485"/>
                </a:lnTo>
                <a:lnTo>
                  <a:pt x="391" y="488"/>
                </a:lnTo>
                <a:lnTo>
                  <a:pt x="398" y="491"/>
                </a:lnTo>
                <a:lnTo>
                  <a:pt x="400" y="494"/>
                </a:lnTo>
                <a:lnTo>
                  <a:pt x="403" y="498"/>
                </a:lnTo>
                <a:lnTo>
                  <a:pt x="407" y="504"/>
                </a:lnTo>
                <a:lnTo>
                  <a:pt x="408" y="510"/>
                </a:lnTo>
                <a:lnTo>
                  <a:pt x="407" y="518"/>
                </a:lnTo>
                <a:lnTo>
                  <a:pt x="408" y="523"/>
                </a:lnTo>
                <a:lnTo>
                  <a:pt x="407" y="528"/>
                </a:lnTo>
                <a:lnTo>
                  <a:pt x="410" y="534"/>
                </a:lnTo>
                <a:lnTo>
                  <a:pt x="93" y="534"/>
                </a:lnTo>
                <a:lnTo>
                  <a:pt x="80" y="536"/>
                </a:lnTo>
                <a:lnTo>
                  <a:pt x="55" y="536"/>
                </a:lnTo>
              </a:path>
            </a:pathLst>
          </a:custGeom>
          <a:solidFill>
            <a:schemeClr val="accent1"/>
          </a:solidFill>
          <a:ln w="12700" cap="rnd">
            <a:solidFill>
              <a:srgbClr val="E79A29"/>
            </a:solidFill>
            <a:round/>
            <a:headEnd/>
            <a:tailEnd/>
          </a:ln>
        </p:spPr>
        <p:txBody>
          <a:bodyPr anchor="ctr">
            <a:noAutofit/>
          </a:bodyPr>
          <a:lstStyle/>
          <a:p>
            <a:endParaRPr lang="en-US">
              <a:solidFill>
                <a:prstClr val="black"/>
              </a:solidFill>
            </a:endParaRPr>
          </a:p>
        </p:txBody>
      </p:sp>
      <p:sp>
        <p:nvSpPr>
          <p:cNvPr id="18464" name="Freeform 96"/>
          <p:cNvSpPr>
            <a:spLocks/>
          </p:cNvSpPr>
          <p:nvPr/>
        </p:nvSpPr>
        <p:spPr bwMode="auto">
          <a:xfrm>
            <a:off x="5494735" y="2944416"/>
            <a:ext cx="404813" cy="422672"/>
          </a:xfrm>
          <a:custGeom>
            <a:avLst/>
            <a:gdLst>
              <a:gd name="T0" fmla="*/ 2147483647 w 297"/>
              <a:gd name="T1" fmla="*/ 2147483647 h 323"/>
              <a:gd name="T2" fmla="*/ 2147483647 w 297"/>
              <a:gd name="T3" fmla="*/ 2147483647 h 323"/>
              <a:gd name="T4" fmla="*/ 2147483647 w 297"/>
              <a:gd name="T5" fmla="*/ 2147483647 h 323"/>
              <a:gd name="T6" fmla="*/ 2147483647 w 297"/>
              <a:gd name="T7" fmla="*/ 2147483647 h 323"/>
              <a:gd name="T8" fmla="*/ 2147483647 w 297"/>
              <a:gd name="T9" fmla="*/ 2147483647 h 323"/>
              <a:gd name="T10" fmla="*/ 2147483647 w 297"/>
              <a:gd name="T11" fmla="*/ 2147483647 h 323"/>
              <a:gd name="T12" fmla="*/ 2147483647 w 297"/>
              <a:gd name="T13" fmla="*/ 2147483647 h 323"/>
              <a:gd name="T14" fmla="*/ 2147483647 w 297"/>
              <a:gd name="T15" fmla="*/ 2147483647 h 323"/>
              <a:gd name="T16" fmla="*/ 2147483647 w 297"/>
              <a:gd name="T17" fmla="*/ 2147483647 h 323"/>
              <a:gd name="T18" fmla="*/ 2147483647 w 297"/>
              <a:gd name="T19" fmla="*/ 2147483647 h 323"/>
              <a:gd name="T20" fmla="*/ 2147483647 w 297"/>
              <a:gd name="T21" fmla="*/ 2147483647 h 323"/>
              <a:gd name="T22" fmla="*/ 2147483647 w 297"/>
              <a:gd name="T23" fmla="*/ 2147483647 h 323"/>
              <a:gd name="T24" fmla="*/ 2147483647 w 297"/>
              <a:gd name="T25" fmla="*/ 2147483647 h 323"/>
              <a:gd name="T26" fmla="*/ 2147483647 w 297"/>
              <a:gd name="T27" fmla="*/ 2147483647 h 323"/>
              <a:gd name="T28" fmla="*/ 2147483647 w 297"/>
              <a:gd name="T29" fmla="*/ 2147483647 h 323"/>
              <a:gd name="T30" fmla="*/ 2147483647 w 297"/>
              <a:gd name="T31" fmla="*/ 2147483647 h 323"/>
              <a:gd name="T32" fmla="*/ 2147483647 w 297"/>
              <a:gd name="T33" fmla="*/ 2147483647 h 323"/>
              <a:gd name="T34" fmla="*/ 2147483647 w 297"/>
              <a:gd name="T35" fmla="*/ 2147483647 h 323"/>
              <a:gd name="T36" fmla="*/ 2147483647 w 297"/>
              <a:gd name="T37" fmla="*/ 2147483647 h 323"/>
              <a:gd name="T38" fmla="*/ 2147483647 w 297"/>
              <a:gd name="T39" fmla="*/ 2147483647 h 323"/>
              <a:gd name="T40" fmla="*/ 2147483647 w 297"/>
              <a:gd name="T41" fmla="*/ 2147483647 h 323"/>
              <a:gd name="T42" fmla="*/ 2147483647 w 297"/>
              <a:gd name="T43" fmla="*/ 2147483647 h 323"/>
              <a:gd name="T44" fmla="*/ 2147483647 w 297"/>
              <a:gd name="T45" fmla="*/ 2147483647 h 323"/>
              <a:gd name="T46" fmla="*/ 2147483647 w 297"/>
              <a:gd name="T47" fmla="*/ 2147483647 h 323"/>
              <a:gd name="T48" fmla="*/ 2147483647 w 297"/>
              <a:gd name="T49" fmla="*/ 2147483647 h 323"/>
              <a:gd name="T50" fmla="*/ 2147483647 w 297"/>
              <a:gd name="T51" fmla="*/ 2147483647 h 323"/>
              <a:gd name="T52" fmla="*/ 2147483647 w 297"/>
              <a:gd name="T53" fmla="*/ 2147483647 h 323"/>
              <a:gd name="T54" fmla="*/ 2147483647 w 297"/>
              <a:gd name="T55" fmla="*/ 2147483647 h 323"/>
              <a:gd name="T56" fmla="*/ 2147483647 w 297"/>
              <a:gd name="T57" fmla="*/ 2147483647 h 323"/>
              <a:gd name="T58" fmla="*/ 2147483647 w 297"/>
              <a:gd name="T59" fmla="*/ 2147483647 h 323"/>
              <a:gd name="T60" fmla="*/ 2147483647 w 297"/>
              <a:gd name="T61" fmla="*/ 2147483647 h 323"/>
              <a:gd name="T62" fmla="*/ 2147483647 w 297"/>
              <a:gd name="T63" fmla="*/ 2147483647 h 323"/>
              <a:gd name="T64" fmla="*/ 2147483647 w 297"/>
              <a:gd name="T65" fmla="*/ 2147483647 h 323"/>
              <a:gd name="T66" fmla="*/ 2147483647 w 297"/>
              <a:gd name="T67" fmla="*/ 2147483647 h 323"/>
              <a:gd name="T68" fmla="*/ 2147483647 w 297"/>
              <a:gd name="T69" fmla="*/ 2147483647 h 323"/>
              <a:gd name="T70" fmla="*/ 2147483647 w 297"/>
              <a:gd name="T71" fmla="*/ 2147483647 h 323"/>
              <a:gd name="T72" fmla="*/ 2147483647 w 297"/>
              <a:gd name="T73" fmla="*/ 2147483647 h 323"/>
              <a:gd name="T74" fmla="*/ 2147483647 w 297"/>
              <a:gd name="T75" fmla="*/ 2147483647 h 323"/>
              <a:gd name="T76" fmla="*/ 2147483647 w 297"/>
              <a:gd name="T77" fmla="*/ 2147483647 h 323"/>
              <a:gd name="T78" fmla="*/ 2147483647 w 297"/>
              <a:gd name="T79" fmla="*/ 2147483647 h 323"/>
              <a:gd name="T80" fmla="*/ 2147483647 w 297"/>
              <a:gd name="T81" fmla="*/ 2147483647 h 323"/>
              <a:gd name="T82" fmla="*/ 2147483647 w 297"/>
              <a:gd name="T83" fmla="*/ 2147483647 h 323"/>
              <a:gd name="T84" fmla="*/ 2147483647 w 297"/>
              <a:gd name="T85" fmla="*/ 2147483647 h 323"/>
              <a:gd name="T86" fmla="*/ 2147483647 w 297"/>
              <a:gd name="T87" fmla="*/ 2147483647 h 323"/>
              <a:gd name="T88" fmla="*/ 2147483647 w 297"/>
              <a:gd name="T89" fmla="*/ 2147483647 h 323"/>
              <a:gd name="T90" fmla="*/ 2147483647 w 297"/>
              <a:gd name="T91" fmla="*/ 2147483647 h 323"/>
              <a:gd name="T92" fmla="*/ 2147483647 w 297"/>
              <a:gd name="T93" fmla="*/ 2147483647 h 323"/>
              <a:gd name="T94" fmla="*/ 2147483647 w 297"/>
              <a:gd name="T95" fmla="*/ 2147483647 h 323"/>
              <a:gd name="T96" fmla="*/ 2147483647 w 297"/>
              <a:gd name="T97" fmla="*/ 2147483647 h 323"/>
              <a:gd name="T98" fmla="*/ 2147483647 w 297"/>
              <a:gd name="T99" fmla="*/ 2147483647 h 323"/>
              <a:gd name="T100" fmla="*/ 2147483647 w 297"/>
              <a:gd name="T101" fmla="*/ 2147483647 h 323"/>
              <a:gd name="T102" fmla="*/ 2147483647 w 297"/>
              <a:gd name="T103" fmla="*/ 2147483647 h 323"/>
              <a:gd name="T104" fmla="*/ 2147483647 w 297"/>
              <a:gd name="T105" fmla="*/ 2147483647 h 323"/>
              <a:gd name="T106" fmla="*/ 2147483647 w 297"/>
              <a:gd name="T107" fmla="*/ 2147483647 h 323"/>
              <a:gd name="T108" fmla="*/ 2147483647 w 297"/>
              <a:gd name="T109" fmla="*/ 2147483647 h 323"/>
              <a:gd name="T110" fmla="*/ 2147483647 w 297"/>
              <a:gd name="T111" fmla="*/ 2147483647 h 3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7"/>
              <a:gd name="T169" fmla="*/ 0 h 323"/>
              <a:gd name="T170" fmla="*/ 297 w 297"/>
              <a:gd name="T171" fmla="*/ 323 h 3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7" h="323">
                <a:moveTo>
                  <a:pt x="0" y="257"/>
                </a:moveTo>
                <a:lnTo>
                  <a:pt x="0" y="176"/>
                </a:lnTo>
                <a:lnTo>
                  <a:pt x="1" y="151"/>
                </a:lnTo>
                <a:lnTo>
                  <a:pt x="1" y="64"/>
                </a:lnTo>
                <a:lnTo>
                  <a:pt x="1" y="49"/>
                </a:lnTo>
                <a:lnTo>
                  <a:pt x="1" y="23"/>
                </a:lnTo>
                <a:lnTo>
                  <a:pt x="28" y="21"/>
                </a:lnTo>
                <a:lnTo>
                  <a:pt x="31" y="21"/>
                </a:lnTo>
                <a:lnTo>
                  <a:pt x="64" y="21"/>
                </a:lnTo>
                <a:lnTo>
                  <a:pt x="70" y="21"/>
                </a:lnTo>
                <a:lnTo>
                  <a:pt x="95" y="17"/>
                </a:lnTo>
                <a:lnTo>
                  <a:pt x="92" y="27"/>
                </a:lnTo>
                <a:lnTo>
                  <a:pt x="92" y="25"/>
                </a:lnTo>
                <a:lnTo>
                  <a:pt x="99" y="25"/>
                </a:lnTo>
                <a:lnTo>
                  <a:pt x="102" y="21"/>
                </a:lnTo>
                <a:lnTo>
                  <a:pt x="106" y="25"/>
                </a:lnTo>
                <a:lnTo>
                  <a:pt x="107" y="28"/>
                </a:lnTo>
                <a:lnTo>
                  <a:pt x="110" y="30"/>
                </a:lnTo>
                <a:lnTo>
                  <a:pt x="112" y="30"/>
                </a:lnTo>
                <a:lnTo>
                  <a:pt x="119" y="34"/>
                </a:lnTo>
                <a:lnTo>
                  <a:pt x="123" y="36"/>
                </a:lnTo>
                <a:lnTo>
                  <a:pt x="129" y="39"/>
                </a:lnTo>
                <a:lnTo>
                  <a:pt x="133" y="39"/>
                </a:lnTo>
                <a:lnTo>
                  <a:pt x="134" y="36"/>
                </a:lnTo>
                <a:lnTo>
                  <a:pt x="134" y="35"/>
                </a:lnTo>
                <a:lnTo>
                  <a:pt x="137" y="35"/>
                </a:lnTo>
                <a:lnTo>
                  <a:pt x="140" y="36"/>
                </a:lnTo>
                <a:lnTo>
                  <a:pt x="143" y="36"/>
                </a:lnTo>
                <a:lnTo>
                  <a:pt x="143" y="41"/>
                </a:lnTo>
                <a:lnTo>
                  <a:pt x="141" y="42"/>
                </a:lnTo>
                <a:lnTo>
                  <a:pt x="129" y="42"/>
                </a:lnTo>
                <a:lnTo>
                  <a:pt x="126" y="45"/>
                </a:lnTo>
                <a:lnTo>
                  <a:pt x="129" y="50"/>
                </a:lnTo>
                <a:lnTo>
                  <a:pt x="131" y="49"/>
                </a:lnTo>
                <a:lnTo>
                  <a:pt x="133" y="49"/>
                </a:lnTo>
                <a:lnTo>
                  <a:pt x="136" y="45"/>
                </a:lnTo>
                <a:lnTo>
                  <a:pt x="143" y="45"/>
                </a:lnTo>
                <a:lnTo>
                  <a:pt x="146" y="42"/>
                </a:lnTo>
                <a:lnTo>
                  <a:pt x="151" y="49"/>
                </a:lnTo>
                <a:lnTo>
                  <a:pt x="159" y="53"/>
                </a:lnTo>
                <a:lnTo>
                  <a:pt x="161" y="53"/>
                </a:lnTo>
                <a:lnTo>
                  <a:pt x="168" y="50"/>
                </a:lnTo>
                <a:lnTo>
                  <a:pt x="169" y="49"/>
                </a:lnTo>
                <a:lnTo>
                  <a:pt x="172" y="49"/>
                </a:lnTo>
                <a:lnTo>
                  <a:pt x="189" y="42"/>
                </a:lnTo>
                <a:lnTo>
                  <a:pt x="195" y="42"/>
                </a:lnTo>
                <a:lnTo>
                  <a:pt x="202" y="42"/>
                </a:lnTo>
                <a:lnTo>
                  <a:pt x="209" y="42"/>
                </a:lnTo>
                <a:lnTo>
                  <a:pt x="211" y="42"/>
                </a:lnTo>
                <a:lnTo>
                  <a:pt x="216" y="41"/>
                </a:lnTo>
                <a:lnTo>
                  <a:pt x="223" y="34"/>
                </a:lnTo>
                <a:lnTo>
                  <a:pt x="228" y="30"/>
                </a:lnTo>
                <a:lnTo>
                  <a:pt x="237" y="21"/>
                </a:lnTo>
                <a:lnTo>
                  <a:pt x="238" y="17"/>
                </a:lnTo>
                <a:lnTo>
                  <a:pt x="244" y="17"/>
                </a:lnTo>
                <a:lnTo>
                  <a:pt x="251" y="16"/>
                </a:lnTo>
                <a:lnTo>
                  <a:pt x="254" y="12"/>
                </a:lnTo>
                <a:lnTo>
                  <a:pt x="259" y="8"/>
                </a:lnTo>
                <a:lnTo>
                  <a:pt x="261" y="8"/>
                </a:lnTo>
                <a:lnTo>
                  <a:pt x="267" y="8"/>
                </a:lnTo>
                <a:lnTo>
                  <a:pt x="273" y="6"/>
                </a:lnTo>
                <a:lnTo>
                  <a:pt x="278" y="4"/>
                </a:lnTo>
                <a:lnTo>
                  <a:pt x="285" y="1"/>
                </a:lnTo>
                <a:lnTo>
                  <a:pt x="294" y="0"/>
                </a:lnTo>
                <a:lnTo>
                  <a:pt x="294" y="75"/>
                </a:lnTo>
                <a:lnTo>
                  <a:pt x="296" y="97"/>
                </a:lnTo>
                <a:lnTo>
                  <a:pt x="296" y="102"/>
                </a:lnTo>
                <a:lnTo>
                  <a:pt x="294" y="121"/>
                </a:lnTo>
                <a:lnTo>
                  <a:pt x="287" y="121"/>
                </a:lnTo>
                <a:lnTo>
                  <a:pt x="284" y="126"/>
                </a:lnTo>
                <a:lnTo>
                  <a:pt x="289" y="136"/>
                </a:lnTo>
                <a:lnTo>
                  <a:pt x="287" y="139"/>
                </a:lnTo>
                <a:lnTo>
                  <a:pt x="287" y="142"/>
                </a:lnTo>
                <a:lnTo>
                  <a:pt x="289" y="151"/>
                </a:lnTo>
                <a:lnTo>
                  <a:pt x="285" y="154"/>
                </a:lnTo>
                <a:lnTo>
                  <a:pt x="278" y="173"/>
                </a:lnTo>
                <a:lnTo>
                  <a:pt x="278" y="176"/>
                </a:lnTo>
                <a:lnTo>
                  <a:pt x="278" y="182"/>
                </a:lnTo>
                <a:lnTo>
                  <a:pt x="277" y="185"/>
                </a:lnTo>
                <a:lnTo>
                  <a:pt x="275" y="185"/>
                </a:lnTo>
                <a:lnTo>
                  <a:pt x="275" y="188"/>
                </a:lnTo>
                <a:lnTo>
                  <a:pt x="273" y="193"/>
                </a:lnTo>
                <a:lnTo>
                  <a:pt x="273" y="194"/>
                </a:lnTo>
                <a:lnTo>
                  <a:pt x="271" y="200"/>
                </a:lnTo>
                <a:lnTo>
                  <a:pt x="273" y="204"/>
                </a:lnTo>
                <a:lnTo>
                  <a:pt x="271" y="206"/>
                </a:lnTo>
                <a:lnTo>
                  <a:pt x="270" y="212"/>
                </a:lnTo>
                <a:lnTo>
                  <a:pt x="262" y="215"/>
                </a:lnTo>
                <a:lnTo>
                  <a:pt x="259" y="218"/>
                </a:lnTo>
                <a:lnTo>
                  <a:pt x="254" y="226"/>
                </a:lnTo>
                <a:lnTo>
                  <a:pt x="252" y="227"/>
                </a:lnTo>
                <a:lnTo>
                  <a:pt x="251" y="227"/>
                </a:lnTo>
                <a:lnTo>
                  <a:pt x="245" y="233"/>
                </a:lnTo>
                <a:lnTo>
                  <a:pt x="242" y="233"/>
                </a:lnTo>
                <a:lnTo>
                  <a:pt x="237" y="238"/>
                </a:lnTo>
                <a:lnTo>
                  <a:pt x="234" y="233"/>
                </a:lnTo>
                <a:lnTo>
                  <a:pt x="231" y="232"/>
                </a:lnTo>
                <a:lnTo>
                  <a:pt x="228" y="233"/>
                </a:lnTo>
                <a:lnTo>
                  <a:pt x="223" y="238"/>
                </a:lnTo>
                <a:lnTo>
                  <a:pt x="223" y="240"/>
                </a:lnTo>
                <a:lnTo>
                  <a:pt x="221" y="246"/>
                </a:lnTo>
                <a:lnTo>
                  <a:pt x="216" y="244"/>
                </a:lnTo>
                <a:lnTo>
                  <a:pt x="214" y="246"/>
                </a:lnTo>
                <a:lnTo>
                  <a:pt x="213" y="249"/>
                </a:lnTo>
                <a:lnTo>
                  <a:pt x="211" y="250"/>
                </a:lnTo>
                <a:lnTo>
                  <a:pt x="209" y="253"/>
                </a:lnTo>
                <a:lnTo>
                  <a:pt x="209" y="261"/>
                </a:lnTo>
                <a:lnTo>
                  <a:pt x="205" y="261"/>
                </a:lnTo>
                <a:lnTo>
                  <a:pt x="205" y="265"/>
                </a:lnTo>
                <a:lnTo>
                  <a:pt x="209" y="267"/>
                </a:lnTo>
                <a:lnTo>
                  <a:pt x="208" y="272"/>
                </a:lnTo>
                <a:lnTo>
                  <a:pt x="209" y="276"/>
                </a:lnTo>
                <a:lnTo>
                  <a:pt x="203" y="274"/>
                </a:lnTo>
                <a:lnTo>
                  <a:pt x="200" y="280"/>
                </a:lnTo>
                <a:lnTo>
                  <a:pt x="196" y="280"/>
                </a:lnTo>
                <a:lnTo>
                  <a:pt x="199" y="277"/>
                </a:lnTo>
                <a:lnTo>
                  <a:pt x="199" y="274"/>
                </a:lnTo>
                <a:lnTo>
                  <a:pt x="199" y="270"/>
                </a:lnTo>
                <a:lnTo>
                  <a:pt x="193" y="270"/>
                </a:lnTo>
                <a:lnTo>
                  <a:pt x="192" y="267"/>
                </a:lnTo>
                <a:lnTo>
                  <a:pt x="188" y="270"/>
                </a:lnTo>
                <a:lnTo>
                  <a:pt x="185" y="272"/>
                </a:lnTo>
                <a:lnTo>
                  <a:pt x="183" y="277"/>
                </a:lnTo>
                <a:lnTo>
                  <a:pt x="183" y="283"/>
                </a:lnTo>
                <a:lnTo>
                  <a:pt x="178" y="287"/>
                </a:lnTo>
                <a:lnTo>
                  <a:pt x="179" y="294"/>
                </a:lnTo>
                <a:lnTo>
                  <a:pt x="179" y="300"/>
                </a:lnTo>
                <a:lnTo>
                  <a:pt x="179" y="306"/>
                </a:lnTo>
                <a:lnTo>
                  <a:pt x="172" y="306"/>
                </a:lnTo>
                <a:lnTo>
                  <a:pt x="171" y="320"/>
                </a:lnTo>
                <a:lnTo>
                  <a:pt x="161" y="322"/>
                </a:lnTo>
                <a:lnTo>
                  <a:pt x="155" y="322"/>
                </a:lnTo>
                <a:lnTo>
                  <a:pt x="154" y="320"/>
                </a:lnTo>
                <a:lnTo>
                  <a:pt x="151" y="317"/>
                </a:lnTo>
                <a:lnTo>
                  <a:pt x="151" y="313"/>
                </a:lnTo>
                <a:lnTo>
                  <a:pt x="144" y="311"/>
                </a:lnTo>
                <a:lnTo>
                  <a:pt x="140" y="306"/>
                </a:lnTo>
                <a:lnTo>
                  <a:pt x="134" y="305"/>
                </a:lnTo>
                <a:lnTo>
                  <a:pt x="134" y="300"/>
                </a:lnTo>
                <a:lnTo>
                  <a:pt x="134" y="299"/>
                </a:lnTo>
                <a:lnTo>
                  <a:pt x="133" y="293"/>
                </a:lnTo>
                <a:lnTo>
                  <a:pt x="129" y="293"/>
                </a:lnTo>
                <a:lnTo>
                  <a:pt x="124" y="294"/>
                </a:lnTo>
                <a:lnTo>
                  <a:pt x="117" y="299"/>
                </a:lnTo>
                <a:lnTo>
                  <a:pt x="116" y="302"/>
                </a:lnTo>
                <a:lnTo>
                  <a:pt x="109" y="302"/>
                </a:lnTo>
                <a:lnTo>
                  <a:pt x="106" y="305"/>
                </a:lnTo>
                <a:lnTo>
                  <a:pt x="99" y="300"/>
                </a:lnTo>
                <a:lnTo>
                  <a:pt x="87" y="298"/>
                </a:lnTo>
                <a:lnTo>
                  <a:pt x="82" y="299"/>
                </a:lnTo>
                <a:lnTo>
                  <a:pt x="79" y="302"/>
                </a:lnTo>
                <a:lnTo>
                  <a:pt x="72" y="300"/>
                </a:lnTo>
                <a:lnTo>
                  <a:pt x="67" y="294"/>
                </a:lnTo>
                <a:lnTo>
                  <a:pt x="65" y="293"/>
                </a:lnTo>
                <a:lnTo>
                  <a:pt x="57" y="287"/>
                </a:lnTo>
                <a:lnTo>
                  <a:pt x="50" y="287"/>
                </a:lnTo>
                <a:lnTo>
                  <a:pt x="44" y="287"/>
                </a:lnTo>
                <a:lnTo>
                  <a:pt x="41" y="285"/>
                </a:lnTo>
                <a:lnTo>
                  <a:pt x="41" y="280"/>
                </a:lnTo>
                <a:lnTo>
                  <a:pt x="40" y="277"/>
                </a:lnTo>
                <a:lnTo>
                  <a:pt x="36" y="270"/>
                </a:lnTo>
                <a:lnTo>
                  <a:pt x="33" y="267"/>
                </a:lnTo>
                <a:lnTo>
                  <a:pt x="27" y="264"/>
                </a:lnTo>
                <a:lnTo>
                  <a:pt x="27" y="261"/>
                </a:lnTo>
                <a:lnTo>
                  <a:pt x="24" y="257"/>
                </a:lnTo>
                <a:lnTo>
                  <a:pt x="22" y="261"/>
                </a:lnTo>
                <a:lnTo>
                  <a:pt x="13" y="264"/>
                </a:lnTo>
                <a:lnTo>
                  <a:pt x="3" y="257"/>
                </a:lnTo>
                <a:lnTo>
                  <a:pt x="0" y="257"/>
                </a:lnTo>
              </a:path>
            </a:pathLst>
          </a:custGeom>
          <a:gradFill>
            <a:gsLst>
              <a:gs pos="50000">
                <a:schemeClr val="bg1">
                  <a:lumMod val="85000"/>
                </a:schemeClr>
              </a:gs>
              <a:gs pos="77000">
                <a:schemeClr val="accent1"/>
              </a:gs>
              <a:gs pos="17000">
                <a:srgbClr val="FFC000"/>
              </a:gs>
            </a:gsLst>
            <a:lin ang="2700000" scaled="1"/>
          </a:gradFill>
          <a:ln w="12700" cap="rnd">
            <a:solidFill>
              <a:srgbClr val="E79A29"/>
            </a:solidFill>
            <a:round/>
            <a:headEnd/>
            <a:tailEnd/>
          </a:ln>
        </p:spPr>
        <p:txBody>
          <a:bodyPr anchor="ctr">
            <a:noAutofit/>
          </a:bodyPr>
          <a:lstStyle/>
          <a:p>
            <a:endParaRPr lang="en-US">
              <a:solidFill>
                <a:prstClr val="black"/>
              </a:solidFill>
            </a:endParaRPr>
          </a:p>
        </p:txBody>
      </p:sp>
      <p:sp>
        <p:nvSpPr>
          <p:cNvPr id="18465" name="Freeform 97"/>
          <p:cNvSpPr>
            <a:spLocks/>
          </p:cNvSpPr>
          <p:nvPr/>
        </p:nvSpPr>
        <p:spPr bwMode="auto">
          <a:xfrm>
            <a:off x="4982766" y="3574258"/>
            <a:ext cx="809625" cy="202406"/>
          </a:xfrm>
          <a:custGeom>
            <a:avLst/>
            <a:gdLst>
              <a:gd name="T0" fmla="*/ 2147483647 w 592"/>
              <a:gd name="T1" fmla="*/ 2147483647 h 155"/>
              <a:gd name="T2" fmla="*/ 2147483647 w 592"/>
              <a:gd name="T3" fmla="*/ 2147483647 h 155"/>
              <a:gd name="T4" fmla="*/ 2147483647 w 592"/>
              <a:gd name="T5" fmla="*/ 2147483647 h 155"/>
              <a:gd name="T6" fmla="*/ 2147483647 w 592"/>
              <a:gd name="T7" fmla="*/ 2147483647 h 155"/>
              <a:gd name="T8" fmla="*/ 2147483647 w 592"/>
              <a:gd name="T9" fmla="*/ 2147483647 h 155"/>
              <a:gd name="T10" fmla="*/ 2147483647 w 592"/>
              <a:gd name="T11" fmla="*/ 2147483647 h 155"/>
              <a:gd name="T12" fmla="*/ 2147483647 w 592"/>
              <a:gd name="T13" fmla="*/ 2147483647 h 155"/>
              <a:gd name="T14" fmla="*/ 2147483647 w 592"/>
              <a:gd name="T15" fmla="*/ 2147483647 h 155"/>
              <a:gd name="T16" fmla="*/ 2147483647 w 592"/>
              <a:gd name="T17" fmla="*/ 2147483647 h 155"/>
              <a:gd name="T18" fmla="*/ 2147483647 w 592"/>
              <a:gd name="T19" fmla="*/ 2147483647 h 155"/>
              <a:gd name="T20" fmla="*/ 2147483647 w 592"/>
              <a:gd name="T21" fmla="*/ 2147483647 h 155"/>
              <a:gd name="T22" fmla="*/ 2147483647 w 592"/>
              <a:gd name="T23" fmla="*/ 2147483647 h 155"/>
              <a:gd name="T24" fmla="*/ 2147483647 w 592"/>
              <a:gd name="T25" fmla="*/ 2147483647 h 155"/>
              <a:gd name="T26" fmla="*/ 2147483647 w 592"/>
              <a:gd name="T27" fmla="*/ 2147483647 h 155"/>
              <a:gd name="T28" fmla="*/ 2147483647 w 592"/>
              <a:gd name="T29" fmla="*/ 2147483647 h 155"/>
              <a:gd name="T30" fmla="*/ 2147483647 w 592"/>
              <a:gd name="T31" fmla="*/ 2147483647 h 155"/>
              <a:gd name="T32" fmla="*/ 2147483647 w 592"/>
              <a:gd name="T33" fmla="*/ 2147483647 h 155"/>
              <a:gd name="T34" fmla="*/ 2147483647 w 592"/>
              <a:gd name="T35" fmla="*/ 2147483647 h 155"/>
              <a:gd name="T36" fmla="*/ 2147483647 w 592"/>
              <a:gd name="T37" fmla="*/ 2147483647 h 155"/>
              <a:gd name="T38" fmla="*/ 2147483647 w 592"/>
              <a:gd name="T39" fmla="*/ 2147483647 h 155"/>
              <a:gd name="T40" fmla="*/ 2147483647 w 592"/>
              <a:gd name="T41" fmla="*/ 2147483647 h 155"/>
              <a:gd name="T42" fmla="*/ 2147483647 w 592"/>
              <a:gd name="T43" fmla="*/ 2147483647 h 155"/>
              <a:gd name="T44" fmla="*/ 2147483647 w 592"/>
              <a:gd name="T45" fmla="*/ 0 h 155"/>
              <a:gd name="T46" fmla="*/ 2147483647 w 592"/>
              <a:gd name="T47" fmla="*/ 2147483647 h 155"/>
              <a:gd name="T48" fmla="*/ 2147483647 w 592"/>
              <a:gd name="T49" fmla="*/ 2147483647 h 155"/>
              <a:gd name="T50" fmla="*/ 2147483647 w 592"/>
              <a:gd name="T51" fmla="*/ 2147483647 h 155"/>
              <a:gd name="T52" fmla="*/ 2147483647 w 592"/>
              <a:gd name="T53" fmla="*/ 2147483647 h 155"/>
              <a:gd name="T54" fmla="*/ 2147483647 w 592"/>
              <a:gd name="T55" fmla="*/ 2147483647 h 155"/>
              <a:gd name="T56" fmla="*/ 2147483647 w 592"/>
              <a:gd name="T57" fmla="*/ 2147483647 h 155"/>
              <a:gd name="T58" fmla="*/ 2147483647 w 592"/>
              <a:gd name="T59" fmla="*/ 2147483647 h 155"/>
              <a:gd name="T60" fmla="*/ 2147483647 w 592"/>
              <a:gd name="T61" fmla="*/ 2147483647 h 155"/>
              <a:gd name="T62" fmla="*/ 2147483647 w 592"/>
              <a:gd name="T63" fmla="*/ 2147483647 h 155"/>
              <a:gd name="T64" fmla="*/ 2147483647 w 592"/>
              <a:gd name="T65" fmla="*/ 2147483647 h 155"/>
              <a:gd name="T66" fmla="*/ 2147483647 w 592"/>
              <a:gd name="T67" fmla="*/ 2147483647 h 155"/>
              <a:gd name="T68" fmla="*/ 2147483647 w 592"/>
              <a:gd name="T69" fmla="*/ 2147483647 h 155"/>
              <a:gd name="T70" fmla="*/ 2147483647 w 592"/>
              <a:gd name="T71" fmla="*/ 2147483647 h 155"/>
              <a:gd name="T72" fmla="*/ 2147483647 w 592"/>
              <a:gd name="T73" fmla="*/ 2147483647 h 155"/>
              <a:gd name="T74" fmla="*/ 2147483647 w 592"/>
              <a:gd name="T75" fmla="*/ 2147483647 h 155"/>
              <a:gd name="T76" fmla="*/ 2147483647 w 592"/>
              <a:gd name="T77" fmla="*/ 2147483647 h 155"/>
              <a:gd name="T78" fmla="*/ 2147483647 w 592"/>
              <a:gd name="T79" fmla="*/ 2147483647 h 155"/>
              <a:gd name="T80" fmla="*/ 2147483647 w 592"/>
              <a:gd name="T81" fmla="*/ 2147483647 h 155"/>
              <a:gd name="T82" fmla="*/ 2147483647 w 592"/>
              <a:gd name="T83" fmla="*/ 2147483647 h 155"/>
              <a:gd name="T84" fmla="*/ 2147483647 w 592"/>
              <a:gd name="T85" fmla="*/ 2147483647 h 155"/>
              <a:gd name="T86" fmla="*/ 2147483647 w 592"/>
              <a:gd name="T87" fmla="*/ 2147483647 h 155"/>
              <a:gd name="T88" fmla="*/ 2147483647 w 592"/>
              <a:gd name="T89" fmla="*/ 2147483647 h 155"/>
              <a:gd name="T90" fmla="*/ 2147483647 w 592"/>
              <a:gd name="T91" fmla="*/ 2147483647 h 155"/>
              <a:gd name="T92" fmla="*/ 2147483647 w 592"/>
              <a:gd name="T93" fmla="*/ 2147483647 h 155"/>
              <a:gd name="T94" fmla="*/ 2147483647 w 592"/>
              <a:gd name="T95" fmla="*/ 2147483647 h 155"/>
              <a:gd name="T96" fmla="*/ 2147483647 w 592"/>
              <a:gd name="T97" fmla="*/ 2147483647 h 155"/>
              <a:gd name="T98" fmla="*/ 2147483647 w 592"/>
              <a:gd name="T99" fmla="*/ 2147483647 h 155"/>
              <a:gd name="T100" fmla="*/ 2147483647 w 592"/>
              <a:gd name="T101" fmla="*/ 2147483647 h 155"/>
              <a:gd name="T102" fmla="*/ 2147483647 w 592"/>
              <a:gd name="T103" fmla="*/ 2147483647 h 155"/>
              <a:gd name="T104" fmla="*/ 2147483647 w 592"/>
              <a:gd name="T105" fmla="*/ 2147483647 h 155"/>
              <a:gd name="T106" fmla="*/ 2147483647 w 592"/>
              <a:gd name="T107" fmla="*/ 2147483647 h 155"/>
              <a:gd name="T108" fmla="*/ 2147483647 w 592"/>
              <a:gd name="T109" fmla="*/ 2147483647 h 1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2"/>
              <a:gd name="T166" fmla="*/ 0 h 155"/>
              <a:gd name="T167" fmla="*/ 592 w 592"/>
              <a:gd name="T168" fmla="*/ 155 h 1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2" h="155">
                <a:moveTo>
                  <a:pt x="1" y="152"/>
                </a:moveTo>
                <a:lnTo>
                  <a:pt x="0" y="147"/>
                </a:lnTo>
                <a:lnTo>
                  <a:pt x="3" y="147"/>
                </a:lnTo>
                <a:lnTo>
                  <a:pt x="5" y="147"/>
                </a:lnTo>
                <a:lnTo>
                  <a:pt x="8" y="143"/>
                </a:lnTo>
                <a:lnTo>
                  <a:pt x="11" y="145"/>
                </a:lnTo>
                <a:lnTo>
                  <a:pt x="17" y="139"/>
                </a:lnTo>
                <a:lnTo>
                  <a:pt x="15" y="136"/>
                </a:lnTo>
                <a:lnTo>
                  <a:pt x="17" y="132"/>
                </a:lnTo>
                <a:lnTo>
                  <a:pt x="13" y="126"/>
                </a:lnTo>
                <a:lnTo>
                  <a:pt x="13" y="119"/>
                </a:lnTo>
                <a:lnTo>
                  <a:pt x="13" y="116"/>
                </a:lnTo>
                <a:lnTo>
                  <a:pt x="6" y="117"/>
                </a:lnTo>
                <a:lnTo>
                  <a:pt x="8" y="111"/>
                </a:lnTo>
                <a:lnTo>
                  <a:pt x="11" y="110"/>
                </a:lnTo>
                <a:lnTo>
                  <a:pt x="11" y="109"/>
                </a:lnTo>
                <a:lnTo>
                  <a:pt x="15" y="109"/>
                </a:lnTo>
                <a:lnTo>
                  <a:pt x="15" y="115"/>
                </a:lnTo>
                <a:lnTo>
                  <a:pt x="17" y="115"/>
                </a:lnTo>
                <a:lnTo>
                  <a:pt x="20" y="111"/>
                </a:lnTo>
                <a:lnTo>
                  <a:pt x="20" y="105"/>
                </a:lnTo>
                <a:lnTo>
                  <a:pt x="24" y="104"/>
                </a:lnTo>
                <a:lnTo>
                  <a:pt x="25" y="104"/>
                </a:lnTo>
                <a:lnTo>
                  <a:pt x="28" y="94"/>
                </a:lnTo>
                <a:lnTo>
                  <a:pt x="28" y="90"/>
                </a:lnTo>
                <a:lnTo>
                  <a:pt x="24" y="87"/>
                </a:lnTo>
                <a:lnTo>
                  <a:pt x="24" y="85"/>
                </a:lnTo>
                <a:lnTo>
                  <a:pt x="27" y="85"/>
                </a:lnTo>
                <a:lnTo>
                  <a:pt x="32" y="83"/>
                </a:lnTo>
                <a:lnTo>
                  <a:pt x="34" y="79"/>
                </a:lnTo>
                <a:lnTo>
                  <a:pt x="40" y="77"/>
                </a:lnTo>
                <a:lnTo>
                  <a:pt x="40" y="72"/>
                </a:lnTo>
                <a:lnTo>
                  <a:pt x="37" y="72"/>
                </a:lnTo>
                <a:lnTo>
                  <a:pt x="37" y="68"/>
                </a:lnTo>
                <a:lnTo>
                  <a:pt x="44" y="68"/>
                </a:lnTo>
                <a:lnTo>
                  <a:pt x="44" y="67"/>
                </a:lnTo>
                <a:lnTo>
                  <a:pt x="40" y="59"/>
                </a:lnTo>
                <a:lnTo>
                  <a:pt x="41" y="55"/>
                </a:lnTo>
                <a:lnTo>
                  <a:pt x="46" y="52"/>
                </a:lnTo>
                <a:lnTo>
                  <a:pt x="48" y="44"/>
                </a:lnTo>
                <a:lnTo>
                  <a:pt x="46" y="43"/>
                </a:lnTo>
                <a:lnTo>
                  <a:pt x="43" y="38"/>
                </a:lnTo>
                <a:lnTo>
                  <a:pt x="41" y="38"/>
                </a:lnTo>
                <a:lnTo>
                  <a:pt x="44" y="37"/>
                </a:lnTo>
                <a:lnTo>
                  <a:pt x="46" y="37"/>
                </a:lnTo>
                <a:lnTo>
                  <a:pt x="50" y="38"/>
                </a:lnTo>
                <a:lnTo>
                  <a:pt x="50" y="36"/>
                </a:lnTo>
                <a:lnTo>
                  <a:pt x="46" y="31"/>
                </a:lnTo>
                <a:lnTo>
                  <a:pt x="48" y="27"/>
                </a:lnTo>
                <a:lnTo>
                  <a:pt x="50" y="27"/>
                </a:lnTo>
                <a:lnTo>
                  <a:pt x="51" y="27"/>
                </a:lnTo>
                <a:lnTo>
                  <a:pt x="54" y="27"/>
                </a:lnTo>
                <a:lnTo>
                  <a:pt x="54" y="25"/>
                </a:lnTo>
                <a:lnTo>
                  <a:pt x="51" y="21"/>
                </a:lnTo>
                <a:lnTo>
                  <a:pt x="51" y="14"/>
                </a:lnTo>
                <a:lnTo>
                  <a:pt x="54" y="14"/>
                </a:lnTo>
                <a:lnTo>
                  <a:pt x="54" y="13"/>
                </a:lnTo>
                <a:lnTo>
                  <a:pt x="50" y="8"/>
                </a:lnTo>
                <a:lnTo>
                  <a:pt x="53" y="8"/>
                </a:lnTo>
                <a:lnTo>
                  <a:pt x="57" y="8"/>
                </a:lnTo>
                <a:lnTo>
                  <a:pt x="58" y="12"/>
                </a:lnTo>
                <a:lnTo>
                  <a:pt x="57" y="16"/>
                </a:lnTo>
                <a:lnTo>
                  <a:pt x="58" y="19"/>
                </a:lnTo>
                <a:lnTo>
                  <a:pt x="60" y="16"/>
                </a:lnTo>
                <a:lnTo>
                  <a:pt x="61" y="14"/>
                </a:lnTo>
                <a:lnTo>
                  <a:pt x="154" y="14"/>
                </a:lnTo>
                <a:lnTo>
                  <a:pt x="154" y="4"/>
                </a:lnTo>
                <a:lnTo>
                  <a:pt x="153" y="0"/>
                </a:lnTo>
                <a:lnTo>
                  <a:pt x="161" y="0"/>
                </a:lnTo>
                <a:lnTo>
                  <a:pt x="168" y="1"/>
                </a:lnTo>
                <a:lnTo>
                  <a:pt x="168" y="2"/>
                </a:lnTo>
                <a:lnTo>
                  <a:pt x="240" y="2"/>
                </a:lnTo>
                <a:lnTo>
                  <a:pt x="247" y="1"/>
                </a:lnTo>
                <a:lnTo>
                  <a:pt x="253" y="1"/>
                </a:lnTo>
                <a:lnTo>
                  <a:pt x="254" y="2"/>
                </a:lnTo>
                <a:lnTo>
                  <a:pt x="257" y="2"/>
                </a:lnTo>
                <a:lnTo>
                  <a:pt x="260" y="1"/>
                </a:lnTo>
                <a:lnTo>
                  <a:pt x="262" y="1"/>
                </a:lnTo>
                <a:lnTo>
                  <a:pt x="267" y="2"/>
                </a:lnTo>
                <a:lnTo>
                  <a:pt x="281" y="2"/>
                </a:lnTo>
                <a:lnTo>
                  <a:pt x="296" y="4"/>
                </a:lnTo>
                <a:lnTo>
                  <a:pt x="365" y="4"/>
                </a:lnTo>
                <a:lnTo>
                  <a:pt x="375" y="6"/>
                </a:lnTo>
                <a:lnTo>
                  <a:pt x="380" y="6"/>
                </a:lnTo>
                <a:lnTo>
                  <a:pt x="415" y="7"/>
                </a:lnTo>
                <a:lnTo>
                  <a:pt x="453" y="7"/>
                </a:lnTo>
                <a:lnTo>
                  <a:pt x="454" y="6"/>
                </a:lnTo>
                <a:lnTo>
                  <a:pt x="464" y="7"/>
                </a:lnTo>
                <a:lnTo>
                  <a:pt x="572" y="7"/>
                </a:lnTo>
                <a:lnTo>
                  <a:pt x="572" y="4"/>
                </a:lnTo>
                <a:lnTo>
                  <a:pt x="589" y="4"/>
                </a:lnTo>
                <a:lnTo>
                  <a:pt x="591" y="7"/>
                </a:lnTo>
                <a:lnTo>
                  <a:pt x="589" y="7"/>
                </a:lnTo>
                <a:lnTo>
                  <a:pt x="585" y="8"/>
                </a:lnTo>
                <a:lnTo>
                  <a:pt x="585" y="14"/>
                </a:lnTo>
                <a:lnTo>
                  <a:pt x="587" y="16"/>
                </a:lnTo>
                <a:lnTo>
                  <a:pt x="585" y="21"/>
                </a:lnTo>
                <a:lnTo>
                  <a:pt x="584" y="23"/>
                </a:lnTo>
                <a:lnTo>
                  <a:pt x="585" y="27"/>
                </a:lnTo>
                <a:lnTo>
                  <a:pt x="585" y="29"/>
                </a:lnTo>
                <a:lnTo>
                  <a:pt x="582" y="29"/>
                </a:lnTo>
                <a:lnTo>
                  <a:pt x="579" y="27"/>
                </a:lnTo>
                <a:lnTo>
                  <a:pt x="575" y="31"/>
                </a:lnTo>
                <a:lnTo>
                  <a:pt x="570" y="37"/>
                </a:lnTo>
                <a:lnTo>
                  <a:pt x="568" y="42"/>
                </a:lnTo>
                <a:lnTo>
                  <a:pt x="565" y="48"/>
                </a:lnTo>
                <a:lnTo>
                  <a:pt x="563" y="49"/>
                </a:lnTo>
                <a:lnTo>
                  <a:pt x="562" y="51"/>
                </a:lnTo>
                <a:lnTo>
                  <a:pt x="556" y="51"/>
                </a:lnTo>
                <a:lnTo>
                  <a:pt x="556" y="49"/>
                </a:lnTo>
                <a:lnTo>
                  <a:pt x="555" y="48"/>
                </a:lnTo>
                <a:lnTo>
                  <a:pt x="550" y="48"/>
                </a:lnTo>
                <a:lnTo>
                  <a:pt x="547" y="49"/>
                </a:lnTo>
                <a:lnTo>
                  <a:pt x="544" y="49"/>
                </a:lnTo>
                <a:lnTo>
                  <a:pt x="539" y="53"/>
                </a:lnTo>
                <a:lnTo>
                  <a:pt x="537" y="57"/>
                </a:lnTo>
                <a:lnTo>
                  <a:pt x="536" y="59"/>
                </a:lnTo>
                <a:lnTo>
                  <a:pt x="530" y="64"/>
                </a:lnTo>
                <a:lnTo>
                  <a:pt x="527" y="64"/>
                </a:lnTo>
                <a:lnTo>
                  <a:pt x="523" y="59"/>
                </a:lnTo>
                <a:lnTo>
                  <a:pt x="523" y="57"/>
                </a:lnTo>
                <a:lnTo>
                  <a:pt x="523" y="53"/>
                </a:lnTo>
                <a:lnTo>
                  <a:pt x="522" y="53"/>
                </a:lnTo>
                <a:lnTo>
                  <a:pt x="515" y="59"/>
                </a:lnTo>
                <a:lnTo>
                  <a:pt x="513" y="59"/>
                </a:lnTo>
                <a:lnTo>
                  <a:pt x="513" y="64"/>
                </a:lnTo>
                <a:lnTo>
                  <a:pt x="510" y="67"/>
                </a:lnTo>
                <a:lnTo>
                  <a:pt x="506" y="66"/>
                </a:lnTo>
                <a:lnTo>
                  <a:pt x="505" y="67"/>
                </a:lnTo>
                <a:lnTo>
                  <a:pt x="505" y="68"/>
                </a:lnTo>
                <a:lnTo>
                  <a:pt x="506" y="72"/>
                </a:lnTo>
                <a:lnTo>
                  <a:pt x="503" y="79"/>
                </a:lnTo>
                <a:lnTo>
                  <a:pt x="499" y="80"/>
                </a:lnTo>
                <a:lnTo>
                  <a:pt x="494" y="80"/>
                </a:lnTo>
                <a:lnTo>
                  <a:pt x="491" y="81"/>
                </a:lnTo>
                <a:lnTo>
                  <a:pt x="487" y="85"/>
                </a:lnTo>
                <a:lnTo>
                  <a:pt x="482" y="86"/>
                </a:lnTo>
                <a:lnTo>
                  <a:pt x="478" y="90"/>
                </a:lnTo>
                <a:lnTo>
                  <a:pt x="474" y="90"/>
                </a:lnTo>
                <a:lnTo>
                  <a:pt x="473" y="90"/>
                </a:lnTo>
                <a:lnTo>
                  <a:pt x="471" y="94"/>
                </a:lnTo>
                <a:lnTo>
                  <a:pt x="468" y="94"/>
                </a:lnTo>
                <a:lnTo>
                  <a:pt x="466" y="96"/>
                </a:lnTo>
                <a:lnTo>
                  <a:pt x="463" y="100"/>
                </a:lnTo>
                <a:lnTo>
                  <a:pt x="457" y="100"/>
                </a:lnTo>
                <a:lnTo>
                  <a:pt x="453" y="100"/>
                </a:lnTo>
                <a:lnTo>
                  <a:pt x="451" y="100"/>
                </a:lnTo>
                <a:lnTo>
                  <a:pt x="441" y="104"/>
                </a:lnTo>
                <a:lnTo>
                  <a:pt x="434" y="110"/>
                </a:lnTo>
                <a:lnTo>
                  <a:pt x="430" y="111"/>
                </a:lnTo>
                <a:lnTo>
                  <a:pt x="429" y="115"/>
                </a:lnTo>
                <a:lnTo>
                  <a:pt x="429" y="119"/>
                </a:lnTo>
                <a:lnTo>
                  <a:pt x="429" y="125"/>
                </a:lnTo>
                <a:lnTo>
                  <a:pt x="420" y="130"/>
                </a:lnTo>
                <a:lnTo>
                  <a:pt x="415" y="130"/>
                </a:lnTo>
                <a:lnTo>
                  <a:pt x="413" y="126"/>
                </a:lnTo>
                <a:lnTo>
                  <a:pt x="410" y="130"/>
                </a:lnTo>
                <a:lnTo>
                  <a:pt x="410" y="131"/>
                </a:lnTo>
                <a:lnTo>
                  <a:pt x="408" y="152"/>
                </a:lnTo>
                <a:lnTo>
                  <a:pt x="387" y="152"/>
                </a:lnTo>
                <a:lnTo>
                  <a:pt x="377" y="154"/>
                </a:lnTo>
                <a:lnTo>
                  <a:pt x="319" y="154"/>
                </a:lnTo>
                <a:lnTo>
                  <a:pt x="302" y="152"/>
                </a:lnTo>
                <a:lnTo>
                  <a:pt x="210" y="152"/>
                </a:lnTo>
                <a:lnTo>
                  <a:pt x="210" y="151"/>
                </a:lnTo>
                <a:lnTo>
                  <a:pt x="144" y="151"/>
                </a:lnTo>
                <a:lnTo>
                  <a:pt x="1" y="152"/>
                </a:lnTo>
              </a:path>
            </a:pathLst>
          </a:custGeom>
          <a:gradFill>
            <a:gsLst>
              <a:gs pos="50000">
                <a:schemeClr val="bg1">
                  <a:lumMod val="85000"/>
                </a:schemeClr>
              </a:gs>
              <a:gs pos="49000">
                <a:srgbClr val="7030A0"/>
              </a:gs>
            </a:gsLst>
            <a:lin ang="2700000" scaled="0"/>
          </a:gradFill>
          <a:ln w="12700" cap="rnd">
            <a:solidFill>
              <a:srgbClr val="E79A29"/>
            </a:solidFill>
            <a:round/>
            <a:headEnd/>
            <a:tailEnd/>
          </a:ln>
        </p:spPr>
        <p:txBody>
          <a:bodyPr anchor="ctr">
            <a:noAutofit/>
          </a:bodyPr>
          <a:lstStyle/>
          <a:p>
            <a:endParaRPr lang="en-US">
              <a:solidFill>
                <a:prstClr val="black"/>
              </a:solidFill>
            </a:endParaRPr>
          </a:p>
        </p:txBody>
      </p:sp>
      <p:sp>
        <p:nvSpPr>
          <p:cNvPr id="18466" name="Freeform 98"/>
          <p:cNvSpPr>
            <a:spLocks/>
          </p:cNvSpPr>
          <p:nvPr/>
        </p:nvSpPr>
        <p:spPr bwMode="auto">
          <a:xfrm>
            <a:off x="4741069" y="2353866"/>
            <a:ext cx="553641" cy="528638"/>
          </a:xfrm>
          <a:custGeom>
            <a:avLst/>
            <a:gdLst>
              <a:gd name="T0" fmla="*/ 2147483647 w 406"/>
              <a:gd name="T1" fmla="*/ 2147483647 h 405"/>
              <a:gd name="T2" fmla="*/ 2147483647 w 406"/>
              <a:gd name="T3" fmla="*/ 2147483647 h 405"/>
              <a:gd name="T4" fmla="*/ 2147483647 w 406"/>
              <a:gd name="T5" fmla="*/ 2147483647 h 405"/>
              <a:gd name="T6" fmla="*/ 2147483647 w 406"/>
              <a:gd name="T7" fmla="*/ 2147483647 h 405"/>
              <a:gd name="T8" fmla="*/ 2147483647 w 406"/>
              <a:gd name="T9" fmla="*/ 2147483647 h 405"/>
              <a:gd name="T10" fmla="*/ 2147483647 w 406"/>
              <a:gd name="T11" fmla="*/ 2147483647 h 405"/>
              <a:gd name="T12" fmla="*/ 2147483647 w 406"/>
              <a:gd name="T13" fmla="*/ 2147483647 h 405"/>
              <a:gd name="T14" fmla="*/ 2147483647 w 406"/>
              <a:gd name="T15" fmla="*/ 2147483647 h 405"/>
              <a:gd name="T16" fmla="*/ 2147483647 w 406"/>
              <a:gd name="T17" fmla="*/ 2147483647 h 405"/>
              <a:gd name="T18" fmla="*/ 2147483647 w 406"/>
              <a:gd name="T19" fmla="*/ 2147483647 h 405"/>
              <a:gd name="T20" fmla="*/ 2147483647 w 406"/>
              <a:gd name="T21" fmla="*/ 2147483647 h 405"/>
              <a:gd name="T22" fmla="*/ 2147483647 w 406"/>
              <a:gd name="T23" fmla="*/ 2147483647 h 405"/>
              <a:gd name="T24" fmla="*/ 2147483647 w 406"/>
              <a:gd name="T25" fmla="*/ 2147483647 h 405"/>
              <a:gd name="T26" fmla="*/ 2147483647 w 406"/>
              <a:gd name="T27" fmla="*/ 2147483647 h 405"/>
              <a:gd name="T28" fmla="*/ 2147483647 w 406"/>
              <a:gd name="T29" fmla="*/ 2147483647 h 405"/>
              <a:gd name="T30" fmla="*/ 2147483647 w 406"/>
              <a:gd name="T31" fmla="*/ 2147483647 h 405"/>
              <a:gd name="T32" fmla="*/ 2147483647 w 406"/>
              <a:gd name="T33" fmla="*/ 2147483647 h 405"/>
              <a:gd name="T34" fmla="*/ 2147483647 w 406"/>
              <a:gd name="T35" fmla="*/ 2147483647 h 405"/>
              <a:gd name="T36" fmla="*/ 2147483647 w 406"/>
              <a:gd name="T37" fmla="*/ 2147483647 h 405"/>
              <a:gd name="T38" fmla="*/ 2147483647 w 406"/>
              <a:gd name="T39" fmla="*/ 2147483647 h 405"/>
              <a:gd name="T40" fmla="*/ 2147483647 w 406"/>
              <a:gd name="T41" fmla="*/ 2147483647 h 405"/>
              <a:gd name="T42" fmla="*/ 2147483647 w 406"/>
              <a:gd name="T43" fmla="*/ 2147483647 h 405"/>
              <a:gd name="T44" fmla="*/ 2147483647 w 406"/>
              <a:gd name="T45" fmla="*/ 2147483647 h 405"/>
              <a:gd name="T46" fmla="*/ 2147483647 w 406"/>
              <a:gd name="T47" fmla="*/ 2147483647 h 405"/>
              <a:gd name="T48" fmla="*/ 2147483647 w 406"/>
              <a:gd name="T49" fmla="*/ 2147483647 h 405"/>
              <a:gd name="T50" fmla="*/ 2147483647 w 406"/>
              <a:gd name="T51" fmla="*/ 2147483647 h 405"/>
              <a:gd name="T52" fmla="*/ 2147483647 w 406"/>
              <a:gd name="T53" fmla="*/ 2147483647 h 405"/>
              <a:gd name="T54" fmla="*/ 2147483647 w 406"/>
              <a:gd name="T55" fmla="*/ 2147483647 h 405"/>
              <a:gd name="T56" fmla="*/ 2147483647 w 406"/>
              <a:gd name="T57" fmla="*/ 2147483647 h 405"/>
              <a:gd name="T58" fmla="*/ 2147483647 w 406"/>
              <a:gd name="T59" fmla="*/ 2147483647 h 405"/>
              <a:gd name="T60" fmla="*/ 2147483647 w 406"/>
              <a:gd name="T61" fmla="*/ 2147483647 h 405"/>
              <a:gd name="T62" fmla="*/ 2147483647 w 406"/>
              <a:gd name="T63" fmla="*/ 2147483647 h 405"/>
              <a:gd name="T64" fmla="*/ 2147483647 w 406"/>
              <a:gd name="T65" fmla="*/ 2147483647 h 405"/>
              <a:gd name="T66" fmla="*/ 2147483647 w 406"/>
              <a:gd name="T67" fmla="*/ 2147483647 h 405"/>
              <a:gd name="T68" fmla="*/ 2147483647 w 406"/>
              <a:gd name="T69" fmla="*/ 2147483647 h 405"/>
              <a:gd name="T70" fmla="*/ 2147483647 w 406"/>
              <a:gd name="T71" fmla="*/ 2147483647 h 405"/>
              <a:gd name="T72" fmla="*/ 2147483647 w 406"/>
              <a:gd name="T73" fmla="*/ 2147483647 h 405"/>
              <a:gd name="T74" fmla="*/ 2147483647 w 406"/>
              <a:gd name="T75" fmla="*/ 2147483647 h 405"/>
              <a:gd name="T76" fmla="*/ 2147483647 w 406"/>
              <a:gd name="T77" fmla="*/ 2147483647 h 405"/>
              <a:gd name="T78" fmla="*/ 2147483647 w 406"/>
              <a:gd name="T79" fmla="*/ 2147483647 h 405"/>
              <a:gd name="T80" fmla="*/ 2147483647 w 406"/>
              <a:gd name="T81" fmla="*/ 2147483647 h 405"/>
              <a:gd name="T82" fmla="*/ 2147483647 w 406"/>
              <a:gd name="T83" fmla="*/ 2147483647 h 405"/>
              <a:gd name="T84" fmla="*/ 2147483647 w 406"/>
              <a:gd name="T85" fmla="*/ 2147483647 h 405"/>
              <a:gd name="T86" fmla="*/ 2147483647 w 406"/>
              <a:gd name="T87" fmla="*/ 2147483647 h 405"/>
              <a:gd name="T88" fmla="*/ 2147483647 w 406"/>
              <a:gd name="T89" fmla="*/ 2147483647 h 405"/>
              <a:gd name="T90" fmla="*/ 2147483647 w 406"/>
              <a:gd name="T91" fmla="*/ 2147483647 h 405"/>
              <a:gd name="T92" fmla="*/ 2147483647 w 406"/>
              <a:gd name="T93" fmla="*/ 2147483647 h 405"/>
              <a:gd name="T94" fmla="*/ 2147483647 w 406"/>
              <a:gd name="T95" fmla="*/ 2147483647 h 405"/>
              <a:gd name="T96" fmla="*/ 2147483647 w 406"/>
              <a:gd name="T97" fmla="*/ 2147483647 h 405"/>
              <a:gd name="T98" fmla="*/ 2147483647 w 406"/>
              <a:gd name="T99" fmla="*/ 2147483647 h 405"/>
              <a:gd name="T100" fmla="*/ 2147483647 w 406"/>
              <a:gd name="T101" fmla="*/ 2147483647 h 4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6"/>
              <a:gd name="T154" fmla="*/ 0 h 405"/>
              <a:gd name="T155" fmla="*/ 406 w 406"/>
              <a:gd name="T156" fmla="*/ 405 h 4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6" h="405">
                <a:moveTo>
                  <a:pt x="153" y="402"/>
                </a:moveTo>
                <a:lnTo>
                  <a:pt x="153" y="396"/>
                </a:lnTo>
                <a:lnTo>
                  <a:pt x="146" y="388"/>
                </a:lnTo>
                <a:lnTo>
                  <a:pt x="141" y="387"/>
                </a:lnTo>
                <a:lnTo>
                  <a:pt x="129" y="382"/>
                </a:lnTo>
                <a:lnTo>
                  <a:pt x="124" y="369"/>
                </a:lnTo>
                <a:lnTo>
                  <a:pt x="118" y="356"/>
                </a:lnTo>
                <a:lnTo>
                  <a:pt x="118" y="350"/>
                </a:lnTo>
                <a:lnTo>
                  <a:pt x="120" y="341"/>
                </a:lnTo>
                <a:lnTo>
                  <a:pt x="126" y="334"/>
                </a:lnTo>
                <a:lnTo>
                  <a:pt x="118" y="323"/>
                </a:lnTo>
                <a:lnTo>
                  <a:pt x="114" y="314"/>
                </a:lnTo>
                <a:lnTo>
                  <a:pt x="111" y="305"/>
                </a:lnTo>
                <a:lnTo>
                  <a:pt x="113" y="301"/>
                </a:lnTo>
                <a:lnTo>
                  <a:pt x="111" y="295"/>
                </a:lnTo>
                <a:lnTo>
                  <a:pt x="113" y="287"/>
                </a:lnTo>
                <a:lnTo>
                  <a:pt x="111" y="281"/>
                </a:lnTo>
                <a:lnTo>
                  <a:pt x="104" y="272"/>
                </a:lnTo>
                <a:lnTo>
                  <a:pt x="96" y="266"/>
                </a:lnTo>
                <a:lnTo>
                  <a:pt x="87" y="260"/>
                </a:lnTo>
                <a:lnTo>
                  <a:pt x="80" y="252"/>
                </a:lnTo>
                <a:lnTo>
                  <a:pt x="72" y="248"/>
                </a:lnTo>
                <a:lnTo>
                  <a:pt x="69" y="242"/>
                </a:lnTo>
                <a:lnTo>
                  <a:pt x="53" y="227"/>
                </a:lnTo>
                <a:lnTo>
                  <a:pt x="45" y="225"/>
                </a:lnTo>
                <a:lnTo>
                  <a:pt x="35" y="216"/>
                </a:lnTo>
                <a:lnTo>
                  <a:pt x="32" y="214"/>
                </a:lnTo>
                <a:lnTo>
                  <a:pt x="25" y="214"/>
                </a:lnTo>
                <a:lnTo>
                  <a:pt x="20" y="212"/>
                </a:lnTo>
                <a:lnTo>
                  <a:pt x="15" y="204"/>
                </a:lnTo>
                <a:lnTo>
                  <a:pt x="11" y="203"/>
                </a:lnTo>
                <a:lnTo>
                  <a:pt x="6" y="196"/>
                </a:lnTo>
                <a:lnTo>
                  <a:pt x="8" y="191"/>
                </a:lnTo>
                <a:lnTo>
                  <a:pt x="10" y="178"/>
                </a:lnTo>
                <a:lnTo>
                  <a:pt x="6" y="169"/>
                </a:lnTo>
                <a:lnTo>
                  <a:pt x="8" y="163"/>
                </a:lnTo>
                <a:lnTo>
                  <a:pt x="8" y="148"/>
                </a:lnTo>
                <a:lnTo>
                  <a:pt x="11" y="142"/>
                </a:lnTo>
                <a:lnTo>
                  <a:pt x="8" y="126"/>
                </a:lnTo>
                <a:lnTo>
                  <a:pt x="0" y="124"/>
                </a:lnTo>
                <a:lnTo>
                  <a:pt x="1" y="109"/>
                </a:lnTo>
                <a:lnTo>
                  <a:pt x="6" y="105"/>
                </a:lnTo>
                <a:lnTo>
                  <a:pt x="8" y="99"/>
                </a:lnTo>
                <a:lnTo>
                  <a:pt x="15" y="93"/>
                </a:lnTo>
                <a:lnTo>
                  <a:pt x="25" y="88"/>
                </a:lnTo>
                <a:lnTo>
                  <a:pt x="28" y="85"/>
                </a:lnTo>
                <a:lnTo>
                  <a:pt x="35" y="81"/>
                </a:lnTo>
                <a:lnTo>
                  <a:pt x="41" y="69"/>
                </a:lnTo>
                <a:lnTo>
                  <a:pt x="41" y="45"/>
                </a:lnTo>
                <a:lnTo>
                  <a:pt x="41" y="23"/>
                </a:lnTo>
                <a:lnTo>
                  <a:pt x="46" y="23"/>
                </a:lnTo>
                <a:lnTo>
                  <a:pt x="50" y="17"/>
                </a:lnTo>
                <a:lnTo>
                  <a:pt x="63" y="23"/>
                </a:lnTo>
                <a:lnTo>
                  <a:pt x="74" y="23"/>
                </a:lnTo>
                <a:lnTo>
                  <a:pt x="84" y="21"/>
                </a:lnTo>
                <a:lnTo>
                  <a:pt x="96" y="17"/>
                </a:lnTo>
                <a:lnTo>
                  <a:pt x="108" y="13"/>
                </a:lnTo>
                <a:lnTo>
                  <a:pt x="113" y="8"/>
                </a:lnTo>
                <a:lnTo>
                  <a:pt x="118" y="10"/>
                </a:lnTo>
                <a:lnTo>
                  <a:pt x="129" y="6"/>
                </a:lnTo>
                <a:lnTo>
                  <a:pt x="136" y="2"/>
                </a:lnTo>
                <a:lnTo>
                  <a:pt x="139" y="0"/>
                </a:lnTo>
                <a:lnTo>
                  <a:pt x="148" y="6"/>
                </a:lnTo>
                <a:lnTo>
                  <a:pt x="141" y="15"/>
                </a:lnTo>
                <a:lnTo>
                  <a:pt x="139" y="23"/>
                </a:lnTo>
                <a:lnTo>
                  <a:pt x="149" y="23"/>
                </a:lnTo>
                <a:lnTo>
                  <a:pt x="153" y="27"/>
                </a:lnTo>
                <a:lnTo>
                  <a:pt x="160" y="31"/>
                </a:lnTo>
                <a:lnTo>
                  <a:pt x="169" y="34"/>
                </a:lnTo>
                <a:lnTo>
                  <a:pt x="173" y="36"/>
                </a:lnTo>
                <a:lnTo>
                  <a:pt x="180" y="38"/>
                </a:lnTo>
                <a:lnTo>
                  <a:pt x="186" y="45"/>
                </a:lnTo>
                <a:lnTo>
                  <a:pt x="189" y="54"/>
                </a:lnTo>
                <a:lnTo>
                  <a:pt x="204" y="59"/>
                </a:lnTo>
                <a:lnTo>
                  <a:pt x="218" y="63"/>
                </a:lnTo>
                <a:lnTo>
                  <a:pt x="242" y="69"/>
                </a:lnTo>
                <a:lnTo>
                  <a:pt x="259" y="73"/>
                </a:lnTo>
                <a:lnTo>
                  <a:pt x="263" y="74"/>
                </a:lnTo>
                <a:lnTo>
                  <a:pt x="270" y="78"/>
                </a:lnTo>
                <a:lnTo>
                  <a:pt x="280" y="81"/>
                </a:lnTo>
                <a:lnTo>
                  <a:pt x="284" y="81"/>
                </a:lnTo>
                <a:lnTo>
                  <a:pt x="291" y="85"/>
                </a:lnTo>
                <a:lnTo>
                  <a:pt x="298" y="81"/>
                </a:lnTo>
                <a:lnTo>
                  <a:pt x="301" y="85"/>
                </a:lnTo>
                <a:lnTo>
                  <a:pt x="308" y="85"/>
                </a:lnTo>
                <a:lnTo>
                  <a:pt x="321" y="89"/>
                </a:lnTo>
                <a:lnTo>
                  <a:pt x="325" y="92"/>
                </a:lnTo>
                <a:lnTo>
                  <a:pt x="325" y="99"/>
                </a:lnTo>
                <a:lnTo>
                  <a:pt x="330" y="105"/>
                </a:lnTo>
                <a:lnTo>
                  <a:pt x="341" y="105"/>
                </a:lnTo>
                <a:lnTo>
                  <a:pt x="346" y="108"/>
                </a:lnTo>
                <a:lnTo>
                  <a:pt x="346" y="116"/>
                </a:lnTo>
                <a:lnTo>
                  <a:pt x="346" y="126"/>
                </a:lnTo>
                <a:lnTo>
                  <a:pt x="346" y="131"/>
                </a:lnTo>
                <a:lnTo>
                  <a:pt x="342" y="142"/>
                </a:lnTo>
                <a:lnTo>
                  <a:pt x="353" y="142"/>
                </a:lnTo>
                <a:lnTo>
                  <a:pt x="356" y="148"/>
                </a:lnTo>
                <a:lnTo>
                  <a:pt x="353" y="160"/>
                </a:lnTo>
                <a:lnTo>
                  <a:pt x="361" y="166"/>
                </a:lnTo>
                <a:lnTo>
                  <a:pt x="360" y="175"/>
                </a:lnTo>
                <a:lnTo>
                  <a:pt x="353" y="178"/>
                </a:lnTo>
                <a:lnTo>
                  <a:pt x="347" y="181"/>
                </a:lnTo>
                <a:lnTo>
                  <a:pt x="341" y="193"/>
                </a:lnTo>
                <a:lnTo>
                  <a:pt x="335" y="199"/>
                </a:lnTo>
                <a:lnTo>
                  <a:pt x="334" y="208"/>
                </a:lnTo>
                <a:lnTo>
                  <a:pt x="332" y="219"/>
                </a:lnTo>
                <a:lnTo>
                  <a:pt x="339" y="218"/>
                </a:lnTo>
                <a:lnTo>
                  <a:pt x="342" y="212"/>
                </a:lnTo>
                <a:lnTo>
                  <a:pt x="346" y="208"/>
                </a:lnTo>
                <a:lnTo>
                  <a:pt x="356" y="196"/>
                </a:lnTo>
                <a:lnTo>
                  <a:pt x="358" y="191"/>
                </a:lnTo>
                <a:lnTo>
                  <a:pt x="365" y="190"/>
                </a:lnTo>
                <a:lnTo>
                  <a:pt x="370" y="187"/>
                </a:lnTo>
                <a:lnTo>
                  <a:pt x="376" y="187"/>
                </a:lnTo>
                <a:lnTo>
                  <a:pt x="379" y="181"/>
                </a:lnTo>
                <a:lnTo>
                  <a:pt x="379" y="175"/>
                </a:lnTo>
                <a:lnTo>
                  <a:pt x="384" y="170"/>
                </a:lnTo>
                <a:lnTo>
                  <a:pt x="387" y="165"/>
                </a:lnTo>
                <a:lnTo>
                  <a:pt x="394" y="159"/>
                </a:lnTo>
                <a:lnTo>
                  <a:pt x="399" y="148"/>
                </a:lnTo>
                <a:lnTo>
                  <a:pt x="405" y="148"/>
                </a:lnTo>
                <a:lnTo>
                  <a:pt x="401" y="155"/>
                </a:lnTo>
                <a:lnTo>
                  <a:pt x="399" y="166"/>
                </a:lnTo>
                <a:lnTo>
                  <a:pt x="394" y="170"/>
                </a:lnTo>
                <a:lnTo>
                  <a:pt x="389" y="178"/>
                </a:lnTo>
                <a:lnTo>
                  <a:pt x="386" y="187"/>
                </a:lnTo>
                <a:lnTo>
                  <a:pt x="379" y="203"/>
                </a:lnTo>
                <a:lnTo>
                  <a:pt x="369" y="222"/>
                </a:lnTo>
                <a:lnTo>
                  <a:pt x="367" y="233"/>
                </a:lnTo>
                <a:lnTo>
                  <a:pt x="367" y="242"/>
                </a:lnTo>
                <a:lnTo>
                  <a:pt x="363" y="251"/>
                </a:lnTo>
                <a:lnTo>
                  <a:pt x="358" y="261"/>
                </a:lnTo>
                <a:lnTo>
                  <a:pt x="356" y="268"/>
                </a:lnTo>
                <a:lnTo>
                  <a:pt x="354" y="275"/>
                </a:lnTo>
                <a:lnTo>
                  <a:pt x="354" y="283"/>
                </a:lnTo>
                <a:lnTo>
                  <a:pt x="356" y="294"/>
                </a:lnTo>
                <a:lnTo>
                  <a:pt x="351" y="305"/>
                </a:lnTo>
                <a:lnTo>
                  <a:pt x="349" y="314"/>
                </a:lnTo>
                <a:lnTo>
                  <a:pt x="344" y="323"/>
                </a:lnTo>
                <a:lnTo>
                  <a:pt x="342" y="333"/>
                </a:lnTo>
                <a:lnTo>
                  <a:pt x="342" y="341"/>
                </a:lnTo>
                <a:lnTo>
                  <a:pt x="342" y="350"/>
                </a:lnTo>
                <a:lnTo>
                  <a:pt x="346" y="363"/>
                </a:lnTo>
                <a:lnTo>
                  <a:pt x="347" y="373"/>
                </a:lnTo>
                <a:lnTo>
                  <a:pt x="351" y="380"/>
                </a:lnTo>
                <a:lnTo>
                  <a:pt x="347" y="386"/>
                </a:lnTo>
                <a:lnTo>
                  <a:pt x="346" y="396"/>
                </a:lnTo>
                <a:lnTo>
                  <a:pt x="347" y="402"/>
                </a:lnTo>
                <a:lnTo>
                  <a:pt x="286" y="402"/>
                </a:lnTo>
                <a:lnTo>
                  <a:pt x="280" y="404"/>
                </a:lnTo>
                <a:lnTo>
                  <a:pt x="270" y="404"/>
                </a:lnTo>
                <a:lnTo>
                  <a:pt x="239" y="402"/>
                </a:lnTo>
                <a:lnTo>
                  <a:pt x="153" y="402"/>
                </a:lnTo>
              </a:path>
            </a:pathLst>
          </a:custGeom>
          <a:solidFill>
            <a:schemeClr val="accent1"/>
          </a:solidFill>
          <a:ln w="12700" cap="rnd">
            <a:noFill/>
            <a:round/>
            <a:headEnd/>
            <a:tailEnd/>
          </a:ln>
        </p:spPr>
        <p:txBody>
          <a:bodyPr anchor="ctr">
            <a:noAutofit/>
          </a:bodyPr>
          <a:lstStyle/>
          <a:p>
            <a:endParaRPr lang="en-US">
              <a:solidFill>
                <a:prstClr val="black"/>
              </a:solidFill>
            </a:endParaRPr>
          </a:p>
        </p:txBody>
      </p:sp>
      <p:sp>
        <p:nvSpPr>
          <p:cNvPr id="18467" name="Freeform 99"/>
          <p:cNvSpPr>
            <a:spLocks/>
          </p:cNvSpPr>
          <p:nvPr/>
        </p:nvSpPr>
        <p:spPr bwMode="auto">
          <a:xfrm>
            <a:off x="4443413" y="3103960"/>
            <a:ext cx="658416" cy="541734"/>
          </a:xfrm>
          <a:custGeom>
            <a:avLst/>
            <a:gdLst>
              <a:gd name="T0" fmla="*/ 2147483647 w 459"/>
              <a:gd name="T1" fmla="*/ 2147483647 h 423"/>
              <a:gd name="T2" fmla="*/ 2147483647 w 459"/>
              <a:gd name="T3" fmla="*/ 2147483647 h 423"/>
              <a:gd name="T4" fmla="*/ 2147483647 w 459"/>
              <a:gd name="T5" fmla="*/ 2147483647 h 423"/>
              <a:gd name="T6" fmla="*/ 2147483647 w 459"/>
              <a:gd name="T7" fmla="*/ 2147483647 h 423"/>
              <a:gd name="T8" fmla="*/ 2147483647 w 459"/>
              <a:gd name="T9" fmla="*/ 2147483647 h 423"/>
              <a:gd name="T10" fmla="*/ 2147483647 w 459"/>
              <a:gd name="T11" fmla="*/ 2147483647 h 423"/>
              <a:gd name="T12" fmla="*/ 2147483647 w 459"/>
              <a:gd name="T13" fmla="*/ 2147483647 h 423"/>
              <a:gd name="T14" fmla="*/ 2147483647 w 459"/>
              <a:gd name="T15" fmla="*/ 2147483647 h 423"/>
              <a:gd name="T16" fmla="*/ 2147483647 w 459"/>
              <a:gd name="T17" fmla="*/ 2147483647 h 423"/>
              <a:gd name="T18" fmla="*/ 2147483647 w 459"/>
              <a:gd name="T19" fmla="*/ 2147483647 h 423"/>
              <a:gd name="T20" fmla="*/ 2147483647 w 459"/>
              <a:gd name="T21" fmla="*/ 2147483647 h 423"/>
              <a:gd name="T22" fmla="*/ 2147483647 w 459"/>
              <a:gd name="T23" fmla="*/ 2147483647 h 423"/>
              <a:gd name="T24" fmla="*/ 2147483647 w 459"/>
              <a:gd name="T25" fmla="*/ 2147483647 h 423"/>
              <a:gd name="T26" fmla="*/ 2147483647 w 459"/>
              <a:gd name="T27" fmla="*/ 2147483647 h 423"/>
              <a:gd name="T28" fmla="*/ 2147483647 w 459"/>
              <a:gd name="T29" fmla="*/ 2147483647 h 423"/>
              <a:gd name="T30" fmla="*/ 2147483647 w 459"/>
              <a:gd name="T31" fmla="*/ 2147483647 h 423"/>
              <a:gd name="T32" fmla="*/ 2147483647 w 459"/>
              <a:gd name="T33" fmla="*/ 2147483647 h 423"/>
              <a:gd name="T34" fmla="*/ 2147483647 w 459"/>
              <a:gd name="T35" fmla="*/ 2147483647 h 423"/>
              <a:gd name="T36" fmla="*/ 2147483647 w 459"/>
              <a:gd name="T37" fmla="*/ 2147483647 h 423"/>
              <a:gd name="T38" fmla="*/ 2147483647 w 459"/>
              <a:gd name="T39" fmla="*/ 2147483647 h 423"/>
              <a:gd name="T40" fmla="*/ 2147483647 w 459"/>
              <a:gd name="T41" fmla="*/ 2147483647 h 423"/>
              <a:gd name="T42" fmla="*/ 2147483647 w 459"/>
              <a:gd name="T43" fmla="*/ 2147483647 h 423"/>
              <a:gd name="T44" fmla="*/ 2147483647 w 459"/>
              <a:gd name="T45" fmla="*/ 2147483647 h 423"/>
              <a:gd name="T46" fmla="*/ 2147483647 w 459"/>
              <a:gd name="T47" fmla="*/ 2147483647 h 423"/>
              <a:gd name="T48" fmla="*/ 2147483647 w 459"/>
              <a:gd name="T49" fmla="*/ 2147483647 h 423"/>
              <a:gd name="T50" fmla="*/ 2147483647 w 459"/>
              <a:gd name="T51" fmla="*/ 2147483647 h 423"/>
              <a:gd name="T52" fmla="*/ 2147483647 w 459"/>
              <a:gd name="T53" fmla="*/ 2147483647 h 423"/>
              <a:gd name="T54" fmla="*/ 2147483647 w 459"/>
              <a:gd name="T55" fmla="*/ 2147483647 h 423"/>
              <a:gd name="T56" fmla="*/ 2147483647 w 459"/>
              <a:gd name="T57" fmla="*/ 2147483647 h 423"/>
              <a:gd name="T58" fmla="*/ 2147483647 w 459"/>
              <a:gd name="T59" fmla="*/ 2147483647 h 423"/>
              <a:gd name="T60" fmla="*/ 2147483647 w 459"/>
              <a:gd name="T61" fmla="*/ 2147483647 h 423"/>
              <a:gd name="T62" fmla="*/ 2147483647 w 459"/>
              <a:gd name="T63" fmla="*/ 2147483647 h 423"/>
              <a:gd name="T64" fmla="*/ 2147483647 w 459"/>
              <a:gd name="T65" fmla="*/ 2147483647 h 423"/>
              <a:gd name="T66" fmla="*/ 2147483647 w 459"/>
              <a:gd name="T67" fmla="*/ 2147483647 h 423"/>
              <a:gd name="T68" fmla="*/ 2147483647 w 459"/>
              <a:gd name="T69" fmla="*/ 2147483647 h 423"/>
              <a:gd name="T70" fmla="*/ 2147483647 w 459"/>
              <a:gd name="T71" fmla="*/ 2147483647 h 423"/>
              <a:gd name="T72" fmla="*/ 2147483647 w 459"/>
              <a:gd name="T73" fmla="*/ 2147483647 h 423"/>
              <a:gd name="T74" fmla="*/ 2147483647 w 459"/>
              <a:gd name="T75" fmla="*/ 2147483647 h 423"/>
              <a:gd name="T76" fmla="*/ 2147483647 w 459"/>
              <a:gd name="T77" fmla="*/ 2147483647 h 423"/>
              <a:gd name="T78" fmla="*/ 2147483647 w 459"/>
              <a:gd name="T79" fmla="*/ 2147483647 h 423"/>
              <a:gd name="T80" fmla="*/ 2147483647 w 459"/>
              <a:gd name="T81" fmla="*/ 2147483647 h 423"/>
              <a:gd name="T82" fmla="*/ 2147483647 w 459"/>
              <a:gd name="T83" fmla="*/ 2147483647 h 423"/>
              <a:gd name="T84" fmla="*/ 2147483647 w 459"/>
              <a:gd name="T85" fmla="*/ 2147483647 h 423"/>
              <a:gd name="T86" fmla="*/ 2147483647 w 459"/>
              <a:gd name="T87" fmla="*/ 2147483647 h 423"/>
              <a:gd name="T88" fmla="*/ 2147483647 w 459"/>
              <a:gd name="T89" fmla="*/ 2147483647 h 423"/>
              <a:gd name="T90" fmla="*/ 2147483647 w 459"/>
              <a:gd name="T91" fmla="*/ 2147483647 h 423"/>
              <a:gd name="T92" fmla="*/ 2147483647 w 459"/>
              <a:gd name="T93" fmla="*/ 2147483647 h 423"/>
              <a:gd name="T94" fmla="*/ 2147483647 w 459"/>
              <a:gd name="T95" fmla="*/ 2147483647 h 423"/>
              <a:gd name="T96" fmla="*/ 2147483647 w 459"/>
              <a:gd name="T97" fmla="*/ 2147483647 h 423"/>
              <a:gd name="T98" fmla="*/ 2147483647 w 459"/>
              <a:gd name="T99" fmla="*/ 2147483647 h 4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9"/>
              <a:gd name="T151" fmla="*/ 0 h 423"/>
              <a:gd name="T152" fmla="*/ 459 w 459"/>
              <a:gd name="T153" fmla="*/ 423 h 4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9" h="423">
                <a:moveTo>
                  <a:pt x="28" y="53"/>
                </a:moveTo>
                <a:lnTo>
                  <a:pt x="25" y="50"/>
                </a:lnTo>
                <a:lnTo>
                  <a:pt x="25" y="44"/>
                </a:lnTo>
                <a:lnTo>
                  <a:pt x="25" y="41"/>
                </a:lnTo>
                <a:lnTo>
                  <a:pt x="22" y="38"/>
                </a:lnTo>
                <a:lnTo>
                  <a:pt x="20" y="32"/>
                </a:lnTo>
                <a:lnTo>
                  <a:pt x="15" y="31"/>
                </a:lnTo>
                <a:lnTo>
                  <a:pt x="15" y="28"/>
                </a:lnTo>
                <a:lnTo>
                  <a:pt x="11" y="25"/>
                </a:lnTo>
                <a:lnTo>
                  <a:pt x="11" y="22"/>
                </a:lnTo>
                <a:lnTo>
                  <a:pt x="10" y="16"/>
                </a:lnTo>
                <a:lnTo>
                  <a:pt x="6" y="10"/>
                </a:lnTo>
                <a:lnTo>
                  <a:pt x="3" y="7"/>
                </a:lnTo>
                <a:lnTo>
                  <a:pt x="1" y="4"/>
                </a:lnTo>
                <a:lnTo>
                  <a:pt x="0" y="2"/>
                </a:lnTo>
                <a:lnTo>
                  <a:pt x="58" y="1"/>
                </a:lnTo>
                <a:lnTo>
                  <a:pt x="77" y="2"/>
                </a:lnTo>
                <a:lnTo>
                  <a:pt x="137" y="2"/>
                </a:lnTo>
                <a:lnTo>
                  <a:pt x="151" y="1"/>
                </a:lnTo>
                <a:lnTo>
                  <a:pt x="246" y="1"/>
                </a:lnTo>
                <a:lnTo>
                  <a:pt x="261" y="0"/>
                </a:lnTo>
                <a:lnTo>
                  <a:pt x="277" y="1"/>
                </a:lnTo>
                <a:lnTo>
                  <a:pt x="280" y="4"/>
                </a:lnTo>
                <a:lnTo>
                  <a:pt x="283" y="4"/>
                </a:lnTo>
                <a:lnTo>
                  <a:pt x="285" y="10"/>
                </a:lnTo>
                <a:lnTo>
                  <a:pt x="289" y="13"/>
                </a:lnTo>
                <a:lnTo>
                  <a:pt x="292" y="16"/>
                </a:lnTo>
                <a:lnTo>
                  <a:pt x="297" y="22"/>
                </a:lnTo>
                <a:lnTo>
                  <a:pt x="292" y="34"/>
                </a:lnTo>
                <a:lnTo>
                  <a:pt x="292" y="38"/>
                </a:lnTo>
                <a:lnTo>
                  <a:pt x="290" y="41"/>
                </a:lnTo>
                <a:lnTo>
                  <a:pt x="292" y="53"/>
                </a:lnTo>
                <a:lnTo>
                  <a:pt x="294" y="56"/>
                </a:lnTo>
                <a:lnTo>
                  <a:pt x="297" y="62"/>
                </a:lnTo>
                <a:lnTo>
                  <a:pt x="294" y="68"/>
                </a:lnTo>
                <a:lnTo>
                  <a:pt x="300" y="76"/>
                </a:lnTo>
                <a:lnTo>
                  <a:pt x="300" y="79"/>
                </a:lnTo>
                <a:lnTo>
                  <a:pt x="300" y="82"/>
                </a:lnTo>
                <a:lnTo>
                  <a:pt x="304" y="83"/>
                </a:lnTo>
                <a:lnTo>
                  <a:pt x="306" y="87"/>
                </a:lnTo>
                <a:lnTo>
                  <a:pt x="313" y="92"/>
                </a:lnTo>
                <a:lnTo>
                  <a:pt x="314" y="95"/>
                </a:lnTo>
                <a:lnTo>
                  <a:pt x="320" y="104"/>
                </a:lnTo>
                <a:lnTo>
                  <a:pt x="329" y="111"/>
                </a:lnTo>
                <a:lnTo>
                  <a:pt x="330" y="111"/>
                </a:lnTo>
                <a:lnTo>
                  <a:pt x="334" y="113"/>
                </a:lnTo>
                <a:lnTo>
                  <a:pt x="339" y="120"/>
                </a:lnTo>
                <a:lnTo>
                  <a:pt x="346" y="128"/>
                </a:lnTo>
                <a:lnTo>
                  <a:pt x="346" y="135"/>
                </a:lnTo>
                <a:lnTo>
                  <a:pt x="346" y="138"/>
                </a:lnTo>
                <a:lnTo>
                  <a:pt x="346" y="143"/>
                </a:lnTo>
                <a:lnTo>
                  <a:pt x="346" y="147"/>
                </a:lnTo>
                <a:lnTo>
                  <a:pt x="347" y="153"/>
                </a:lnTo>
                <a:lnTo>
                  <a:pt x="347" y="156"/>
                </a:lnTo>
                <a:lnTo>
                  <a:pt x="349" y="159"/>
                </a:lnTo>
                <a:lnTo>
                  <a:pt x="353" y="160"/>
                </a:lnTo>
                <a:lnTo>
                  <a:pt x="356" y="159"/>
                </a:lnTo>
                <a:lnTo>
                  <a:pt x="359" y="155"/>
                </a:lnTo>
                <a:lnTo>
                  <a:pt x="363" y="152"/>
                </a:lnTo>
                <a:lnTo>
                  <a:pt x="366" y="152"/>
                </a:lnTo>
                <a:lnTo>
                  <a:pt x="371" y="155"/>
                </a:lnTo>
                <a:lnTo>
                  <a:pt x="376" y="155"/>
                </a:lnTo>
                <a:lnTo>
                  <a:pt x="383" y="160"/>
                </a:lnTo>
                <a:lnTo>
                  <a:pt x="385" y="165"/>
                </a:lnTo>
                <a:lnTo>
                  <a:pt x="383" y="168"/>
                </a:lnTo>
                <a:lnTo>
                  <a:pt x="382" y="168"/>
                </a:lnTo>
                <a:lnTo>
                  <a:pt x="380" y="171"/>
                </a:lnTo>
                <a:lnTo>
                  <a:pt x="380" y="178"/>
                </a:lnTo>
                <a:lnTo>
                  <a:pt x="382" y="184"/>
                </a:lnTo>
                <a:lnTo>
                  <a:pt x="375" y="193"/>
                </a:lnTo>
                <a:lnTo>
                  <a:pt x="373" y="200"/>
                </a:lnTo>
                <a:lnTo>
                  <a:pt x="368" y="205"/>
                </a:lnTo>
                <a:lnTo>
                  <a:pt x="366" y="210"/>
                </a:lnTo>
                <a:lnTo>
                  <a:pt x="368" y="217"/>
                </a:lnTo>
                <a:lnTo>
                  <a:pt x="368" y="220"/>
                </a:lnTo>
                <a:lnTo>
                  <a:pt x="373" y="224"/>
                </a:lnTo>
                <a:lnTo>
                  <a:pt x="376" y="228"/>
                </a:lnTo>
                <a:lnTo>
                  <a:pt x="380" y="232"/>
                </a:lnTo>
                <a:lnTo>
                  <a:pt x="383" y="232"/>
                </a:lnTo>
                <a:lnTo>
                  <a:pt x="385" y="237"/>
                </a:lnTo>
                <a:lnTo>
                  <a:pt x="393" y="241"/>
                </a:lnTo>
                <a:lnTo>
                  <a:pt x="397" y="241"/>
                </a:lnTo>
                <a:lnTo>
                  <a:pt x="396" y="245"/>
                </a:lnTo>
                <a:lnTo>
                  <a:pt x="400" y="251"/>
                </a:lnTo>
                <a:lnTo>
                  <a:pt x="406" y="248"/>
                </a:lnTo>
                <a:lnTo>
                  <a:pt x="413" y="256"/>
                </a:lnTo>
                <a:lnTo>
                  <a:pt x="416" y="257"/>
                </a:lnTo>
                <a:lnTo>
                  <a:pt x="418" y="263"/>
                </a:lnTo>
                <a:lnTo>
                  <a:pt x="429" y="269"/>
                </a:lnTo>
                <a:lnTo>
                  <a:pt x="429" y="272"/>
                </a:lnTo>
                <a:lnTo>
                  <a:pt x="427" y="278"/>
                </a:lnTo>
                <a:lnTo>
                  <a:pt x="429" y="283"/>
                </a:lnTo>
                <a:lnTo>
                  <a:pt x="432" y="291"/>
                </a:lnTo>
                <a:lnTo>
                  <a:pt x="433" y="296"/>
                </a:lnTo>
                <a:lnTo>
                  <a:pt x="429" y="301"/>
                </a:lnTo>
                <a:lnTo>
                  <a:pt x="429" y="302"/>
                </a:lnTo>
                <a:lnTo>
                  <a:pt x="432" y="307"/>
                </a:lnTo>
                <a:lnTo>
                  <a:pt x="432" y="310"/>
                </a:lnTo>
                <a:lnTo>
                  <a:pt x="432" y="315"/>
                </a:lnTo>
                <a:lnTo>
                  <a:pt x="435" y="318"/>
                </a:lnTo>
                <a:lnTo>
                  <a:pt x="435" y="321"/>
                </a:lnTo>
                <a:lnTo>
                  <a:pt x="435" y="324"/>
                </a:lnTo>
                <a:lnTo>
                  <a:pt x="439" y="328"/>
                </a:lnTo>
                <a:lnTo>
                  <a:pt x="440" y="330"/>
                </a:lnTo>
                <a:lnTo>
                  <a:pt x="444" y="330"/>
                </a:lnTo>
                <a:lnTo>
                  <a:pt x="442" y="326"/>
                </a:lnTo>
                <a:lnTo>
                  <a:pt x="442" y="323"/>
                </a:lnTo>
                <a:lnTo>
                  <a:pt x="446" y="324"/>
                </a:lnTo>
                <a:lnTo>
                  <a:pt x="449" y="330"/>
                </a:lnTo>
                <a:lnTo>
                  <a:pt x="452" y="332"/>
                </a:lnTo>
                <a:lnTo>
                  <a:pt x="456" y="332"/>
                </a:lnTo>
                <a:lnTo>
                  <a:pt x="458" y="333"/>
                </a:lnTo>
                <a:lnTo>
                  <a:pt x="456" y="341"/>
                </a:lnTo>
                <a:lnTo>
                  <a:pt x="452" y="345"/>
                </a:lnTo>
                <a:lnTo>
                  <a:pt x="452" y="348"/>
                </a:lnTo>
                <a:lnTo>
                  <a:pt x="456" y="354"/>
                </a:lnTo>
                <a:lnTo>
                  <a:pt x="454" y="359"/>
                </a:lnTo>
                <a:lnTo>
                  <a:pt x="451" y="362"/>
                </a:lnTo>
                <a:lnTo>
                  <a:pt x="449" y="365"/>
                </a:lnTo>
                <a:lnTo>
                  <a:pt x="449" y="368"/>
                </a:lnTo>
                <a:lnTo>
                  <a:pt x="447" y="369"/>
                </a:lnTo>
                <a:lnTo>
                  <a:pt x="442" y="365"/>
                </a:lnTo>
                <a:lnTo>
                  <a:pt x="439" y="363"/>
                </a:lnTo>
                <a:lnTo>
                  <a:pt x="435" y="376"/>
                </a:lnTo>
                <a:lnTo>
                  <a:pt x="433" y="377"/>
                </a:lnTo>
                <a:lnTo>
                  <a:pt x="432" y="380"/>
                </a:lnTo>
                <a:lnTo>
                  <a:pt x="432" y="373"/>
                </a:lnTo>
                <a:lnTo>
                  <a:pt x="425" y="369"/>
                </a:lnTo>
                <a:lnTo>
                  <a:pt x="429" y="374"/>
                </a:lnTo>
                <a:lnTo>
                  <a:pt x="425" y="376"/>
                </a:lnTo>
                <a:lnTo>
                  <a:pt x="425" y="382"/>
                </a:lnTo>
                <a:lnTo>
                  <a:pt x="429" y="387"/>
                </a:lnTo>
                <a:lnTo>
                  <a:pt x="425" y="389"/>
                </a:lnTo>
                <a:lnTo>
                  <a:pt x="420" y="391"/>
                </a:lnTo>
                <a:lnTo>
                  <a:pt x="423" y="398"/>
                </a:lnTo>
                <a:lnTo>
                  <a:pt x="423" y="400"/>
                </a:lnTo>
                <a:lnTo>
                  <a:pt x="420" y="399"/>
                </a:lnTo>
                <a:lnTo>
                  <a:pt x="418" y="399"/>
                </a:lnTo>
                <a:lnTo>
                  <a:pt x="415" y="400"/>
                </a:lnTo>
                <a:lnTo>
                  <a:pt x="420" y="405"/>
                </a:lnTo>
                <a:lnTo>
                  <a:pt x="420" y="414"/>
                </a:lnTo>
                <a:lnTo>
                  <a:pt x="415" y="417"/>
                </a:lnTo>
                <a:lnTo>
                  <a:pt x="413" y="422"/>
                </a:lnTo>
                <a:lnTo>
                  <a:pt x="396" y="422"/>
                </a:lnTo>
                <a:lnTo>
                  <a:pt x="373" y="422"/>
                </a:lnTo>
                <a:lnTo>
                  <a:pt x="368" y="422"/>
                </a:lnTo>
                <a:lnTo>
                  <a:pt x="375" y="411"/>
                </a:lnTo>
                <a:lnTo>
                  <a:pt x="380" y="406"/>
                </a:lnTo>
                <a:lnTo>
                  <a:pt x="380" y="404"/>
                </a:lnTo>
                <a:lnTo>
                  <a:pt x="383" y="400"/>
                </a:lnTo>
                <a:lnTo>
                  <a:pt x="385" y="398"/>
                </a:lnTo>
                <a:lnTo>
                  <a:pt x="387" y="394"/>
                </a:lnTo>
                <a:lnTo>
                  <a:pt x="389" y="389"/>
                </a:lnTo>
                <a:lnTo>
                  <a:pt x="389" y="387"/>
                </a:lnTo>
                <a:lnTo>
                  <a:pt x="385" y="385"/>
                </a:lnTo>
                <a:lnTo>
                  <a:pt x="383" y="377"/>
                </a:lnTo>
                <a:lnTo>
                  <a:pt x="382" y="376"/>
                </a:lnTo>
                <a:lnTo>
                  <a:pt x="316" y="376"/>
                </a:lnTo>
                <a:lnTo>
                  <a:pt x="297" y="376"/>
                </a:lnTo>
                <a:lnTo>
                  <a:pt x="294" y="376"/>
                </a:lnTo>
                <a:lnTo>
                  <a:pt x="280" y="376"/>
                </a:lnTo>
                <a:lnTo>
                  <a:pt x="249" y="376"/>
                </a:lnTo>
                <a:lnTo>
                  <a:pt x="246" y="376"/>
                </a:lnTo>
                <a:lnTo>
                  <a:pt x="220" y="376"/>
                </a:lnTo>
                <a:lnTo>
                  <a:pt x="79" y="376"/>
                </a:lnTo>
                <a:lnTo>
                  <a:pt x="77" y="359"/>
                </a:lnTo>
                <a:lnTo>
                  <a:pt x="79" y="352"/>
                </a:lnTo>
                <a:lnTo>
                  <a:pt x="77" y="328"/>
                </a:lnTo>
                <a:lnTo>
                  <a:pt x="77" y="300"/>
                </a:lnTo>
                <a:lnTo>
                  <a:pt x="79" y="296"/>
                </a:lnTo>
                <a:lnTo>
                  <a:pt x="79" y="234"/>
                </a:lnTo>
                <a:lnTo>
                  <a:pt x="81" y="202"/>
                </a:lnTo>
                <a:lnTo>
                  <a:pt x="79" y="196"/>
                </a:lnTo>
                <a:lnTo>
                  <a:pt x="81" y="171"/>
                </a:lnTo>
                <a:lnTo>
                  <a:pt x="79" y="163"/>
                </a:lnTo>
                <a:lnTo>
                  <a:pt x="81" y="143"/>
                </a:lnTo>
                <a:lnTo>
                  <a:pt x="81" y="132"/>
                </a:lnTo>
                <a:lnTo>
                  <a:pt x="75" y="130"/>
                </a:lnTo>
                <a:lnTo>
                  <a:pt x="70" y="132"/>
                </a:lnTo>
                <a:lnTo>
                  <a:pt x="67" y="129"/>
                </a:lnTo>
                <a:lnTo>
                  <a:pt x="64" y="123"/>
                </a:lnTo>
                <a:lnTo>
                  <a:pt x="60" y="117"/>
                </a:lnTo>
                <a:lnTo>
                  <a:pt x="60" y="111"/>
                </a:lnTo>
                <a:lnTo>
                  <a:pt x="57" y="111"/>
                </a:lnTo>
                <a:lnTo>
                  <a:pt x="53" y="104"/>
                </a:lnTo>
                <a:lnTo>
                  <a:pt x="47" y="98"/>
                </a:lnTo>
                <a:lnTo>
                  <a:pt x="50" y="87"/>
                </a:lnTo>
                <a:lnTo>
                  <a:pt x="55" y="83"/>
                </a:lnTo>
                <a:lnTo>
                  <a:pt x="55" y="79"/>
                </a:lnTo>
                <a:lnTo>
                  <a:pt x="60" y="80"/>
                </a:lnTo>
                <a:lnTo>
                  <a:pt x="61" y="79"/>
                </a:lnTo>
                <a:lnTo>
                  <a:pt x="58" y="76"/>
                </a:lnTo>
                <a:lnTo>
                  <a:pt x="60" y="76"/>
                </a:lnTo>
                <a:lnTo>
                  <a:pt x="60" y="68"/>
                </a:lnTo>
                <a:lnTo>
                  <a:pt x="57" y="68"/>
                </a:lnTo>
                <a:lnTo>
                  <a:pt x="55" y="64"/>
                </a:lnTo>
                <a:lnTo>
                  <a:pt x="51" y="65"/>
                </a:lnTo>
                <a:lnTo>
                  <a:pt x="44" y="68"/>
                </a:lnTo>
                <a:lnTo>
                  <a:pt x="37" y="62"/>
                </a:lnTo>
                <a:lnTo>
                  <a:pt x="35" y="59"/>
                </a:lnTo>
                <a:lnTo>
                  <a:pt x="28" y="53"/>
                </a:lnTo>
              </a:path>
            </a:pathLst>
          </a:custGeom>
          <a:gradFill>
            <a:gsLst>
              <a:gs pos="50000">
                <a:schemeClr val="bg1">
                  <a:lumMod val="85000"/>
                </a:schemeClr>
              </a:gs>
              <a:gs pos="50000">
                <a:srgbClr val="7030A0"/>
              </a:gs>
            </a:gsLst>
            <a:lin ang="2700000" scaled="1"/>
          </a:gradFill>
          <a:ln w="12700" cap="rnd">
            <a:solidFill>
              <a:srgbClr val="E79A29"/>
            </a:solidFill>
            <a:round/>
            <a:headEnd/>
            <a:tailEnd/>
          </a:ln>
        </p:spPr>
        <p:txBody>
          <a:bodyPr anchor="ctr">
            <a:noAutofit/>
          </a:bodyPr>
          <a:lstStyle/>
          <a:p>
            <a:endParaRPr lang="en-US">
              <a:solidFill>
                <a:prstClr val="black"/>
              </a:solidFill>
            </a:endParaRPr>
          </a:p>
        </p:txBody>
      </p:sp>
      <p:sp>
        <p:nvSpPr>
          <p:cNvPr id="20787" name="Freeform 101"/>
          <p:cNvSpPr>
            <a:spLocks/>
          </p:cNvSpPr>
          <p:nvPr/>
        </p:nvSpPr>
        <p:spPr bwMode="auto">
          <a:xfrm>
            <a:off x="4604147" y="3555208"/>
            <a:ext cx="467528" cy="480634"/>
          </a:xfrm>
          <a:custGeom>
            <a:avLst/>
            <a:gdLst>
              <a:gd name="T0" fmla="*/ 586 w 341"/>
              <a:gd name="T1" fmla="*/ 1781 h 320"/>
              <a:gd name="T2" fmla="*/ 420 w 341"/>
              <a:gd name="T3" fmla="*/ 1805 h 320"/>
              <a:gd name="T4" fmla="*/ 254 w 341"/>
              <a:gd name="T5" fmla="*/ 1805 h 320"/>
              <a:gd name="T6" fmla="*/ 175 w 341"/>
              <a:gd name="T7" fmla="*/ 1739 h 320"/>
              <a:gd name="T8" fmla="*/ 175 w 341"/>
              <a:gd name="T9" fmla="*/ 1212 h 320"/>
              <a:gd name="T10" fmla="*/ 182 w 341"/>
              <a:gd name="T11" fmla="*/ 688 h 320"/>
              <a:gd name="T12" fmla="*/ 130 w 341"/>
              <a:gd name="T13" fmla="*/ 460 h 320"/>
              <a:gd name="T14" fmla="*/ 0 w 341"/>
              <a:gd name="T15" fmla="*/ 0 h 320"/>
              <a:gd name="T16" fmla="*/ 1489 w 341"/>
              <a:gd name="T17" fmla="*/ 0 h 320"/>
              <a:gd name="T18" fmla="*/ 2156 w 341"/>
              <a:gd name="T19" fmla="*/ 0 h 320"/>
              <a:gd name="T20" fmla="*/ 3433 w 341"/>
              <a:gd name="T21" fmla="*/ 0 h 320"/>
              <a:gd name="T22" fmla="*/ 5194 w 341"/>
              <a:gd name="T23" fmla="*/ 0 h 320"/>
              <a:gd name="T24" fmla="*/ 5318 w 341"/>
              <a:gd name="T25" fmla="*/ 63 h 320"/>
              <a:gd name="T26" fmla="*/ 5259 w 341"/>
              <a:gd name="T27" fmla="*/ 136 h 320"/>
              <a:gd name="T28" fmla="*/ 5173 w 341"/>
              <a:gd name="T29" fmla="*/ 190 h 320"/>
              <a:gd name="T30" fmla="*/ 5721 w 341"/>
              <a:gd name="T31" fmla="*/ 298 h 320"/>
              <a:gd name="T32" fmla="*/ 5708 w 341"/>
              <a:gd name="T33" fmla="*/ 358 h 320"/>
              <a:gd name="T34" fmla="*/ 5721 w 341"/>
              <a:gd name="T35" fmla="*/ 412 h 320"/>
              <a:gd name="T36" fmla="*/ 5518 w 341"/>
              <a:gd name="T37" fmla="*/ 461 h 320"/>
              <a:gd name="T38" fmla="*/ 5546 w 341"/>
              <a:gd name="T39" fmla="*/ 502 h 320"/>
              <a:gd name="T40" fmla="*/ 5486 w 341"/>
              <a:gd name="T41" fmla="*/ 604 h 320"/>
              <a:gd name="T42" fmla="*/ 5399 w 341"/>
              <a:gd name="T43" fmla="*/ 653 h 320"/>
              <a:gd name="T44" fmla="*/ 5318 w 341"/>
              <a:gd name="T45" fmla="*/ 629 h 320"/>
              <a:gd name="T46" fmla="*/ 5194 w 341"/>
              <a:gd name="T47" fmla="*/ 653 h 320"/>
              <a:gd name="T48" fmla="*/ 5260 w 341"/>
              <a:gd name="T49" fmla="*/ 688 h 320"/>
              <a:gd name="T50" fmla="*/ 5347 w 341"/>
              <a:gd name="T51" fmla="*/ 802 h 320"/>
              <a:gd name="T52" fmla="*/ 5259 w 341"/>
              <a:gd name="T53" fmla="*/ 872 h 320"/>
              <a:gd name="T54" fmla="*/ 5068 w 341"/>
              <a:gd name="T55" fmla="*/ 901 h 320"/>
              <a:gd name="T56" fmla="*/ 5105 w 341"/>
              <a:gd name="T57" fmla="*/ 958 h 320"/>
              <a:gd name="T58" fmla="*/ 4978 w 341"/>
              <a:gd name="T59" fmla="*/ 1004 h 320"/>
              <a:gd name="T60" fmla="*/ 4864 w 341"/>
              <a:gd name="T61" fmla="*/ 1077 h 320"/>
              <a:gd name="T62" fmla="*/ 4830 w 341"/>
              <a:gd name="T63" fmla="*/ 1104 h 320"/>
              <a:gd name="T64" fmla="*/ 4777 w 341"/>
              <a:gd name="T65" fmla="*/ 1104 h 320"/>
              <a:gd name="T66" fmla="*/ 4777 w 341"/>
              <a:gd name="T67" fmla="*/ 1179 h 320"/>
              <a:gd name="T68" fmla="*/ 4708 w 341"/>
              <a:gd name="T69" fmla="*/ 1224 h 320"/>
              <a:gd name="T70" fmla="*/ 4528 w 341"/>
              <a:gd name="T71" fmla="*/ 1298 h 320"/>
              <a:gd name="T72" fmla="*/ 4528 w 341"/>
              <a:gd name="T73" fmla="*/ 1356 h 320"/>
              <a:gd name="T74" fmla="*/ 4327 w 341"/>
              <a:gd name="T75" fmla="*/ 1387 h 320"/>
              <a:gd name="T76" fmla="*/ 4402 w 341"/>
              <a:gd name="T77" fmla="*/ 1442 h 320"/>
              <a:gd name="T78" fmla="*/ 4250 w 341"/>
              <a:gd name="T79" fmla="*/ 1423 h 320"/>
              <a:gd name="T80" fmla="*/ 4320 w 341"/>
              <a:gd name="T81" fmla="*/ 1486 h 320"/>
              <a:gd name="T82" fmla="*/ 4250 w 341"/>
              <a:gd name="T83" fmla="*/ 1546 h 320"/>
              <a:gd name="T84" fmla="*/ 4122 w 341"/>
              <a:gd name="T85" fmla="*/ 1532 h 320"/>
              <a:gd name="T86" fmla="*/ 4057 w 341"/>
              <a:gd name="T87" fmla="*/ 1678 h 320"/>
              <a:gd name="T88" fmla="*/ 4122 w 341"/>
              <a:gd name="T89" fmla="*/ 1730 h 320"/>
              <a:gd name="T90" fmla="*/ 3971 w 341"/>
              <a:gd name="T91" fmla="*/ 1712 h 320"/>
              <a:gd name="T92" fmla="*/ 3957 w 341"/>
              <a:gd name="T93" fmla="*/ 1805 h 320"/>
              <a:gd name="T94" fmla="*/ 4042 w 341"/>
              <a:gd name="T95" fmla="*/ 1833 h 320"/>
              <a:gd name="T96" fmla="*/ 4036 w 341"/>
              <a:gd name="T97" fmla="*/ 1886 h 320"/>
              <a:gd name="T98" fmla="*/ 4087 w 341"/>
              <a:gd name="T99" fmla="*/ 1877 h 320"/>
              <a:gd name="T100" fmla="*/ 4042 w 341"/>
              <a:gd name="T101" fmla="*/ 1937 h 320"/>
              <a:gd name="T102" fmla="*/ 4087 w 341"/>
              <a:gd name="T103" fmla="*/ 1989 h 320"/>
              <a:gd name="T104" fmla="*/ 4205 w 341"/>
              <a:gd name="T105" fmla="*/ 1989 h 320"/>
              <a:gd name="T106" fmla="*/ 4122 w 341"/>
              <a:gd name="T107" fmla="*/ 2043 h 320"/>
              <a:gd name="T108" fmla="*/ 4036 w 341"/>
              <a:gd name="T109" fmla="*/ 2063 h 320"/>
              <a:gd name="T110" fmla="*/ 4036 w 341"/>
              <a:gd name="T111" fmla="*/ 2146 h 320"/>
              <a:gd name="T112" fmla="*/ 902 w 341"/>
              <a:gd name="T113" fmla="*/ 2141 h 3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1"/>
              <a:gd name="T172" fmla="*/ 0 h 320"/>
              <a:gd name="T173" fmla="*/ 341 w 341"/>
              <a:gd name="T174" fmla="*/ 320 h 3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1" h="320">
                <a:moveTo>
                  <a:pt x="39" y="316"/>
                </a:moveTo>
                <a:lnTo>
                  <a:pt x="39" y="267"/>
                </a:lnTo>
                <a:lnTo>
                  <a:pt x="35" y="265"/>
                </a:lnTo>
                <a:lnTo>
                  <a:pt x="32" y="265"/>
                </a:lnTo>
                <a:lnTo>
                  <a:pt x="27" y="264"/>
                </a:lnTo>
                <a:lnTo>
                  <a:pt x="25" y="267"/>
                </a:lnTo>
                <a:lnTo>
                  <a:pt x="24" y="265"/>
                </a:lnTo>
                <a:lnTo>
                  <a:pt x="22" y="267"/>
                </a:lnTo>
                <a:lnTo>
                  <a:pt x="15" y="267"/>
                </a:lnTo>
                <a:lnTo>
                  <a:pt x="11" y="264"/>
                </a:lnTo>
                <a:lnTo>
                  <a:pt x="10" y="262"/>
                </a:lnTo>
                <a:lnTo>
                  <a:pt x="10" y="259"/>
                </a:lnTo>
                <a:lnTo>
                  <a:pt x="8" y="258"/>
                </a:lnTo>
                <a:lnTo>
                  <a:pt x="8" y="209"/>
                </a:lnTo>
                <a:lnTo>
                  <a:pt x="10" y="180"/>
                </a:lnTo>
                <a:lnTo>
                  <a:pt x="10" y="161"/>
                </a:lnTo>
                <a:lnTo>
                  <a:pt x="11" y="138"/>
                </a:lnTo>
                <a:lnTo>
                  <a:pt x="11" y="102"/>
                </a:lnTo>
                <a:lnTo>
                  <a:pt x="11" y="97"/>
                </a:lnTo>
                <a:lnTo>
                  <a:pt x="10" y="75"/>
                </a:lnTo>
                <a:lnTo>
                  <a:pt x="8" y="68"/>
                </a:lnTo>
                <a:lnTo>
                  <a:pt x="5" y="36"/>
                </a:lnTo>
                <a:lnTo>
                  <a:pt x="3" y="29"/>
                </a:lnTo>
                <a:lnTo>
                  <a:pt x="0" y="0"/>
                </a:lnTo>
                <a:lnTo>
                  <a:pt x="35" y="0"/>
                </a:lnTo>
                <a:lnTo>
                  <a:pt x="70" y="0"/>
                </a:lnTo>
                <a:lnTo>
                  <a:pt x="87" y="0"/>
                </a:lnTo>
                <a:lnTo>
                  <a:pt x="91" y="0"/>
                </a:lnTo>
                <a:lnTo>
                  <a:pt x="121" y="0"/>
                </a:lnTo>
                <a:lnTo>
                  <a:pt x="125" y="0"/>
                </a:lnTo>
                <a:lnTo>
                  <a:pt x="143" y="0"/>
                </a:lnTo>
                <a:lnTo>
                  <a:pt x="170" y="0"/>
                </a:lnTo>
                <a:lnTo>
                  <a:pt x="201" y="0"/>
                </a:lnTo>
                <a:lnTo>
                  <a:pt x="215" y="0"/>
                </a:lnTo>
                <a:lnTo>
                  <a:pt x="219" y="0"/>
                </a:lnTo>
                <a:lnTo>
                  <a:pt x="304" y="0"/>
                </a:lnTo>
                <a:lnTo>
                  <a:pt x="305" y="1"/>
                </a:lnTo>
                <a:lnTo>
                  <a:pt x="307" y="8"/>
                </a:lnTo>
                <a:lnTo>
                  <a:pt x="311" y="10"/>
                </a:lnTo>
                <a:lnTo>
                  <a:pt x="311" y="12"/>
                </a:lnTo>
                <a:lnTo>
                  <a:pt x="308" y="17"/>
                </a:lnTo>
                <a:lnTo>
                  <a:pt x="307" y="21"/>
                </a:lnTo>
                <a:lnTo>
                  <a:pt x="305" y="23"/>
                </a:lnTo>
                <a:lnTo>
                  <a:pt x="302" y="27"/>
                </a:lnTo>
                <a:lnTo>
                  <a:pt x="302" y="29"/>
                </a:lnTo>
                <a:lnTo>
                  <a:pt x="296" y="35"/>
                </a:lnTo>
                <a:lnTo>
                  <a:pt x="289" y="45"/>
                </a:lnTo>
                <a:lnTo>
                  <a:pt x="334" y="45"/>
                </a:lnTo>
                <a:lnTo>
                  <a:pt x="340" y="53"/>
                </a:lnTo>
                <a:lnTo>
                  <a:pt x="340" y="54"/>
                </a:lnTo>
                <a:lnTo>
                  <a:pt x="333" y="54"/>
                </a:lnTo>
                <a:lnTo>
                  <a:pt x="333" y="57"/>
                </a:lnTo>
                <a:lnTo>
                  <a:pt x="334" y="57"/>
                </a:lnTo>
                <a:lnTo>
                  <a:pt x="334" y="62"/>
                </a:lnTo>
                <a:lnTo>
                  <a:pt x="329" y="64"/>
                </a:lnTo>
                <a:lnTo>
                  <a:pt x="328" y="68"/>
                </a:lnTo>
                <a:lnTo>
                  <a:pt x="322" y="69"/>
                </a:lnTo>
                <a:lnTo>
                  <a:pt x="319" y="69"/>
                </a:lnTo>
                <a:lnTo>
                  <a:pt x="319" y="72"/>
                </a:lnTo>
                <a:lnTo>
                  <a:pt x="324" y="75"/>
                </a:lnTo>
                <a:lnTo>
                  <a:pt x="322" y="84"/>
                </a:lnTo>
                <a:lnTo>
                  <a:pt x="322" y="87"/>
                </a:lnTo>
                <a:lnTo>
                  <a:pt x="321" y="89"/>
                </a:lnTo>
                <a:lnTo>
                  <a:pt x="319" y="89"/>
                </a:lnTo>
                <a:lnTo>
                  <a:pt x="315" y="90"/>
                </a:lnTo>
                <a:lnTo>
                  <a:pt x="315" y="97"/>
                </a:lnTo>
                <a:lnTo>
                  <a:pt x="312" y="100"/>
                </a:lnTo>
                <a:lnTo>
                  <a:pt x="311" y="100"/>
                </a:lnTo>
                <a:lnTo>
                  <a:pt x="311" y="94"/>
                </a:lnTo>
                <a:lnTo>
                  <a:pt x="307" y="94"/>
                </a:lnTo>
                <a:lnTo>
                  <a:pt x="305" y="97"/>
                </a:lnTo>
                <a:lnTo>
                  <a:pt x="304" y="97"/>
                </a:lnTo>
                <a:lnTo>
                  <a:pt x="302" y="103"/>
                </a:lnTo>
                <a:lnTo>
                  <a:pt x="305" y="103"/>
                </a:lnTo>
                <a:lnTo>
                  <a:pt x="308" y="102"/>
                </a:lnTo>
                <a:lnTo>
                  <a:pt x="308" y="106"/>
                </a:lnTo>
                <a:lnTo>
                  <a:pt x="308" y="112"/>
                </a:lnTo>
                <a:lnTo>
                  <a:pt x="312" y="118"/>
                </a:lnTo>
                <a:lnTo>
                  <a:pt x="311" y="121"/>
                </a:lnTo>
                <a:lnTo>
                  <a:pt x="312" y="124"/>
                </a:lnTo>
                <a:lnTo>
                  <a:pt x="307" y="130"/>
                </a:lnTo>
                <a:lnTo>
                  <a:pt x="304" y="128"/>
                </a:lnTo>
                <a:lnTo>
                  <a:pt x="300" y="133"/>
                </a:lnTo>
                <a:lnTo>
                  <a:pt x="296" y="133"/>
                </a:lnTo>
                <a:lnTo>
                  <a:pt x="294" y="133"/>
                </a:lnTo>
                <a:lnTo>
                  <a:pt x="298" y="139"/>
                </a:lnTo>
                <a:lnTo>
                  <a:pt x="298" y="142"/>
                </a:lnTo>
                <a:lnTo>
                  <a:pt x="298" y="143"/>
                </a:lnTo>
                <a:lnTo>
                  <a:pt x="294" y="148"/>
                </a:lnTo>
                <a:lnTo>
                  <a:pt x="291" y="148"/>
                </a:lnTo>
                <a:lnTo>
                  <a:pt x="287" y="151"/>
                </a:lnTo>
                <a:lnTo>
                  <a:pt x="286" y="154"/>
                </a:lnTo>
                <a:lnTo>
                  <a:pt x="284" y="160"/>
                </a:lnTo>
                <a:lnTo>
                  <a:pt x="277" y="160"/>
                </a:lnTo>
                <a:lnTo>
                  <a:pt x="277" y="161"/>
                </a:lnTo>
                <a:lnTo>
                  <a:pt x="282" y="164"/>
                </a:lnTo>
                <a:lnTo>
                  <a:pt x="284" y="167"/>
                </a:lnTo>
                <a:lnTo>
                  <a:pt x="282" y="169"/>
                </a:lnTo>
                <a:lnTo>
                  <a:pt x="279" y="164"/>
                </a:lnTo>
                <a:lnTo>
                  <a:pt x="277" y="167"/>
                </a:lnTo>
                <a:lnTo>
                  <a:pt x="275" y="171"/>
                </a:lnTo>
                <a:lnTo>
                  <a:pt x="279" y="175"/>
                </a:lnTo>
                <a:lnTo>
                  <a:pt x="279" y="176"/>
                </a:lnTo>
                <a:lnTo>
                  <a:pt x="277" y="176"/>
                </a:lnTo>
                <a:lnTo>
                  <a:pt x="275" y="182"/>
                </a:lnTo>
                <a:lnTo>
                  <a:pt x="275" y="188"/>
                </a:lnTo>
                <a:lnTo>
                  <a:pt x="270" y="192"/>
                </a:lnTo>
                <a:lnTo>
                  <a:pt x="265" y="192"/>
                </a:lnTo>
                <a:lnTo>
                  <a:pt x="265" y="199"/>
                </a:lnTo>
                <a:lnTo>
                  <a:pt x="267" y="200"/>
                </a:lnTo>
                <a:lnTo>
                  <a:pt x="265" y="201"/>
                </a:lnTo>
                <a:lnTo>
                  <a:pt x="262" y="201"/>
                </a:lnTo>
                <a:lnTo>
                  <a:pt x="256" y="206"/>
                </a:lnTo>
                <a:lnTo>
                  <a:pt x="253" y="206"/>
                </a:lnTo>
                <a:lnTo>
                  <a:pt x="253" y="209"/>
                </a:lnTo>
                <a:lnTo>
                  <a:pt x="258" y="210"/>
                </a:lnTo>
                <a:lnTo>
                  <a:pt x="258" y="214"/>
                </a:lnTo>
                <a:lnTo>
                  <a:pt x="256" y="214"/>
                </a:lnTo>
                <a:lnTo>
                  <a:pt x="252" y="212"/>
                </a:lnTo>
                <a:lnTo>
                  <a:pt x="249" y="212"/>
                </a:lnTo>
                <a:lnTo>
                  <a:pt x="249" y="214"/>
                </a:lnTo>
                <a:lnTo>
                  <a:pt x="252" y="218"/>
                </a:lnTo>
                <a:lnTo>
                  <a:pt x="252" y="221"/>
                </a:lnTo>
                <a:lnTo>
                  <a:pt x="252" y="224"/>
                </a:lnTo>
                <a:lnTo>
                  <a:pt x="249" y="226"/>
                </a:lnTo>
                <a:lnTo>
                  <a:pt x="249" y="229"/>
                </a:lnTo>
                <a:lnTo>
                  <a:pt x="248" y="231"/>
                </a:lnTo>
                <a:lnTo>
                  <a:pt x="245" y="226"/>
                </a:lnTo>
                <a:lnTo>
                  <a:pt x="241" y="228"/>
                </a:lnTo>
                <a:lnTo>
                  <a:pt x="243" y="232"/>
                </a:lnTo>
                <a:lnTo>
                  <a:pt x="243" y="246"/>
                </a:lnTo>
                <a:lnTo>
                  <a:pt x="238" y="249"/>
                </a:lnTo>
                <a:lnTo>
                  <a:pt x="238" y="250"/>
                </a:lnTo>
                <a:lnTo>
                  <a:pt x="241" y="253"/>
                </a:lnTo>
                <a:lnTo>
                  <a:pt x="241" y="256"/>
                </a:lnTo>
                <a:lnTo>
                  <a:pt x="239" y="258"/>
                </a:lnTo>
                <a:lnTo>
                  <a:pt x="235" y="253"/>
                </a:lnTo>
                <a:lnTo>
                  <a:pt x="232" y="254"/>
                </a:lnTo>
                <a:lnTo>
                  <a:pt x="232" y="258"/>
                </a:lnTo>
                <a:lnTo>
                  <a:pt x="236" y="262"/>
                </a:lnTo>
                <a:lnTo>
                  <a:pt x="231" y="267"/>
                </a:lnTo>
                <a:lnTo>
                  <a:pt x="232" y="269"/>
                </a:lnTo>
                <a:lnTo>
                  <a:pt x="232" y="276"/>
                </a:lnTo>
                <a:lnTo>
                  <a:pt x="236" y="273"/>
                </a:lnTo>
                <a:lnTo>
                  <a:pt x="238" y="273"/>
                </a:lnTo>
                <a:lnTo>
                  <a:pt x="236" y="276"/>
                </a:lnTo>
                <a:lnTo>
                  <a:pt x="235" y="280"/>
                </a:lnTo>
                <a:lnTo>
                  <a:pt x="236" y="282"/>
                </a:lnTo>
                <a:lnTo>
                  <a:pt x="238" y="282"/>
                </a:lnTo>
                <a:lnTo>
                  <a:pt x="239" y="279"/>
                </a:lnTo>
                <a:lnTo>
                  <a:pt x="241" y="279"/>
                </a:lnTo>
                <a:lnTo>
                  <a:pt x="241" y="282"/>
                </a:lnTo>
                <a:lnTo>
                  <a:pt x="236" y="287"/>
                </a:lnTo>
                <a:lnTo>
                  <a:pt x="236" y="289"/>
                </a:lnTo>
                <a:lnTo>
                  <a:pt x="236" y="290"/>
                </a:lnTo>
                <a:lnTo>
                  <a:pt x="239" y="295"/>
                </a:lnTo>
                <a:lnTo>
                  <a:pt x="239" y="297"/>
                </a:lnTo>
                <a:lnTo>
                  <a:pt x="241" y="293"/>
                </a:lnTo>
                <a:lnTo>
                  <a:pt x="245" y="295"/>
                </a:lnTo>
                <a:lnTo>
                  <a:pt x="241" y="301"/>
                </a:lnTo>
                <a:lnTo>
                  <a:pt x="241" y="302"/>
                </a:lnTo>
                <a:lnTo>
                  <a:pt x="241" y="304"/>
                </a:lnTo>
                <a:lnTo>
                  <a:pt x="239" y="306"/>
                </a:lnTo>
                <a:lnTo>
                  <a:pt x="236" y="306"/>
                </a:lnTo>
                <a:lnTo>
                  <a:pt x="235" y="306"/>
                </a:lnTo>
                <a:lnTo>
                  <a:pt x="238" y="312"/>
                </a:lnTo>
                <a:lnTo>
                  <a:pt x="238" y="316"/>
                </a:lnTo>
                <a:lnTo>
                  <a:pt x="235" y="319"/>
                </a:lnTo>
                <a:lnTo>
                  <a:pt x="129" y="319"/>
                </a:lnTo>
                <a:lnTo>
                  <a:pt x="111" y="317"/>
                </a:lnTo>
                <a:lnTo>
                  <a:pt x="53" y="317"/>
                </a:lnTo>
                <a:lnTo>
                  <a:pt x="39" y="316"/>
                </a:lnTo>
              </a:path>
            </a:pathLst>
          </a:custGeom>
          <a:gradFill>
            <a:gsLst>
              <a:gs pos="50000">
                <a:schemeClr val="bg1">
                  <a:lumMod val="85000"/>
                </a:schemeClr>
              </a:gs>
              <a:gs pos="50000">
                <a:srgbClr val="92D050"/>
              </a:gs>
            </a:gsLst>
            <a:lin ang="4800000" scaled="0"/>
          </a:gra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788" name="Freeform 102"/>
          <p:cNvSpPr>
            <a:spLocks/>
          </p:cNvSpPr>
          <p:nvPr/>
        </p:nvSpPr>
        <p:spPr bwMode="auto">
          <a:xfrm>
            <a:off x="4657513" y="4026444"/>
            <a:ext cx="471009" cy="551790"/>
          </a:xfrm>
          <a:custGeom>
            <a:avLst/>
            <a:gdLst>
              <a:gd name="T0" fmla="*/ 201 w 342"/>
              <a:gd name="T1" fmla="*/ 1880 h 368"/>
              <a:gd name="T2" fmla="*/ 406 w 342"/>
              <a:gd name="T3" fmla="*/ 1721 h 368"/>
              <a:gd name="T4" fmla="*/ 359 w 342"/>
              <a:gd name="T5" fmla="*/ 1507 h 368"/>
              <a:gd name="T6" fmla="*/ 497 w 342"/>
              <a:gd name="T7" fmla="*/ 1363 h 368"/>
              <a:gd name="T8" fmla="*/ 616 w 342"/>
              <a:gd name="T9" fmla="*/ 1208 h 368"/>
              <a:gd name="T10" fmla="*/ 506 w 342"/>
              <a:gd name="T11" fmla="*/ 1069 h 368"/>
              <a:gd name="T12" fmla="*/ 337 w 342"/>
              <a:gd name="T13" fmla="*/ 931 h 368"/>
              <a:gd name="T14" fmla="*/ 239 w 342"/>
              <a:gd name="T15" fmla="*/ 729 h 368"/>
              <a:gd name="T16" fmla="*/ 0 w 342"/>
              <a:gd name="T17" fmla="*/ 493 h 368"/>
              <a:gd name="T18" fmla="*/ 239 w 342"/>
              <a:gd name="T19" fmla="*/ 1 h 368"/>
              <a:gd name="T20" fmla="*/ 3586 w 342"/>
              <a:gd name="T21" fmla="*/ 2 h 368"/>
              <a:gd name="T22" fmla="*/ 3726 w 342"/>
              <a:gd name="T23" fmla="*/ 50 h 368"/>
              <a:gd name="T24" fmla="*/ 3654 w 342"/>
              <a:gd name="T25" fmla="*/ 204 h 368"/>
              <a:gd name="T26" fmla="*/ 3812 w 342"/>
              <a:gd name="T27" fmla="*/ 318 h 368"/>
              <a:gd name="T28" fmla="*/ 3812 w 342"/>
              <a:gd name="T29" fmla="*/ 370 h 368"/>
              <a:gd name="T30" fmla="*/ 3674 w 342"/>
              <a:gd name="T31" fmla="*/ 489 h 368"/>
              <a:gd name="T32" fmla="*/ 3812 w 342"/>
              <a:gd name="T33" fmla="*/ 517 h 368"/>
              <a:gd name="T34" fmla="*/ 3674 w 342"/>
              <a:gd name="T35" fmla="*/ 572 h 368"/>
              <a:gd name="T36" fmla="*/ 3427 w 342"/>
              <a:gd name="T37" fmla="*/ 708 h 368"/>
              <a:gd name="T38" fmla="*/ 3336 w 342"/>
              <a:gd name="T39" fmla="*/ 770 h 368"/>
              <a:gd name="T40" fmla="*/ 3301 w 342"/>
              <a:gd name="T41" fmla="*/ 850 h 368"/>
              <a:gd name="T42" fmla="*/ 3095 w 342"/>
              <a:gd name="T43" fmla="*/ 994 h 368"/>
              <a:gd name="T44" fmla="*/ 3025 w 342"/>
              <a:gd name="T45" fmla="*/ 1087 h 368"/>
              <a:gd name="T46" fmla="*/ 4622 w 342"/>
              <a:gd name="T47" fmla="*/ 1217 h 368"/>
              <a:gd name="T48" fmla="*/ 5372 w 342"/>
              <a:gd name="T49" fmla="*/ 1312 h 368"/>
              <a:gd name="T50" fmla="*/ 5473 w 342"/>
              <a:gd name="T51" fmla="*/ 1527 h 368"/>
              <a:gd name="T52" fmla="*/ 5653 w 342"/>
              <a:gd name="T53" fmla="*/ 1695 h 368"/>
              <a:gd name="T54" fmla="*/ 5320 w 342"/>
              <a:gd name="T55" fmla="*/ 1664 h 368"/>
              <a:gd name="T56" fmla="*/ 5054 w 342"/>
              <a:gd name="T57" fmla="*/ 1610 h 368"/>
              <a:gd name="T58" fmla="*/ 4550 w 342"/>
              <a:gd name="T59" fmla="*/ 1695 h 368"/>
              <a:gd name="T60" fmla="*/ 4727 w 342"/>
              <a:gd name="T61" fmla="*/ 1765 h 368"/>
              <a:gd name="T62" fmla="*/ 5178 w 342"/>
              <a:gd name="T63" fmla="*/ 1741 h 368"/>
              <a:gd name="T64" fmla="*/ 5473 w 342"/>
              <a:gd name="T65" fmla="*/ 1705 h 368"/>
              <a:gd name="T66" fmla="*/ 5320 w 342"/>
              <a:gd name="T67" fmla="*/ 1766 h 368"/>
              <a:gd name="T68" fmla="*/ 5559 w 342"/>
              <a:gd name="T69" fmla="*/ 1872 h 368"/>
              <a:gd name="T70" fmla="*/ 5723 w 342"/>
              <a:gd name="T71" fmla="*/ 1766 h 368"/>
              <a:gd name="T72" fmla="*/ 6075 w 342"/>
              <a:gd name="T73" fmla="*/ 1798 h 368"/>
              <a:gd name="T74" fmla="*/ 5823 w 342"/>
              <a:gd name="T75" fmla="*/ 1922 h 368"/>
              <a:gd name="T76" fmla="*/ 5559 w 342"/>
              <a:gd name="T77" fmla="*/ 2040 h 368"/>
              <a:gd name="T78" fmla="*/ 5821 w 342"/>
              <a:gd name="T79" fmla="*/ 2159 h 368"/>
              <a:gd name="T80" fmla="*/ 6075 w 342"/>
              <a:gd name="T81" fmla="*/ 2233 h 368"/>
              <a:gd name="T82" fmla="*/ 6234 w 342"/>
              <a:gd name="T83" fmla="*/ 2344 h 368"/>
              <a:gd name="T84" fmla="*/ 6032 w 342"/>
              <a:gd name="T85" fmla="*/ 2344 h 368"/>
              <a:gd name="T86" fmla="*/ 5723 w 342"/>
              <a:gd name="T87" fmla="*/ 2252 h 368"/>
              <a:gd name="T88" fmla="*/ 5401 w 342"/>
              <a:gd name="T89" fmla="*/ 2202 h 368"/>
              <a:gd name="T90" fmla="*/ 5137 w 342"/>
              <a:gd name="T91" fmla="*/ 2121 h 368"/>
              <a:gd name="T92" fmla="*/ 5010 w 342"/>
              <a:gd name="T93" fmla="*/ 2196 h 368"/>
              <a:gd name="T94" fmla="*/ 4773 w 342"/>
              <a:gd name="T95" fmla="*/ 2345 h 368"/>
              <a:gd name="T96" fmla="*/ 4557 w 342"/>
              <a:gd name="T97" fmla="*/ 2255 h 368"/>
              <a:gd name="T98" fmla="*/ 4275 w 342"/>
              <a:gd name="T99" fmla="*/ 2276 h 368"/>
              <a:gd name="T100" fmla="*/ 3919 w 342"/>
              <a:gd name="T101" fmla="*/ 2296 h 368"/>
              <a:gd name="T102" fmla="*/ 3674 w 342"/>
              <a:gd name="T103" fmla="*/ 2233 h 368"/>
              <a:gd name="T104" fmla="*/ 3481 w 342"/>
              <a:gd name="T105" fmla="*/ 2126 h 368"/>
              <a:gd name="T106" fmla="*/ 3095 w 342"/>
              <a:gd name="T107" fmla="*/ 2075 h 368"/>
              <a:gd name="T108" fmla="*/ 3021 w 342"/>
              <a:gd name="T109" fmla="*/ 1967 h 368"/>
              <a:gd name="T110" fmla="*/ 2724 w 342"/>
              <a:gd name="T111" fmla="*/ 1904 h 368"/>
              <a:gd name="T112" fmla="*/ 2298 w 342"/>
              <a:gd name="T113" fmla="*/ 1944 h 368"/>
              <a:gd name="T114" fmla="*/ 2298 w 342"/>
              <a:gd name="T115" fmla="*/ 2053 h 368"/>
              <a:gd name="T116" fmla="*/ 1808 w 342"/>
              <a:gd name="T117" fmla="*/ 2053 h 368"/>
              <a:gd name="T118" fmla="*/ 1223 w 342"/>
              <a:gd name="T119" fmla="*/ 1943 h 368"/>
              <a:gd name="T120" fmla="*/ 909 w 342"/>
              <a:gd name="T121" fmla="*/ 1922 h 368"/>
              <a:gd name="T122" fmla="*/ 201 w 342"/>
              <a:gd name="T123" fmla="*/ 1966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2"/>
              <a:gd name="T187" fmla="*/ 0 h 368"/>
              <a:gd name="T188" fmla="*/ 342 w 342"/>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2" h="368">
                <a:moveTo>
                  <a:pt x="11" y="300"/>
                </a:moveTo>
                <a:lnTo>
                  <a:pt x="6" y="292"/>
                </a:lnTo>
                <a:lnTo>
                  <a:pt x="11" y="287"/>
                </a:lnTo>
                <a:lnTo>
                  <a:pt x="18" y="276"/>
                </a:lnTo>
                <a:lnTo>
                  <a:pt x="22" y="270"/>
                </a:lnTo>
                <a:lnTo>
                  <a:pt x="22" y="263"/>
                </a:lnTo>
                <a:lnTo>
                  <a:pt x="22" y="251"/>
                </a:lnTo>
                <a:lnTo>
                  <a:pt x="18" y="239"/>
                </a:lnTo>
                <a:lnTo>
                  <a:pt x="20" y="230"/>
                </a:lnTo>
                <a:lnTo>
                  <a:pt x="20" y="224"/>
                </a:lnTo>
                <a:lnTo>
                  <a:pt x="22" y="215"/>
                </a:lnTo>
                <a:lnTo>
                  <a:pt x="27" y="209"/>
                </a:lnTo>
                <a:lnTo>
                  <a:pt x="31" y="203"/>
                </a:lnTo>
                <a:lnTo>
                  <a:pt x="34" y="191"/>
                </a:lnTo>
                <a:lnTo>
                  <a:pt x="34" y="184"/>
                </a:lnTo>
                <a:lnTo>
                  <a:pt x="32" y="172"/>
                </a:lnTo>
                <a:lnTo>
                  <a:pt x="34" y="166"/>
                </a:lnTo>
                <a:lnTo>
                  <a:pt x="28" y="163"/>
                </a:lnTo>
                <a:lnTo>
                  <a:pt x="25" y="158"/>
                </a:lnTo>
                <a:lnTo>
                  <a:pt x="25" y="151"/>
                </a:lnTo>
                <a:lnTo>
                  <a:pt x="18" y="142"/>
                </a:lnTo>
                <a:lnTo>
                  <a:pt x="13" y="132"/>
                </a:lnTo>
                <a:lnTo>
                  <a:pt x="13" y="124"/>
                </a:lnTo>
                <a:lnTo>
                  <a:pt x="13" y="112"/>
                </a:lnTo>
                <a:lnTo>
                  <a:pt x="10" y="107"/>
                </a:lnTo>
                <a:lnTo>
                  <a:pt x="1" y="95"/>
                </a:lnTo>
                <a:lnTo>
                  <a:pt x="0" y="75"/>
                </a:lnTo>
                <a:lnTo>
                  <a:pt x="0" y="57"/>
                </a:lnTo>
                <a:lnTo>
                  <a:pt x="0" y="0"/>
                </a:lnTo>
                <a:lnTo>
                  <a:pt x="13" y="1"/>
                </a:lnTo>
                <a:lnTo>
                  <a:pt x="73" y="1"/>
                </a:lnTo>
                <a:lnTo>
                  <a:pt x="90" y="2"/>
                </a:lnTo>
                <a:lnTo>
                  <a:pt x="194" y="2"/>
                </a:lnTo>
                <a:lnTo>
                  <a:pt x="193" y="12"/>
                </a:lnTo>
                <a:lnTo>
                  <a:pt x="198" y="12"/>
                </a:lnTo>
                <a:lnTo>
                  <a:pt x="201" y="8"/>
                </a:lnTo>
                <a:lnTo>
                  <a:pt x="196" y="17"/>
                </a:lnTo>
                <a:lnTo>
                  <a:pt x="199" y="23"/>
                </a:lnTo>
                <a:lnTo>
                  <a:pt x="198" y="31"/>
                </a:lnTo>
                <a:lnTo>
                  <a:pt x="198" y="39"/>
                </a:lnTo>
                <a:lnTo>
                  <a:pt x="206" y="38"/>
                </a:lnTo>
                <a:lnTo>
                  <a:pt x="206" y="49"/>
                </a:lnTo>
                <a:lnTo>
                  <a:pt x="201" y="45"/>
                </a:lnTo>
                <a:lnTo>
                  <a:pt x="201" y="53"/>
                </a:lnTo>
                <a:lnTo>
                  <a:pt x="206" y="57"/>
                </a:lnTo>
                <a:lnTo>
                  <a:pt x="212" y="64"/>
                </a:lnTo>
                <a:lnTo>
                  <a:pt x="210" y="69"/>
                </a:lnTo>
                <a:lnTo>
                  <a:pt x="199" y="74"/>
                </a:lnTo>
                <a:lnTo>
                  <a:pt x="196" y="75"/>
                </a:lnTo>
                <a:lnTo>
                  <a:pt x="196" y="81"/>
                </a:lnTo>
                <a:lnTo>
                  <a:pt x="206" y="80"/>
                </a:lnTo>
                <a:lnTo>
                  <a:pt x="210" y="79"/>
                </a:lnTo>
                <a:lnTo>
                  <a:pt x="203" y="87"/>
                </a:lnTo>
                <a:lnTo>
                  <a:pt x="199" y="87"/>
                </a:lnTo>
                <a:lnTo>
                  <a:pt x="196" y="95"/>
                </a:lnTo>
                <a:lnTo>
                  <a:pt x="193" y="101"/>
                </a:lnTo>
                <a:lnTo>
                  <a:pt x="186" y="107"/>
                </a:lnTo>
                <a:lnTo>
                  <a:pt x="182" y="112"/>
                </a:lnTo>
                <a:lnTo>
                  <a:pt x="189" y="115"/>
                </a:lnTo>
                <a:lnTo>
                  <a:pt x="180" y="118"/>
                </a:lnTo>
                <a:lnTo>
                  <a:pt x="180" y="126"/>
                </a:lnTo>
                <a:lnTo>
                  <a:pt x="173" y="127"/>
                </a:lnTo>
                <a:lnTo>
                  <a:pt x="179" y="130"/>
                </a:lnTo>
                <a:lnTo>
                  <a:pt x="172" y="136"/>
                </a:lnTo>
                <a:lnTo>
                  <a:pt x="173" y="145"/>
                </a:lnTo>
                <a:lnTo>
                  <a:pt x="168" y="151"/>
                </a:lnTo>
                <a:lnTo>
                  <a:pt x="170" y="160"/>
                </a:lnTo>
                <a:lnTo>
                  <a:pt x="164" y="160"/>
                </a:lnTo>
                <a:lnTo>
                  <a:pt x="164" y="166"/>
                </a:lnTo>
                <a:lnTo>
                  <a:pt x="164" y="173"/>
                </a:lnTo>
                <a:lnTo>
                  <a:pt x="168" y="180"/>
                </a:lnTo>
                <a:lnTo>
                  <a:pt x="250" y="186"/>
                </a:lnTo>
                <a:lnTo>
                  <a:pt x="256" y="185"/>
                </a:lnTo>
                <a:lnTo>
                  <a:pt x="292" y="185"/>
                </a:lnTo>
                <a:lnTo>
                  <a:pt x="291" y="201"/>
                </a:lnTo>
                <a:lnTo>
                  <a:pt x="288" y="212"/>
                </a:lnTo>
                <a:lnTo>
                  <a:pt x="289" y="225"/>
                </a:lnTo>
                <a:lnTo>
                  <a:pt x="296" y="234"/>
                </a:lnTo>
                <a:lnTo>
                  <a:pt x="299" y="242"/>
                </a:lnTo>
                <a:lnTo>
                  <a:pt x="299" y="248"/>
                </a:lnTo>
                <a:lnTo>
                  <a:pt x="306" y="259"/>
                </a:lnTo>
                <a:lnTo>
                  <a:pt x="301" y="261"/>
                </a:lnTo>
                <a:lnTo>
                  <a:pt x="296" y="257"/>
                </a:lnTo>
                <a:lnTo>
                  <a:pt x="288" y="254"/>
                </a:lnTo>
                <a:lnTo>
                  <a:pt x="281" y="251"/>
                </a:lnTo>
                <a:lnTo>
                  <a:pt x="274" y="251"/>
                </a:lnTo>
                <a:lnTo>
                  <a:pt x="273" y="245"/>
                </a:lnTo>
                <a:lnTo>
                  <a:pt x="266" y="239"/>
                </a:lnTo>
                <a:lnTo>
                  <a:pt x="256" y="242"/>
                </a:lnTo>
                <a:lnTo>
                  <a:pt x="246" y="259"/>
                </a:lnTo>
                <a:lnTo>
                  <a:pt x="246" y="265"/>
                </a:lnTo>
                <a:lnTo>
                  <a:pt x="250" y="268"/>
                </a:lnTo>
                <a:lnTo>
                  <a:pt x="256" y="270"/>
                </a:lnTo>
                <a:lnTo>
                  <a:pt x="266" y="271"/>
                </a:lnTo>
                <a:lnTo>
                  <a:pt x="271" y="271"/>
                </a:lnTo>
                <a:lnTo>
                  <a:pt x="280" y="267"/>
                </a:lnTo>
                <a:lnTo>
                  <a:pt x="286" y="261"/>
                </a:lnTo>
                <a:lnTo>
                  <a:pt x="292" y="261"/>
                </a:lnTo>
                <a:lnTo>
                  <a:pt x="296" y="261"/>
                </a:lnTo>
                <a:lnTo>
                  <a:pt x="298" y="267"/>
                </a:lnTo>
                <a:lnTo>
                  <a:pt x="292" y="272"/>
                </a:lnTo>
                <a:lnTo>
                  <a:pt x="288" y="271"/>
                </a:lnTo>
                <a:lnTo>
                  <a:pt x="288" y="279"/>
                </a:lnTo>
                <a:lnTo>
                  <a:pt x="291" y="280"/>
                </a:lnTo>
                <a:lnTo>
                  <a:pt x="301" y="286"/>
                </a:lnTo>
                <a:lnTo>
                  <a:pt x="303" y="280"/>
                </a:lnTo>
                <a:lnTo>
                  <a:pt x="305" y="274"/>
                </a:lnTo>
                <a:lnTo>
                  <a:pt x="309" y="271"/>
                </a:lnTo>
                <a:lnTo>
                  <a:pt x="320" y="270"/>
                </a:lnTo>
                <a:lnTo>
                  <a:pt x="327" y="262"/>
                </a:lnTo>
                <a:lnTo>
                  <a:pt x="329" y="274"/>
                </a:lnTo>
                <a:lnTo>
                  <a:pt x="329" y="280"/>
                </a:lnTo>
                <a:lnTo>
                  <a:pt x="323" y="287"/>
                </a:lnTo>
                <a:lnTo>
                  <a:pt x="316" y="294"/>
                </a:lnTo>
                <a:lnTo>
                  <a:pt x="313" y="302"/>
                </a:lnTo>
                <a:lnTo>
                  <a:pt x="308" y="302"/>
                </a:lnTo>
                <a:lnTo>
                  <a:pt x="301" y="312"/>
                </a:lnTo>
                <a:lnTo>
                  <a:pt x="301" y="317"/>
                </a:lnTo>
                <a:lnTo>
                  <a:pt x="305" y="324"/>
                </a:lnTo>
                <a:lnTo>
                  <a:pt x="315" y="330"/>
                </a:lnTo>
                <a:lnTo>
                  <a:pt x="320" y="335"/>
                </a:lnTo>
                <a:lnTo>
                  <a:pt x="325" y="339"/>
                </a:lnTo>
                <a:lnTo>
                  <a:pt x="329" y="341"/>
                </a:lnTo>
                <a:lnTo>
                  <a:pt x="332" y="347"/>
                </a:lnTo>
                <a:lnTo>
                  <a:pt x="341" y="347"/>
                </a:lnTo>
                <a:lnTo>
                  <a:pt x="337" y="358"/>
                </a:lnTo>
                <a:lnTo>
                  <a:pt x="330" y="360"/>
                </a:lnTo>
                <a:lnTo>
                  <a:pt x="332" y="367"/>
                </a:lnTo>
                <a:lnTo>
                  <a:pt x="327" y="358"/>
                </a:lnTo>
                <a:lnTo>
                  <a:pt x="320" y="365"/>
                </a:lnTo>
                <a:lnTo>
                  <a:pt x="316" y="353"/>
                </a:lnTo>
                <a:lnTo>
                  <a:pt x="309" y="344"/>
                </a:lnTo>
                <a:lnTo>
                  <a:pt x="303" y="343"/>
                </a:lnTo>
                <a:lnTo>
                  <a:pt x="299" y="336"/>
                </a:lnTo>
                <a:lnTo>
                  <a:pt x="292" y="338"/>
                </a:lnTo>
                <a:lnTo>
                  <a:pt x="288" y="336"/>
                </a:lnTo>
                <a:lnTo>
                  <a:pt x="288" y="325"/>
                </a:lnTo>
                <a:lnTo>
                  <a:pt x="278" y="324"/>
                </a:lnTo>
                <a:lnTo>
                  <a:pt x="271" y="321"/>
                </a:lnTo>
                <a:lnTo>
                  <a:pt x="273" y="327"/>
                </a:lnTo>
                <a:lnTo>
                  <a:pt x="271" y="335"/>
                </a:lnTo>
                <a:lnTo>
                  <a:pt x="270" y="341"/>
                </a:lnTo>
                <a:lnTo>
                  <a:pt x="270" y="350"/>
                </a:lnTo>
                <a:lnTo>
                  <a:pt x="259" y="359"/>
                </a:lnTo>
                <a:lnTo>
                  <a:pt x="256" y="350"/>
                </a:lnTo>
                <a:lnTo>
                  <a:pt x="253" y="341"/>
                </a:lnTo>
                <a:lnTo>
                  <a:pt x="247" y="345"/>
                </a:lnTo>
                <a:lnTo>
                  <a:pt x="242" y="347"/>
                </a:lnTo>
                <a:lnTo>
                  <a:pt x="237" y="339"/>
                </a:lnTo>
                <a:lnTo>
                  <a:pt x="232" y="347"/>
                </a:lnTo>
                <a:lnTo>
                  <a:pt x="229" y="354"/>
                </a:lnTo>
                <a:lnTo>
                  <a:pt x="220" y="358"/>
                </a:lnTo>
                <a:lnTo>
                  <a:pt x="212" y="351"/>
                </a:lnTo>
                <a:lnTo>
                  <a:pt x="205" y="349"/>
                </a:lnTo>
                <a:lnTo>
                  <a:pt x="199" y="347"/>
                </a:lnTo>
                <a:lnTo>
                  <a:pt x="199" y="341"/>
                </a:lnTo>
                <a:lnTo>
                  <a:pt x="198" y="335"/>
                </a:lnTo>
                <a:lnTo>
                  <a:pt x="193" y="332"/>
                </a:lnTo>
                <a:lnTo>
                  <a:pt x="189" y="325"/>
                </a:lnTo>
                <a:lnTo>
                  <a:pt x="184" y="321"/>
                </a:lnTo>
                <a:lnTo>
                  <a:pt x="179" y="317"/>
                </a:lnTo>
                <a:lnTo>
                  <a:pt x="168" y="317"/>
                </a:lnTo>
                <a:lnTo>
                  <a:pt x="170" y="312"/>
                </a:lnTo>
                <a:lnTo>
                  <a:pt x="161" y="309"/>
                </a:lnTo>
                <a:lnTo>
                  <a:pt x="163" y="301"/>
                </a:lnTo>
                <a:lnTo>
                  <a:pt x="154" y="297"/>
                </a:lnTo>
                <a:lnTo>
                  <a:pt x="147" y="300"/>
                </a:lnTo>
                <a:lnTo>
                  <a:pt x="147" y="291"/>
                </a:lnTo>
                <a:lnTo>
                  <a:pt x="139" y="289"/>
                </a:lnTo>
                <a:lnTo>
                  <a:pt x="128" y="300"/>
                </a:lnTo>
                <a:lnTo>
                  <a:pt x="125" y="298"/>
                </a:lnTo>
                <a:lnTo>
                  <a:pt x="130" y="302"/>
                </a:lnTo>
                <a:lnTo>
                  <a:pt x="132" y="309"/>
                </a:lnTo>
                <a:lnTo>
                  <a:pt x="125" y="313"/>
                </a:lnTo>
                <a:lnTo>
                  <a:pt x="118" y="316"/>
                </a:lnTo>
                <a:lnTo>
                  <a:pt x="107" y="313"/>
                </a:lnTo>
                <a:lnTo>
                  <a:pt x="98" y="313"/>
                </a:lnTo>
                <a:lnTo>
                  <a:pt x="84" y="306"/>
                </a:lnTo>
                <a:lnTo>
                  <a:pt x="73" y="300"/>
                </a:lnTo>
                <a:lnTo>
                  <a:pt x="66" y="297"/>
                </a:lnTo>
                <a:lnTo>
                  <a:pt x="60" y="294"/>
                </a:lnTo>
                <a:lnTo>
                  <a:pt x="54" y="294"/>
                </a:lnTo>
                <a:lnTo>
                  <a:pt x="49" y="294"/>
                </a:lnTo>
                <a:lnTo>
                  <a:pt x="44" y="294"/>
                </a:lnTo>
                <a:lnTo>
                  <a:pt x="27" y="294"/>
                </a:lnTo>
                <a:lnTo>
                  <a:pt x="11" y="300"/>
                </a:lnTo>
              </a:path>
            </a:pathLst>
          </a:custGeom>
          <a:solidFill>
            <a:srgbClr val="7030A0"/>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789" name="Freeform 103"/>
          <p:cNvSpPr>
            <a:spLocks/>
          </p:cNvSpPr>
          <p:nvPr/>
        </p:nvSpPr>
        <p:spPr bwMode="auto">
          <a:xfrm>
            <a:off x="4850092" y="3748536"/>
            <a:ext cx="332954" cy="657851"/>
          </a:xfrm>
          <a:custGeom>
            <a:avLst/>
            <a:gdLst>
              <a:gd name="T0" fmla="*/ 2646 w 241"/>
              <a:gd name="T1" fmla="*/ 2767 h 439"/>
              <a:gd name="T2" fmla="*/ 2434 w 241"/>
              <a:gd name="T3" fmla="*/ 2631 h 439"/>
              <a:gd name="T4" fmla="*/ 2434 w 241"/>
              <a:gd name="T5" fmla="*/ 2487 h 439"/>
              <a:gd name="T6" fmla="*/ 2484 w 241"/>
              <a:gd name="T7" fmla="*/ 2357 h 439"/>
              <a:gd name="T8" fmla="*/ 0 w 241"/>
              <a:gd name="T9" fmla="*/ 2360 h 439"/>
              <a:gd name="T10" fmla="*/ 0 w 241"/>
              <a:gd name="T11" fmla="*/ 2231 h 439"/>
              <a:gd name="T12" fmla="*/ 101 w 241"/>
              <a:gd name="T13" fmla="*/ 2159 h 439"/>
              <a:gd name="T14" fmla="*/ 120 w 241"/>
              <a:gd name="T15" fmla="*/ 2058 h 439"/>
              <a:gd name="T16" fmla="*/ 170 w 241"/>
              <a:gd name="T17" fmla="*/ 1996 h 439"/>
              <a:gd name="T18" fmla="*/ 342 w 241"/>
              <a:gd name="T19" fmla="*/ 1912 h 439"/>
              <a:gd name="T20" fmla="*/ 355 w 241"/>
              <a:gd name="T21" fmla="*/ 1854 h 439"/>
              <a:gd name="T22" fmla="*/ 601 w 241"/>
              <a:gd name="T23" fmla="*/ 1762 h 439"/>
              <a:gd name="T24" fmla="*/ 716 w 241"/>
              <a:gd name="T25" fmla="*/ 1728 h 439"/>
              <a:gd name="T26" fmla="*/ 688 w 241"/>
              <a:gd name="T27" fmla="*/ 1697 h 439"/>
              <a:gd name="T28" fmla="*/ 688 w 241"/>
              <a:gd name="T29" fmla="*/ 1626 h 439"/>
              <a:gd name="T30" fmla="*/ 929 w 241"/>
              <a:gd name="T31" fmla="*/ 1567 h 439"/>
              <a:gd name="T32" fmla="*/ 803 w 241"/>
              <a:gd name="T33" fmla="*/ 1506 h 439"/>
              <a:gd name="T34" fmla="*/ 803 w 241"/>
              <a:gd name="T35" fmla="*/ 1471 h 439"/>
              <a:gd name="T36" fmla="*/ 688 w 241"/>
              <a:gd name="T37" fmla="*/ 1395 h 439"/>
              <a:gd name="T38" fmla="*/ 688 w 241"/>
              <a:gd name="T39" fmla="*/ 1349 h 439"/>
              <a:gd name="T40" fmla="*/ 655 w 241"/>
              <a:gd name="T41" fmla="*/ 1232 h 439"/>
              <a:gd name="T42" fmla="*/ 623 w 241"/>
              <a:gd name="T43" fmla="*/ 1232 h 439"/>
              <a:gd name="T44" fmla="*/ 623 w 241"/>
              <a:gd name="T45" fmla="*/ 1152 h 439"/>
              <a:gd name="T46" fmla="*/ 688 w 241"/>
              <a:gd name="T47" fmla="*/ 1061 h 439"/>
              <a:gd name="T48" fmla="*/ 601 w 241"/>
              <a:gd name="T49" fmla="*/ 986 h 439"/>
              <a:gd name="T50" fmla="*/ 601 w 241"/>
              <a:gd name="T51" fmla="*/ 933 h 439"/>
              <a:gd name="T52" fmla="*/ 523 w 241"/>
              <a:gd name="T53" fmla="*/ 852 h 439"/>
              <a:gd name="T54" fmla="*/ 523 w 241"/>
              <a:gd name="T55" fmla="*/ 779 h 439"/>
              <a:gd name="T56" fmla="*/ 688 w 241"/>
              <a:gd name="T57" fmla="*/ 747 h 439"/>
              <a:gd name="T58" fmla="*/ 716 w 241"/>
              <a:gd name="T59" fmla="*/ 601 h 439"/>
              <a:gd name="T60" fmla="*/ 884 w 241"/>
              <a:gd name="T61" fmla="*/ 571 h 439"/>
              <a:gd name="T62" fmla="*/ 894 w 241"/>
              <a:gd name="T63" fmla="*/ 482 h 439"/>
              <a:gd name="T64" fmla="*/ 1016 w 241"/>
              <a:gd name="T65" fmla="*/ 441 h 439"/>
              <a:gd name="T66" fmla="*/ 1161 w 241"/>
              <a:gd name="T67" fmla="*/ 352 h 439"/>
              <a:gd name="T68" fmla="*/ 1362 w 241"/>
              <a:gd name="T69" fmla="*/ 284 h 439"/>
              <a:gd name="T70" fmla="*/ 1391 w 241"/>
              <a:gd name="T71" fmla="*/ 183 h 439"/>
              <a:gd name="T72" fmla="*/ 1391 w 241"/>
              <a:gd name="T73" fmla="*/ 147 h 439"/>
              <a:gd name="T74" fmla="*/ 1657 w 241"/>
              <a:gd name="T75" fmla="*/ 63 h 439"/>
              <a:gd name="T76" fmla="*/ 4557 w 241"/>
              <a:gd name="T77" fmla="*/ 0 h 439"/>
              <a:gd name="T78" fmla="*/ 4628 w 241"/>
              <a:gd name="T79" fmla="*/ 236 h 439"/>
              <a:gd name="T80" fmla="*/ 4532 w 241"/>
              <a:gd name="T81" fmla="*/ 538 h 439"/>
              <a:gd name="T82" fmla="*/ 4396 w 241"/>
              <a:gd name="T83" fmla="*/ 1001 h 439"/>
              <a:gd name="T84" fmla="*/ 4301 w 241"/>
              <a:gd name="T85" fmla="*/ 1431 h 439"/>
              <a:gd name="T86" fmla="*/ 4175 w 241"/>
              <a:gd name="T87" fmla="*/ 1833 h 439"/>
              <a:gd name="T88" fmla="*/ 4218 w 241"/>
              <a:gd name="T89" fmla="*/ 2286 h 439"/>
              <a:gd name="T90" fmla="*/ 4301 w 241"/>
              <a:gd name="T91" fmla="*/ 2713 h 439"/>
              <a:gd name="T92" fmla="*/ 4054 w 241"/>
              <a:gd name="T93" fmla="*/ 2690 h 439"/>
              <a:gd name="T94" fmla="*/ 3754 w 241"/>
              <a:gd name="T95" fmla="*/ 2690 h 439"/>
              <a:gd name="T96" fmla="*/ 3196 w 241"/>
              <a:gd name="T97" fmla="*/ 2731 h 439"/>
              <a:gd name="T98" fmla="*/ 3028 w 241"/>
              <a:gd name="T99" fmla="*/ 2731 h 439"/>
              <a:gd name="T100" fmla="*/ 2759 w 241"/>
              <a:gd name="T101" fmla="*/ 2838 h 4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1"/>
              <a:gd name="T154" fmla="*/ 0 h 439"/>
              <a:gd name="T155" fmla="*/ 241 w 241"/>
              <a:gd name="T156" fmla="*/ 439 h 4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1" h="439">
                <a:moveTo>
                  <a:pt x="142" y="438"/>
                </a:moveTo>
                <a:lnTo>
                  <a:pt x="136" y="435"/>
                </a:lnTo>
                <a:lnTo>
                  <a:pt x="135" y="427"/>
                </a:lnTo>
                <a:lnTo>
                  <a:pt x="136" y="424"/>
                </a:lnTo>
                <a:lnTo>
                  <a:pt x="131" y="414"/>
                </a:lnTo>
                <a:lnTo>
                  <a:pt x="125" y="405"/>
                </a:lnTo>
                <a:lnTo>
                  <a:pt x="125" y="393"/>
                </a:lnTo>
                <a:lnTo>
                  <a:pt x="122" y="390"/>
                </a:lnTo>
                <a:lnTo>
                  <a:pt x="125" y="384"/>
                </a:lnTo>
                <a:lnTo>
                  <a:pt x="126" y="379"/>
                </a:lnTo>
                <a:lnTo>
                  <a:pt x="129" y="366"/>
                </a:lnTo>
                <a:lnTo>
                  <a:pt x="128" y="363"/>
                </a:lnTo>
                <a:lnTo>
                  <a:pt x="91" y="363"/>
                </a:lnTo>
                <a:lnTo>
                  <a:pt x="86" y="364"/>
                </a:lnTo>
                <a:lnTo>
                  <a:pt x="0" y="364"/>
                </a:lnTo>
                <a:lnTo>
                  <a:pt x="3" y="359"/>
                </a:lnTo>
                <a:lnTo>
                  <a:pt x="0" y="353"/>
                </a:lnTo>
                <a:lnTo>
                  <a:pt x="0" y="345"/>
                </a:lnTo>
                <a:lnTo>
                  <a:pt x="0" y="340"/>
                </a:lnTo>
                <a:lnTo>
                  <a:pt x="5" y="339"/>
                </a:lnTo>
                <a:lnTo>
                  <a:pt x="5" y="333"/>
                </a:lnTo>
                <a:lnTo>
                  <a:pt x="5" y="325"/>
                </a:lnTo>
                <a:lnTo>
                  <a:pt x="10" y="326"/>
                </a:lnTo>
                <a:lnTo>
                  <a:pt x="6" y="318"/>
                </a:lnTo>
                <a:lnTo>
                  <a:pt x="6" y="314"/>
                </a:lnTo>
                <a:lnTo>
                  <a:pt x="13" y="311"/>
                </a:lnTo>
                <a:lnTo>
                  <a:pt x="8" y="308"/>
                </a:lnTo>
                <a:lnTo>
                  <a:pt x="13" y="305"/>
                </a:lnTo>
                <a:lnTo>
                  <a:pt x="13" y="299"/>
                </a:lnTo>
                <a:lnTo>
                  <a:pt x="17" y="296"/>
                </a:lnTo>
                <a:lnTo>
                  <a:pt x="24" y="294"/>
                </a:lnTo>
                <a:lnTo>
                  <a:pt x="20" y="290"/>
                </a:lnTo>
                <a:lnTo>
                  <a:pt x="18" y="287"/>
                </a:lnTo>
                <a:lnTo>
                  <a:pt x="24" y="286"/>
                </a:lnTo>
                <a:lnTo>
                  <a:pt x="27" y="287"/>
                </a:lnTo>
                <a:lnTo>
                  <a:pt x="31" y="273"/>
                </a:lnTo>
                <a:lnTo>
                  <a:pt x="34" y="272"/>
                </a:lnTo>
                <a:lnTo>
                  <a:pt x="34" y="267"/>
                </a:lnTo>
                <a:lnTo>
                  <a:pt x="37" y="266"/>
                </a:lnTo>
                <a:lnTo>
                  <a:pt x="45" y="257"/>
                </a:lnTo>
                <a:lnTo>
                  <a:pt x="41" y="255"/>
                </a:lnTo>
                <a:lnTo>
                  <a:pt x="35" y="262"/>
                </a:lnTo>
                <a:lnTo>
                  <a:pt x="31" y="260"/>
                </a:lnTo>
                <a:lnTo>
                  <a:pt x="31" y="253"/>
                </a:lnTo>
                <a:lnTo>
                  <a:pt x="35" y="251"/>
                </a:lnTo>
                <a:lnTo>
                  <a:pt x="45" y="251"/>
                </a:lnTo>
                <a:lnTo>
                  <a:pt x="45" y="247"/>
                </a:lnTo>
                <a:lnTo>
                  <a:pt x="48" y="242"/>
                </a:lnTo>
                <a:lnTo>
                  <a:pt x="45" y="240"/>
                </a:lnTo>
                <a:lnTo>
                  <a:pt x="41" y="235"/>
                </a:lnTo>
                <a:lnTo>
                  <a:pt x="41" y="232"/>
                </a:lnTo>
                <a:lnTo>
                  <a:pt x="35" y="231"/>
                </a:lnTo>
                <a:lnTo>
                  <a:pt x="34" y="226"/>
                </a:lnTo>
                <a:lnTo>
                  <a:pt x="41" y="227"/>
                </a:lnTo>
                <a:lnTo>
                  <a:pt x="37" y="221"/>
                </a:lnTo>
                <a:lnTo>
                  <a:pt x="41" y="216"/>
                </a:lnTo>
                <a:lnTo>
                  <a:pt x="35" y="216"/>
                </a:lnTo>
                <a:lnTo>
                  <a:pt x="32" y="217"/>
                </a:lnTo>
                <a:lnTo>
                  <a:pt x="32" y="210"/>
                </a:lnTo>
                <a:lnTo>
                  <a:pt x="35" y="208"/>
                </a:lnTo>
                <a:lnTo>
                  <a:pt x="35" y="202"/>
                </a:lnTo>
                <a:lnTo>
                  <a:pt x="31" y="201"/>
                </a:lnTo>
                <a:lnTo>
                  <a:pt x="34" y="190"/>
                </a:lnTo>
                <a:lnTo>
                  <a:pt x="35" y="187"/>
                </a:lnTo>
                <a:lnTo>
                  <a:pt x="34" y="186"/>
                </a:lnTo>
                <a:lnTo>
                  <a:pt x="32" y="190"/>
                </a:lnTo>
                <a:lnTo>
                  <a:pt x="27" y="190"/>
                </a:lnTo>
                <a:lnTo>
                  <a:pt x="27" y="184"/>
                </a:lnTo>
                <a:lnTo>
                  <a:pt x="32" y="177"/>
                </a:lnTo>
                <a:lnTo>
                  <a:pt x="28" y="168"/>
                </a:lnTo>
                <a:lnTo>
                  <a:pt x="34" y="168"/>
                </a:lnTo>
                <a:lnTo>
                  <a:pt x="35" y="164"/>
                </a:lnTo>
                <a:lnTo>
                  <a:pt x="39" y="156"/>
                </a:lnTo>
                <a:lnTo>
                  <a:pt x="35" y="156"/>
                </a:lnTo>
                <a:lnTo>
                  <a:pt x="31" y="151"/>
                </a:lnTo>
                <a:lnTo>
                  <a:pt x="35" y="144"/>
                </a:lnTo>
                <a:lnTo>
                  <a:pt x="35" y="141"/>
                </a:lnTo>
                <a:lnTo>
                  <a:pt x="31" y="144"/>
                </a:lnTo>
                <a:lnTo>
                  <a:pt x="32" y="138"/>
                </a:lnTo>
                <a:lnTo>
                  <a:pt x="27" y="138"/>
                </a:lnTo>
                <a:lnTo>
                  <a:pt x="27" y="132"/>
                </a:lnTo>
                <a:lnTo>
                  <a:pt x="25" y="129"/>
                </a:lnTo>
                <a:lnTo>
                  <a:pt x="31" y="126"/>
                </a:lnTo>
                <a:lnTo>
                  <a:pt x="27" y="120"/>
                </a:lnTo>
                <a:lnTo>
                  <a:pt x="28" y="115"/>
                </a:lnTo>
                <a:lnTo>
                  <a:pt x="34" y="120"/>
                </a:lnTo>
                <a:lnTo>
                  <a:pt x="35" y="115"/>
                </a:lnTo>
                <a:lnTo>
                  <a:pt x="32" y="112"/>
                </a:lnTo>
                <a:lnTo>
                  <a:pt x="37" y="107"/>
                </a:lnTo>
                <a:lnTo>
                  <a:pt x="37" y="93"/>
                </a:lnTo>
                <a:lnTo>
                  <a:pt x="35" y="89"/>
                </a:lnTo>
                <a:lnTo>
                  <a:pt x="43" y="92"/>
                </a:lnTo>
                <a:lnTo>
                  <a:pt x="45" y="88"/>
                </a:lnTo>
                <a:lnTo>
                  <a:pt x="46" y="83"/>
                </a:lnTo>
                <a:lnTo>
                  <a:pt x="45" y="75"/>
                </a:lnTo>
                <a:lnTo>
                  <a:pt x="46" y="74"/>
                </a:lnTo>
                <a:lnTo>
                  <a:pt x="52" y="75"/>
                </a:lnTo>
                <a:lnTo>
                  <a:pt x="48" y="71"/>
                </a:lnTo>
                <a:lnTo>
                  <a:pt x="52" y="68"/>
                </a:lnTo>
                <a:lnTo>
                  <a:pt x="57" y="63"/>
                </a:lnTo>
                <a:lnTo>
                  <a:pt x="60" y="63"/>
                </a:lnTo>
                <a:lnTo>
                  <a:pt x="60" y="54"/>
                </a:lnTo>
                <a:lnTo>
                  <a:pt x="66" y="54"/>
                </a:lnTo>
                <a:lnTo>
                  <a:pt x="70" y="50"/>
                </a:lnTo>
                <a:lnTo>
                  <a:pt x="70" y="44"/>
                </a:lnTo>
                <a:lnTo>
                  <a:pt x="72" y="38"/>
                </a:lnTo>
                <a:lnTo>
                  <a:pt x="70" y="32"/>
                </a:lnTo>
                <a:lnTo>
                  <a:pt x="72" y="28"/>
                </a:lnTo>
                <a:lnTo>
                  <a:pt x="77" y="30"/>
                </a:lnTo>
                <a:lnTo>
                  <a:pt x="77" y="25"/>
                </a:lnTo>
                <a:lnTo>
                  <a:pt x="72" y="22"/>
                </a:lnTo>
                <a:lnTo>
                  <a:pt x="79" y="21"/>
                </a:lnTo>
                <a:lnTo>
                  <a:pt x="80" y="15"/>
                </a:lnTo>
                <a:lnTo>
                  <a:pt x="86" y="10"/>
                </a:lnTo>
                <a:lnTo>
                  <a:pt x="89" y="8"/>
                </a:lnTo>
                <a:lnTo>
                  <a:pt x="93" y="4"/>
                </a:lnTo>
                <a:lnTo>
                  <a:pt x="234" y="0"/>
                </a:lnTo>
                <a:lnTo>
                  <a:pt x="234" y="4"/>
                </a:lnTo>
                <a:lnTo>
                  <a:pt x="240" y="8"/>
                </a:lnTo>
                <a:lnTo>
                  <a:pt x="238" y="36"/>
                </a:lnTo>
                <a:lnTo>
                  <a:pt x="234" y="48"/>
                </a:lnTo>
                <a:lnTo>
                  <a:pt x="234" y="60"/>
                </a:lnTo>
                <a:lnTo>
                  <a:pt x="233" y="83"/>
                </a:lnTo>
                <a:lnTo>
                  <a:pt x="229" y="115"/>
                </a:lnTo>
                <a:lnTo>
                  <a:pt x="228" y="132"/>
                </a:lnTo>
                <a:lnTo>
                  <a:pt x="226" y="155"/>
                </a:lnTo>
                <a:lnTo>
                  <a:pt x="224" y="182"/>
                </a:lnTo>
                <a:lnTo>
                  <a:pt x="224" y="188"/>
                </a:lnTo>
                <a:lnTo>
                  <a:pt x="221" y="220"/>
                </a:lnTo>
                <a:lnTo>
                  <a:pt x="217" y="244"/>
                </a:lnTo>
                <a:lnTo>
                  <a:pt x="217" y="251"/>
                </a:lnTo>
                <a:lnTo>
                  <a:pt x="214" y="282"/>
                </a:lnTo>
                <a:lnTo>
                  <a:pt x="215" y="299"/>
                </a:lnTo>
                <a:lnTo>
                  <a:pt x="215" y="325"/>
                </a:lnTo>
                <a:lnTo>
                  <a:pt x="217" y="353"/>
                </a:lnTo>
                <a:lnTo>
                  <a:pt x="217" y="364"/>
                </a:lnTo>
                <a:lnTo>
                  <a:pt x="219" y="387"/>
                </a:lnTo>
                <a:lnTo>
                  <a:pt x="221" y="418"/>
                </a:lnTo>
                <a:lnTo>
                  <a:pt x="215" y="421"/>
                </a:lnTo>
                <a:lnTo>
                  <a:pt x="211" y="421"/>
                </a:lnTo>
                <a:lnTo>
                  <a:pt x="208" y="415"/>
                </a:lnTo>
                <a:lnTo>
                  <a:pt x="198" y="421"/>
                </a:lnTo>
                <a:lnTo>
                  <a:pt x="193" y="421"/>
                </a:lnTo>
                <a:lnTo>
                  <a:pt x="193" y="415"/>
                </a:lnTo>
                <a:lnTo>
                  <a:pt x="187" y="415"/>
                </a:lnTo>
                <a:lnTo>
                  <a:pt x="173" y="418"/>
                </a:lnTo>
                <a:lnTo>
                  <a:pt x="165" y="421"/>
                </a:lnTo>
                <a:lnTo>
                  <a:pt x="160" y="425"/>
                </a:lnTo>
                <a:lnTo>
                  <a:pt x="156" y="421"/>
                </a:lnTo>
                <a:lnTo>
                  <a:pt x="155" y="421"/>
                </a:lnTo>
                <a:lnTo>
                  <a:pt x="152" y="427"/>
                </a:lnTo>
                <a:lnTo>
                  <a:pt x="148" y="433"/>
                </a:lnTo>
                <a:lnTo>
                  <a:pt x="142" y="438"/>
                </a:lnTo>
              </a:path>
            </a:pathLst>
          </a:custGeom>
          <a:gradFill>
            <a:gsLst>
              <a:gs pos="50000">
                <a:srgbClr val="92D050"/>
              </a:gs>
              <a:gs pos="50000">
                <a:srgbClr val="7030A0"/>
              </a:gs>
            </a:gsLst>
            <a:lin ang="2700000" scaled="1"/>
          </a:gra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790" name="Freeform 104"/>
          <p:cNvSpPr>
            <a:spLocks/>
          </p:cNvSpPr>
          <p:nvPr/>
        </p:nvSpPr>
        <p:spPr bwMode="auto">
          <a:xfrm>
            <a:off x="5115760" y="3756591"/>
            <a:ext cx="337595" cy="652481"/>
          </a:xfrm>
          <a:custGeom>
            <a:avLst/>
            <a:gdLst>
              <a:gd name="T0" fmla="*/ 82 w 246"/>
              <a:gd name="T1" fmla="*/ 2553 h 435"/>
              <a:gd name="T2" fmla="*/ 58 w 246"/>
              <a:gd name="T3" fmla="*/ 2321 h 435"/>
              <a:gd name="T4" fmla="*/ 1 w 246"/>
              <a:gd name="T5" fmla="*/ 1971 h 435"/>
              <a:gd name="T6" fmla="*/ 58 w 246"/>
              <a:gd name="T7" fmla="*/ 1664 h 435"/>
              <a:gd name="T8" fmla="*/ 97 w 246"/>
              <a:gd name="T9" fmla="*/ 1450 h 435"/>
              <a:gd name="T10" fmla="*/ 175 w 246"/>
              <a:gd name="T11" fmla="*/ 1217 h 435"/>
              <a:gd name="T12" fmla="*/ 225 w 246"/>
              <a:gd name="T13" fmla="*/ 875 h 435"/>
              <a:gd name="T14" fmla="*/ 315 w 246"/>
              <a:gd name="T15" fmla="*/ 571 h 435"/>
              <a:gd name="T16" fmla="*/ 343 w 246"/>
              <a:gd name="T17" fmla="*/ 409 h 435"/>
              <a:gd name="T18" fmla="*/ 406 w 246"/>
              <a:gd name="T19" fmla="*/ 252 h 435"/>
              <a:gd name="T20" fmla="*/ 406 w 246"/>
              <a:gd name="T21" fmla="*/ 50 h 435"/>
              <a:gd name="T22" fmla="*/ 343 w 246"/>
              <a:gd name="T23" fmla="*/ 0 h 435"/>
              <a:gd name="T24" fmla="*/ 1502 w 246"/>
              <a:gd name="T25" fmla="*/ 1 h 435"/>
              <a:gd name="T26" fmla="*/ 3402 w 246"/>
              <a:gd name="T27" fmla="*/ 2 h 435"/>
              <a:gd name="T28" fmla="*/ 3503 w 246"/>
              <a:gd name="T29" fmla="*/ 226 h 435"/>
              <a:gd name="T30" fmla="*/ 3574 w 246"/>
              <a:gd name="T31" fmla="*/ 439 h 435"/>
              <a:gd name="T32" fmla="*/ 3643 w 246"/>
              <a:gd name="T33" fmla="*/ 619 h 435"/>
              <a:gd name="T34" fmla="*/ 3788 w 246"/>
              <a:gd name="T35" fmla="*/ 895 h 435"/>
              <a:gd name="T36" fmla="*/ 3822 w 246"/>
              <a:gd name="T37" fmla="*/ 1116 h 435"/>
              <a:gd name="T38" fmla="*/ 3894 w 246"/>
              <a:gd name="T39" fmla="*/ 1276 h 435"/>
              <a:gd name="T40" fmla="*/ 3990 w 246"/>
              <a:gd name="T41" fmla="*/ 1341 h 435"/>
              <a:gd name="T42" fmla="*/ 4017 w 246"/>
              <a:gd name="T43" fmla="*/ 1394 h 435"/>
              <a:gd name="T44" fmla="*/ 4072 w 246"/>
              <a:gd name="T45" fmla="*/ 1466 h 435"/>
              <a:gd name="T46" fmla="*/ 4162 w 246"/>
              <a:gd name="T47" fmla="*/ 1526 h 435"/>
              <a:gd name="T48" fmla="*/ 4144 w 246"/>
              <a:gd name="T49" fmla="*/ 1593 h 435"/>
              <a:gd name="T50" fmla="*/ 4263 w 246"/>
              <a:gd name="T51" fmla="*/ 1638 h 435"/>
              <a:gd name="T52" fmla="*/ 4144 w 246"/>
              <a:gd name="T53" fmla="*/ 1703 h 435"/>
              <a:gd name="T54" fmla="*/ 4072 w 246"/>
              <a:gd name="T55" fmla="*/ 1738 h 435"/>
              <a:gd name="T56" fmla="*/ 4061 w 246"/>
              <a:gd name="T57" fmla="*/ 1809 h 435"/>
              <a:gd name="T58" fmla="*/ 4017 w 246"/>
              <a:gd name="T59" fmla="*/ 1842 h 435"/>
              <a:gd name="T60" fmla="*/ 3949 w 246"/>
              <a:gd name="T61" fmla="*/ 1932 h 435"/>
              <a:gd name="T62" fmla="*/ 3990 w 246"/>
              <a:gd name="T63" fmla="*/ 1971 h 435"/>
              <a:gd name="T64" fmla="*/ 4072 w 246"/>
              <a:gd name="T65" fmla="*/ 2058 h 435"/>
              <a:gd name="T66" fmla="*/ 4017 w 246"/>
              <a:gd name="T67" fmla="*/ 2201 h 435"/>
              <a:gd name="T68" fmla="*/ 3990 w 246"/>
              <a:gd name="T69" fmla="*/ 2248 h 435"/>
              <a:gd name="T70" fmla="*/ 4017 w 246"/>
              <a:gd name="T71" fmla="*/ 2312 h 435"/>
              <a:gd name="T72" fmla="*/ 4072 w 246"/>
              <a:gd name="T73" fmla="*/ 2356 h 435"/>
              <a:gd name="T74" fmla="*/ 4092 w 246"/>
              <a:gd name="T75" fmla="*/ 2403 h 435"/>
              <a:gd name="T76" fmla="*/ 1034 w 246"/>
              <a:gd name="T77" fmla="*/ 2424 h 435"/>
              <a:gd name="T78" fmla="*/ 974 w 246"/>
              <a:gd name="T79" fmla="*/ 2483 h 435"/>
              <a:gd name="T80" fmla="*/ 1152 w 246"/>
              <a:gd name="T81" fmla="*/ 2553 h 435"/>
              <a:gd name="T82" fmla="*/ 1304 w 246"/>
              <a:gd name="T83" fmla="*/ 2617 h 435"/>
              <a:gd name="T84" fmla="*/ 1209 w 246"/>
              <a:gd name="T85" fmla="*/ 2687 h 435"/>
              <a:gd name="T86" fmla="*/ 1304 w 246"/>
              <a:gd name="T87" fmla="*/ 2734 h 435"/>
              <a:gd name="T88" fmla="*/ 1256 w 246"/>
              <a:gd name="T89" fmla="*/ 2741 h 435"/>
              <a:gd name="T90" fmla="*/ 1138 w 246"/>
              <a:gd name="T91" fmla="*/ 2774 h 435"/>
              <a:gd name="T92" fmla="*/ 1034 w 246"/>
              <a:gd name="T93" fmla="*/ 2807 h 435"/>
              <a:gd name="T94" fmla="*/ 962 w 246"/>
              <a:gd name="T95" fmla="*/ 2841 h 435"/>
              <a:gd name="T96" fmla="*/ 730 w 246"/>
              <a:gd name="T97" fmla="*/ 2860 h 435"/>
              <a:gd name="T98" fmla="*/ 549 w 246"/>
              <a:gd name="T99" fmla="*/ 2850 h 435"/>
              <a:gd name="T100" fmla="*/ 672 w 246"/>
              <a:gd name="T101" fmla="*/ 2841 h 435"/>
              <a:gd name="T102" fmla="*/ 821 w 246"/>
              <a:gd name="T103" fmla="*/ 2807 h 435"/>
              <a:gd name="T104" fmla="*/ 768 w 246"/>
              <a:gd name="T105" fmla="*/ 2748 h 435"/>
              <a:gd name="T106" fmla="*/ 649 w 246"/>
              <a:gd name="T107" fmla="*/ 2741 h 435"/>
              <a:gd name="T108" fmla="*/ 649 w 246"/>
              <a:gd name="T109" fmla="*/ 2687 h 435"/>
              <a:gd name="T110" fmla="*/ 649 w 246"/>
              <a:gd name="T111" fmla="*/ 2593 h 435"/>
              <a:gd name="T112" fmla="*/ 549 w 246"/>
              <a:gd name="T113" fmla="*/ 2514 h 435"/>
              <a:gd name="T114" fmla="*/ 480 w 246"/>
              <a:gd name="T115" fmla="*/ 2579 h 435"/>
              <a:gd name="T116" fmla="*/ 479 w 246"/>
              <a:gd name="T117" fmla="*/ 2643 h 435"/>
              <a:gd name="T118" fmla="*/ 441 w 246"/>
              <a:gd name="T119" fmla="*/ 2664 h 435"/>
              <a:gd name="T120" fmla="*/ 406 w 246"/>
              <a:gd name="T121" fmla="*/ 2774 h 435"/>
              <a:gd name="T122" fmla="*/ 290 w 246"/>
              <a:gd name="T123" fmla="*/ 2748 h 435"/>
              <a:gd name="T124" fmla="*/ 136 w 246"/>
              <a:gd name="T125" fmla="*/ 2741 h 4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6"/>
              <a:gd name="T190" fmla="*/ 0 h 435"/>
              <a:gd name="T191" fmla="*/ 246 w 246"/>
              <a:gd name="T192" fmla="*/ 435 h 4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6" h="435">
                <a:moveTo>
                  <a:pt x="6" y="418"/>
                </a:moveTo>
                <a:lnTo>
                  <a:pt x="5" y="388"/>
                </a:lnTo>
                <a:lnTo>
                  <a:pt x="3" y="365"/>
                </a:lnTo>
                <a:lnTo>
                  <a:pt x="3" y="353"/>
                </a:lnTo>
                <a:lnTo>
                  <a:pt x="1" y="326"/>
                </a:lnTo>
                <a:lnTo>
                  <a:pt x="1" y="300"/>
                </a:lnTo>
                <a:lnTo>
                  <a:pt x="0" y="283"/>
                </a:lnTo>
                <a:lnTo>
                  <a:pt x="3" y="253"/>
                </a:lnTo>
                <a:lnTo>
                  <a:pt x="3" y="245"/>
                </a:lnTo>
                <a:lnTo>
                  <a:pt x="6" y="221"/>
                </a:lnTo>
                <a:lnTo>
                  <a:pt x="10" y="189"/>
                </a:lnTo>
                <a:lnTo>
                  <a:pt x="10" y="184"/>
                </a:lnTo>
                <a:lnTo>
                  <a:pt x="11" y="156"/>
                </a:lnTo>
                <a:lnTo>
                  <a:pt x="13" y="133"/>
                </a:lnTo>
                <a:lnTo>
                  <a:pt x="15" y="117"/>
                </a:lnTo>
                <a:lnTo>
                  <a:pt x="18" y="86"/>
                </a:lnTo>
                <a:lnTo>
                  <a:pt x="18" y="84"/>
                </a:lnTo>
                <a:lnTo>
                  <a:pt x="20" y="62"/>
                </a:lnTo>
                <a:lnTo>
                  <a:pt x="20" y="50"/>
                </a:lnTo>
                <a:lnTo>
                  <a:pt x="24" y="38"/>
                </a:lnTo>
                <a:lnTo>
                  <a:pt x="25" y="10"/>
                </a:lnTo>
                <a:lnTo>
                  <a:pt x="24" y="8"/>
                </a:lnTo>
                <a:lnTo>
                  <a:pt x="20" y="6"/>
                </a:lnTo>
                <a:lnTo>
                  <a:pt x="20" y="0"/>
                </a:lnTo>
                <a:lnTo>
                  <a:pt x="86" y="0"/>
                </a:lnTo>
                <a:lnTo>
                  <a:pt x="86" y="1"/>
                </a:lnTo>
                <a:lnTo>
                  <a:pt x="179" y="1"/>
                </a:lnTo>
                <a:lnTo>
                  <a:pt x="196" y="2"/>
                </a:lnTo>
                <a:lnTo>
                  <a:pt x="196" y="15"/>
                </a:lnTo>
                <a:lnTo>
                  <a:pt x="201" y="34"/>
                </a:lnTo>
                <a:lnTo>
                  <a:pt x="201" y="39"/>
                </a:lnTo>
                <a:lnTo>
                  <a:pt x="205" y="66"/>
                </a:lnTo>
                <a:lnTo>
                  <a:pt x="209" y="84"/>
                </a:lnTo>
                <a:lnTo>
                  <a:pt x="210" y="95"/>
                </a:lnTo>
                <a:lnTo>
                  <a:pt x="210" y="99"/>
                </a:lnTo>
                <a:lnTo>
                  <a:pt x="217" y="136"/>
                </a:lnTo>
                <a:lnTo>
                  <a:pt x="217" y="142"/>
                </a:lnTo>
                <a:lnTo>
                  <a:pt x="220" y="169"/>
                </a:lnTo>
                <a:lnTo>
                  <a:pt x="220" y="172"/>
                </a:lnTo>
                <a:lnTo>
                  <a:pt x="224" y="194"/>
                </a:lnTo>
                <a:lnTo>
                  <a:pt x="227" y="201"/>
                </a:lnTo>
                <a:lnTo>
                  <a:pt x="229" y="203"/>
                </a:lnTo>
                <a:lnTo>
                  <a:pt x="229" y="206"/>
                </a:lnTo>
                <a:lnTo>
                  <a:pt x="231" y="212"/>
                </a:lnTo>
                <a:lnTo>
                  <a:pt x="233" y="218"/>
                </a:lnTo>
                <a:lnTo>
                  <a:pt x="234" y="223"/>
                </a:lnTo>
                <a:lnTo>
                  <a:pt x="238" y="224"/>
                </a:lnTo>
                <a:lnTo>
                  <a:pt x="239" y="233"/>
                </a:lnTo>
                <a:lnTo>
                  <a:pt x="239" y="239"/>
                </a:lnTo>
                <a:lnTo>
                  <a:pt x="238" y="242"/>
                </a:lnTo>
                <a:lnTo>
                  <a:pt x="239" y="245"/>
                </a:lnTo>
                <a:lnTo>
                  <a:pt x="245" y="249"/>
                </a:lnTo>
                <a:lnTo>
                  <a:pt x="239" y="255"/>
                </a:lnTo>
                <a:lnTo>
                  <a:pt x="238" y="258"/>
                </a:lnTo>
                <a:lnTo>
                  <a:pt x="234" y="259"/>
                </a:lnTo>
                <a:lnTo>
                  <a:pt x="234" y="264"/>
                </a:lnTo>
                <a:lnTo>
                  <a:pt x="234" y="271"/>
                </a:lnTo>
                <a:lnTo>
                  <a:pt x="233" y="275"/>
                </a:lnTo>
                <a:lnTo>
                  <a:pt x="233" y="276"/>
                </a:lnTo>
                <a:lnTo>
                  <a:pt x="231" y="279"/>
                </a:lnTo>
                <a:lnTo>
                  <a:pt x="227" y="285"/>
                </a:lnTo>
                <a:lnTo>
                  <a:pt x="227" y="294"/>
                </a:lnTo>
                <a:lnTo>
                  <a:pt x="229" y="297"/>
                </a:lnTo>
                <a:lnTo>
                  <a:pt x="229" y="300"/>
                </a:lnTo>
                <a:lnTo>
                  <a:pt x="233" y="309"/>
                </a:lnTo>
                <a:lnTo>
                  <a:pt x="234" y="312"/>
                </a:lnTo>
                <a:lnTo>
                  <a:pt x="231" y="321"/>
                </a:lnTo>
                <a:lnTo>
                  <a:pt x="231" y="334"/>
                </a:lnTo>
                <a:lnTo>
                  <a:pt x="231" y="338"/>
                </a:lnTo>
                <a:lnTo>
                  <a:pt x="229" y="341"/>
                </a:lnTo>
                <a:lnTo>
                  <a:pt x="231" y="349"/>
                </a:lnTo>
                <a:lnTo>
                  <a:pt x="231" y="352"/>
                </a:lnTo>
                <a:lnTo>
                  <a:pt x="234" y="354"/>
                </a:lnTo>
                <a:lnTo>
                  <a:pt x="234" y="358"/>
                </a:lnTo>
                <a:lnTo>
                  <a:pt x="236" y="360"/>
                </a:lnTo>
                <a:lnTo>
                  <a:pt x="236" y="364"/>
                </a:lnTo>
                <a:lnTo>
                  <a:pt x="60" y="364"/>
                </a:lnTo>
                <a:lnTo>
                  <a:pt x="60" y="369"/>
                </a:lnTo>
                <a:lnTo>
                  <a:pt x="57" y="374"/>
                </a:lnTo>
                <a:lnTo>
                  <a:pt x="57" y="377"/>
                </a:lnTo>
                <a:lnTo>
                  <a:pt x="60" y="379"/>
                </a:lnTo>
                <a:lnTo>
                  <a:pt x="67" y="388"/>
                </a:lnTo>
                <a:lnTo>
                  <a:pt x="72" y="391"/>
                </a:lnTo>
                <a:lnTo>
                  <a:pt x="74" y="397"/>
                </a:lnTo>
                <a:lnTo>
                  <a:pt x="72" y="402"/>
                </a:lnTo>
                <a:lnTo>
                  <a:pt x="69" y="408"/>
                </a:lnTo>
                <a:lnTo>
                  <a:pt x="72" y="411"/>
                </a:lnTo>
                <a:lnTo>
                  <a:pt x="74" y="414"/>
                </a:lnTo>
                <a:lnTo>
                  <a:pt x="74" y="416"/>
                </a:lnTo>
                <a:lnTo>
                  <a:pt x="72" y="416"/>
                </a:lnTo>
                <a:lnTo>
                  <a:pt x="69" y="421"/>
                </a:lnTo>
                <a:lnTo>
                  <a:pt x="65" y="421"/>
                </a:lnTo>
                <a:lnTo>
                  <a:pt x="65" y="426"/>
                </a:lnTo>
                <a:lnTo>
                  <a:pt x="60" y="426"/>
                </a:lnTo>
                <a:lnTo>
                  <a:pt x="60" y="427"/>
                </a:lnTo>
                <a:lnTo>
                  <a:pt x="55" y="431"/>
                </a:lnTo>
                <a:lnTo>
                  <a:pt x="47" y="432"/>
                </a:lnTo>
                <a:lnTo>
                  <a:pt x="41" y="434"/>
                </a:lnTo>
                <a:lnTo>
                  <a:pt x="32" y="434"/>
                </a:lnTo>
                <a:lnTo>
                  <a:pt x="31" y="432"/>
                </a:lnTo>
                <a:lnTo>
                  <a:pt x="34" y="431"/>
                </a:lnTo>
                <a:lnTo>
                  <a:pt x="39" y="431"/>
                </a:lnTo>
                <a:lnTo>
                  <a:pt x="47" y="427"/>
                </a:lnTo>
                <a:lnTo>
                  <a:pt x="47" y="426"/>
                </a:lnTo>
                <a:lnTo>
                  <a:pt x="44" y="425"/>
                </a:lnTo>
                <a:lnTo>
                  <a:pt x="44" y="418"/>
                </a:lnTo>
                <a:lnTo>
                  <a:pt x="39" y="416"/>
                </a:lnTo>
                <a:lnTo>
                  <a:pt x="37" y="416"/>
                </a:lnTo>
                <a:lnTo>
                  <a:pt x="37" y="411"/>
                </a:lnTo>
                <a:lnTo>
                  <a:pt x="37" y="408"/>
                </a:lnTo>
                <a:lnTo>
                  <a:pt x="37" y="405"/>
                </a:lnTo>
                <a:lnTo>
                  <a:pt x="37" y="394"/>
                </a:lnTo>
                <a:lnTo>
                  <a:pt x="34" y="382"/>
                </a:lnTo>
                <a:lnTo>
                  <a:pt x="31" y="382"/>
                </a:lnTo>
                <a:lnTo>
                  <a:pt x="31" y="386"/>
                </a:lnTo>
                <a:lnTo>
                  <a:pt x="28" y="392"/>
                </a:lnTo>
                <a:lnTo>
                  <a:pt x="27" y="394"/>
                </a:lnTo>
                <a:lnTo>
                  <a:pt x="27" y="401"/>
                </a:lnTo>
                <a:lnTo>
                  <a:pt x="25" y="402"/>
                </a:lnTo>
                <a:lnTo>
                  <a:pt x="25" y="405"/>
                </a:lnTo>
                <a:lnTo>
                  <a:pt x="24" y="412"/>
                </a:lnTo>
                <a:lnTo>
                  <a:pt x="24" y="421"/>
                </a:lnTo>
                <a:lnTo>
                  <a:pt x="20" y="425"/>
                </a:lnTo>
                <a:lnTo>
                  <a:pt x="17" y="418"/>
                </a:lnTo>
                <a:lnTo>
                  <a:pt x="10" y="418"/>
                </a:lnTo>
                <a:lnTo>
                  <a:pt x="8" y="416"/>
                </a:lnTo>
                <a:lnTo>
                  <a:pt x="6" y="418"/>
                </a:lnTo>
              </a:path>
            </a:pathLst>
          </a:custGeom>
          <a:gradFill>
            <a:gsLst>
              <a:gs pos="50000">
                <a:srgbClr val="7030A0"/>
              </a:gs>
              <a:gs pos="50000">
                <a:srgbClr val="990000"/>
              </a:gs>
            </a:gsLst>
            <a:lin ang="3600000" scaled="0"/>
          </a:gra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791" name="Freeform 105"/>
          <p:cNvSpPr>
            <a:spLocks/>
          </p:cNvSpPr>
          <p:nvPr/>
        </p:nvSpPr>
        <p:spPr bwMode="auto">
          <a:xfrm>
            <a:off x="5183047" y="4298983"/>
            <a:ext cx="800483" cy="802847"/>
          </a:xfrm>
          <a:custGeom>
            <a:avLst/>
            <a:gdLst>
              <a:gd name="T0" fmla="*/ 1500 w 518"/>
              <a:gd name="T1" fmla="*/ 170 h 536"/>
              <a:gd name="T2" fmla="*/ 23020 w 518"/>
              <a:gd name="T3" fmla="*/ 0 h 536"/>
              <a:gd name="T4" fmla="*/ 28871 w 518"/>
              <a:gd name="T5" fmla="*/ 183 h 536"/>
              <a:gd name="T6" fmla="*/ 34381 w 518"/>
              <a:gd name="T7" fmla="*/ 190 h 536"/>
              <a:gd name="T8" fmla="*/ 38564 w 518"/>
              <a:gd name="T9" fmla="*/ 228 h 536"/>
              <a:gd name="T10" fmla="*/ 44453 w 518"/>
              <a:gd name="T11" fmla="*/ 240 h 536"/>
              <a:gd name="T12" fmla="*/ 48472 w 518"/>
              <a:gd name="T13" fmla="*/ 350 h 536"/>
              <a:gd name="T14" fmla="*/ 49954 w 518"/>
              <a:gd name="T15" fmla="*/ 283 h 536"/>
              <a:gd name="T16" fmla="*/ 50936 w 518"/>
              <a:gd name="T17" fmla="*/ 106 h 536"/>
              <a:gd name="T18" fmla="*/ 54034 w 518"/>
              <a:gd name="T19" fmla="*/ 148 h 536"/>
              <a:gd name="T20" fmla="*/ 55233 w 518"/>
              <a:gd name="T21" fmla="*/ 350 h 536"/>
              <a:gd name="T22" fmla="*/ 56227 w 518"/>
              <a:gd name="T23" fmla="*/ 538 h 536"/>
              <a:gd name="T24" fmla="*/ 56861 w 518"/>
              <a:gd name="T25" fmla="*/ 761 h 536"/>
              <a:gd name="T26" fmla="*/ 58360 w 518"/>
              <a:gd name="T27" fmla="*/ 962 h 536"/>
              <a:gd name="T28" fmla="*/ 60331 w 518"/>
              <a:gd name="T29" fmla="*/ 1245 h 536"/>
              <a:gd name="T30" fmla="*/ 61004 w 518"/>
              <a:gd name="T31" fmla="*/ 1450 h 536"/>
              <a:gd name="T32" fmla="*/ 63345 w 518"/>
              <a:gd name="T33" fmla="*/ 1790 h 536"/>
              <a:gd name="T34" fmla="*/ 64857 w 518"/>
              <a:gd name="T35" fmla="*/ 2010 h 536"/>
              <a:gd name="T36" fmla="*/ 66235 w 518"/>
              <a:gd name="T37" fmla="*/ 2254 h 536"/>
              <a:gd name="T38" fmla="*/ 67729 w 518"/>
              <a:gd name="T39" fmla="*/ 2486 h 536"/>
              <a:gd name="T40" fmla="*/ 67367 w 518"/>
              <a:gd name="T41" fmla="*/ 2690 h 536"/>
              <a:gd name="T42" fmla="*/ 66889 w 518"/>
              <a:gd name="T43" fmla="*/ 2946 h 536"/>
              <a:gd name="T44" fmla="*/ 66235 w 518"/>
              <a:gd name="T45" fmla="*/ 3076 h 536"/>
              <a:gd name="T46" fmla="*/ 65102 w 518"/>
              <a:gd name="T47" fmla="*/ 3287 h 536"/>
              <a:gd name="T48" fmla="*/ 61559 w 518"/>
              <a:gd name="T49" fmla="*/ 3430 h 536"/>
              <a:gd name="T50" fmla="*/ 58832 w 518"/>
              <a:gd name="T51" fmla="*/ 3441 h 536"/>
              <a:gd name="T52" fmla="*/ 58481 w 518"/>
              <a:gd name="T53" fmla="*/ 3349 h 536"/>
              <a:gd name="T54" fmla="*/ 58360 w 518"/>
              <a:gd name="T55" fmla="*/ 3291 h 536"/>
              <a:gd name="T56" fmla="*/ 56227 w 518"/>
              <a:gd name="T57" fmla="*/ 3113 h 536"/>
              <a:gd name="T58" fmla="*/ 53174 w 518"/>
              <a:gd name="T59" fmla="*/ 2990 h 536"/>
              <a:gd name="T60" fmla="*/ 51369 w 518"/>
              <a:gd name="T61" fmla="*/ 2797 h 536"/>
              <a:gd name="T62" fmla="*/ 49724 w 518"/>
              <a:gd name="T63" fmla="*/ 2602 h 536"/>
              <a:gd name="T64" fmla="*/ 49511 w 518"/>
              <a:gd name="T65" fmla="*/ 2433 h 536"/>
              <a:gd name="T66" fmla="*/ 47952 w 518"/>
              <a:gd name="T67" fmla="*/ 2355 h 536"/>
              <a:gd name="T68" fmla="*/ 47017 w 518"/>
              <a:gd name="T69" fmla="*/ 2386 h 536"/>
              <a:gd name="T70" fmla="*/ 44453 w 518"/>
              <a:gd name="T71" fmla="*/ 2077 h 536"/>
              <a:gd name="T72" fmla="*/ 45797 w 518"/>
              <a:gd name="T73" fmla="*/ 1892 h 536"/>
              <a:gd name="T74" fmla="*/ 44453 w 518"/>
              <a:gd name="T75" fmla="*/ 1757 h 536"/>
              <a:gd name="T76" fmla="*/ 44453 w 518"/>
              <a:gd name="T77" fmla="*/ 1873 h 536"/>
              <a:gd name="T78" fmla="*/ 43040 w 518"/>
              <a:gd name="T79" fmla="*/ 1844 h 536"/>
              <a:gd name="T80" fmla="*/ 43585 w 518"/>
              <a:gd name="T81" fmla="*/ 1602 h 536"/>
              <a:gd name="T82" fmla="*/ 44167 w 518"/>
              <a:gd name="T83" fmla="*/ 1371 h 536"/>
              <a:gd name="T84" fmla="*/ 43585 w 518"/>
              <a:gd name="T85" fmla="*/ 1187 h 536"/>
              <a:gd name="T86" fmla="*/ 41225 w 518"/>
              <a:gd name="T87" fmla="*/ 1059 h 536"/>
              <a:gd name="T88" fmla="*/ 38564 w 518"/>
              <a:gd name="T89" fmla="*/ 907 h 536"/>
              <a:gd name="T90" fmla="*/ 36389 w 518"/>
              <a:gd name="T91" fmla="*/ 752 h 536"/>
              <a:gd name="T92" fmla="*/ 34002 w 518"/>
              <a:gd name="T93" fmla="*/ 578 h 536"/>
              <a:gd name="T94" fmla="*/ 29968 w 518"/>
              <a:gd name="T95" fmla="*/ 518 h 536"/>
              <a:gd name="T96" fmla="*/ 27318 w 518"/>
              <a:gd name="T97" fmla="*/ 621 h 536"/>
              <a:gd name="T98" fmla="*/ 24181 w 518"/>
              <a:gd name="T99" fmla="*/ 729 h 536"/>
              <a:gd name="T100" fmla="*/ 20187 w 518"/>
              <a:gd name="T101" fmla="*/ 761 h 536"/>
              <a:gd name="T102" fmla="*/ 19048 w 518"/>
              <a:gd name="T103" fmla="*/ 653 h 536"/>
              <a:gd name="T104" fmla="*/ 19637 w 518"/>
              <a:gd name="T105" fmla="*/ 621 h 536"/>
              <a:gd name="T106" fmla="*/ 18687 w 518"/>
              <a:gd name="T107" fmla="*/ 541 h 536"/>
              <a:gd name="T108" fmla="*/ 16890 w 518"/>
              <a:gd name="T109" fmla="*/ 440 h 536"/>
              <a:gd name="T110" fmla="*/ 16810 w 518"/>
              <a:gd name="T111" fmla="*/ 492 h 536"/>
              <a:gd name="T112" fmla="*/ 11857 w 518"/>
              <a:gd name="T113" fmla="*/ 373 h 536"/>
              <a:gd name="T114" fmla="*/ 13045 w 518"/>
              <a:gd name="T115" fmla="*/ 329 h 536"/>
              <a:gd name="T116" fmla="*/ 10307 w 518"/>
              <a:gd name="T117" fmla="*/ 299 h 536"/>
              <a:gd name="T118" fmla="*/ 5283 w 518"/>
              <a:gd name="T119" fmla="*/ 350 h 536"/>
              <a:gd name="T120" fmla="*/ 5621 w 518"/>
              <a:gd name="T121" fmla="*/ 299 h 536"/>
              <a:gd name="T122" fmla="*/ 3614 w 518"/>
              <a:gd name="T123" fmla="*/ 299 h 536"/>
              <a:gd name="T124" fmla="*/ 647 w 518"/>
              <a:gd name="T125" fmla="*/ 401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8"/>
              <a:gd name="T190" fmla="*/ 0 h 536"/>
              <a:gd name="T191" fmla="*/ 518 w 518"/>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8" h="536">
                <a:moveTo>
                  <a:pt x="13" y="51"/>
                </a:moveTo>
                <a:lnTo>
                  <a:pt x="8" y="44"/>
                </a:lnTo>
                <a:lnTo>
                  <a:pt x="11" y="27"/>
                </a:lnTo>
                <a:lnTo>
                  <a:pt x="0" y="15"/>
                </a:lnTo>
                <a:lnTo>
                  <a:pt x="0" y="6"/>
                </a:lnTo>
                <a:lnTo>
                  <a:pt x="176" y="0"/>
                </a:lnTo>
                <a:lnTo>
                  <a:pt x="180" y="10"/>
                </a:lnTo>
                <a:lnTo>
                  <a:pt x="180" y="17"/>
                </a:lnTo>
                <a:lnTo>
                  <a:pt x="221" y="28"/>
                </a:lnTo>
                <a:lnTo>
                  <a:pt x="239" y="30"/>
                </a:lnTo>
                <a:lnTo>
                  <a:pt x="245" y="30"/>
                </a:lnTo>
                <a:lnTo>
                  <a:pt x="263" y="30"/>
                </a:lnTo>
                <a:lnTo>
                  <a:pt x="274" y="33"/>
                </a:lnTo>
                <a:lnTo>
                  <a:pt x="288" y="33"/>
                </a:lnTo>
                <a:lnTo>
                  <a:pt x="295" y="35"/>
                </a:lnTo>
                <a:lnTo>
                  <a:pt x="305" y="35"/>
                </a:lnTo>
                <a:lnTo>
                  <a:pt x="336" y="38"/>
                </a:lnTo>
                <a:lnTo>
                  <a:pt x="340" y="38"/>
                </a:lnTo>
                <a:lnTo>
                  <a:pt x="350" y="39"/>
                </a:lnTo>
                <a:lnTo>
                  <a:pt x="370" y="40"/>
                </a:lnTo>
                <a:lnTo>
                  <a:pt x="370" y="54"/>
                </a:lnTo>
                <a:lnTo>
                  <a:pt x="380" y="58"/>
                </a:lnTo>
                <a:lnTo>
                  <a:pt x="380" y="51"/>
                </a:lnTo>
                <a:lnTo>
                  <a:pt x="381" y="44"/>
                </a:lnTo>
                <a:lnTo>
                  <a:pt x="380" y="35"/>
                </a:lnTo>
                <a:lnTo>
                  <a:pt x="380" y="27"/>
                </a:lnTo>
                <a:lnTo>
                  <a:pt x="390" y="16"/>
                </a:lnTo>
                <a:lnTo>
                  <a:pt x="399" y="21"/>
                </a:lnTo>
                <a:lnTo>
                  <a:pt x="404" y="23"/>
                </a:lnTo>
                <a:lnTo>
                  <a:pt x="413" y="23"/>
                </a:lnTo>
                <a:lnTo>
                  <a:pt x="420" y="38"/>
                </a:lnTo>
                <a:lnTo>
                  <a:pt x="420" y="45"/>
                </a:lnTo>
                <a:lnTo>
                  <a:pt x="422" y="54"/>
                </a:lnTo>
                <a:lnTo>
                  <a:pt x="426" y="62"/>
                </a:lnTo>
                <a:lnTo>
                  <a:pt x="426" y="69"/>
                </a:lnTo>
                <a:lnTo>
                  <a:pt x="430" y="83"/>
                </a:lnTo>
                <a:lnTo>
                  <a:pt x="433" y="97"/>
                </a:lnTo>
                <a:lnTo>
                  <a:pt x="433" y="107"/>
                </a:lnTo>
                <a:lnTo>
                  <a:pt x="435" y="118"/>
                </a:lnTo>
                <a:lnTo>
                  <a:pt x="440" y="132"/>
                </a:lnTo>
                <a:lnTo>
                  <a:pt x="444" y="142"/>
                </a:lnTo>
                <a:lnTo>
                  <a:pt x="446" y="150"/>
                </a:lnTo>
                <a:lnTo>
                  <a:pt x="452" y="163"/>
                </a:lnTo>
                <a:lnTo>
                  <a:pt x="454" y="170"/>
                </a:lnTo>
                <a:lnTo>
                  <a:pt x="461" y="193"/>
                </a:lnTo>
                <a:lnTo>
                  <a:pt x="466" y="200"/>
                </a:lnTo>
                <a:lnTo>
                  <a:pt x="464" y="213"/>
                </a:lnTo>
                <a:lnTo>
                  <a:pt x="466" y="226"/>
                </a:lnTo>
                <a:lnTo>
                  <a:pt x="475" y="260"/>
                </a:lnTo>
                <a:lnTo>
                  <a:pt x="478" y="267"/>
                </a:lnTo>
                <a:lnTo>
                  <a:pt x="484" y="279"/>
                </a:lnTo>
                <a:lnTo>
                  <a:pt x="488" y="288"/>
                </a:lnTo>
                <a:lnTo>
                  <a:pt x="492" y="299"/>
                </a:lnTo>
                <a:lnTo>
                  <a:pt x="496" y="313"/>
                </a:lnTo>
                <a:lnTo>
                  <a:pt x="499" y="326"/>
                </a:lnTo>
                <a:lnTo>
                  <a:pt x="505" y="340"/>
                </a:lnTo>
                <a:lnTo>
                  <a:pt x="506" y="351"/>
                </a:lnTo>
                <a:lnTo>
                  <a:pt x="513" y="358"/>
                </a:lnTo>
                <a:lnTo>
                  <a:pt x="515" y="374"/>
                </a:lnTo>
                <a:lnTo>
                  <a:pt x="517" y="387"/>
                </a:lnTo>
                <a:lnTo>
                  <a:pt x="517" y="401"/>
                </a:lnTo>
                <a:lnTo>
                  <a:pt x="517" y="407"/>
                </a:lnTo>
                <a:lnTo>
                  <a:pt x="515" y="419"/>
                </a:lnTo>
                <a:lnTo>
                  <a:pt x="513" y="427"/>
                </a:lnTo>
                <a:lnTo>
                  <a:pt x="513" y="442"/>
                </a:lnTo>
                <a:lnTo>
                  <a:pt x="511" y="459"/>
                </a:lnTo>
                <a:lnTo>
                  <a:pt x="511" y="469"/>
                </a:lnTo>
                <a:lnTo>
                  <a:pt x="511" y="476"/>
                </a:lnTo>
                <a:lnTo>
                  <a:pt x="506" y="478"/>
                </a:lnTo>
                <a:lnTo>
                  <a:pt x="501" y="489"/>
                </a:lnTo>
                <a:lnTo>
                  <a:pt x="498" y="498"/>
                </a:lnTo>
                <a:lnTo>
                  <a:pt x="498" y="512"/>
                </a:lnTo>
                <a:lnTo>
                  <a:pt x="489" y="527"/>
                </a:lnTo>
                <a:lnTo>
                  <a:pt x="482" y="527"/>
                </a:lnTo>
                <a:lnTo>
                  <a:pt x="471" y="532"/>
                </a:lnTo>
                <a:lnTo>
                  <a:pt x="464" y="532"/>
                </a:lnTo>
                <a:lnTo>
                  <a:pt x="456" y="535"/>
                </a:lnTo>
                <a:lnTo>
                  <a:pt x="449" y="535"/>
                </a:lnTo>
                <a:lnTo>
                  <a:pt x="440" y="526"/>
                </a:lnTo>
                <a:lnTo>
                  <a:pt x="440" y="518"/>
                </a:lnTo>
                <a:lnTo>
                  <a:pt x="447" y="522"/>
                </a:lnTo>
                <a:lnTo>
                  <a:pt x="454" y="527"/>
                </a:lnTo>
                <a:lnTo>
                  <a:pt x="456" y="518"/>
                </a:lnTo>
                <a:lnTo>
                  <a:pt x="446" y="513"/>
                </a:lnTo>
                <a:lnTo>
                  <a:pt x="440" y="504"/>
                </a:lnTo>
                <a:lnTo>
                  <a:pt x="433" y="494"/>
                </a:lnTo>
                <a:lnTo>
                  <a:pt x="430" y="484"/>
                </a:lnTo>
                <a:lnTo>
                  <a:pt x="420" y="469"/>
                </a:lnTo>
                <a:lnTo>
                  <a:pt x="412" y="466"/>
                </a:lnTo>
                <a:lnTo>
                  <a:pt x="406" y="465"/>
                </a:lnTo>
                <a:lnTo>
                  <a:pt x="399" y="461"/>
                </a:lnTo>
                <a:lnTo>
                  <a:pt x="395" y="444"/>
                </a:lnTo>
                <a:lnTo>
                  <a:pt x="393" y="435"/>
                </a:lnTo>
                <a:lnTo>
                  <a:pt x="392" y="420"/>
                </a:lnTo>
                <a:lnTo>
                  <a:pt x="385" y="412"/>
                </a:lnTo>
                <a:lnTo>
                  <a:pt x="380" y="405"/>
                </a:lnTo>
                <a:lnTo>
                  <a:pt x="378" y="398"/>
                </a:lnTo>
                <a:lnTo>
                  <a:pt x="378" y="387"/>
                </a:lnTo>
                <a:lnTo>
                  <a:pt x="378" y="378"/>
                </a:lnTo>
                <a:lnTo>
                  <a:pt x="380" y="371"/>
                </a:lnTo>
                <a:lnTo>
                  <a:pt x="373" y="368"/>
                </a:lnTo>
                <a:lnTo>
                  <a:pt x="366" y="366"/>
                </a:lnTo>
                <a:lnTo>
                  <a:pt x="371" y="378"/>
                </a:lnTo>
                <a:lnTo>
                  <a:pt x="363" y="379"/>
                </a:lnTo>
                <a:lnTo>
                  <a:pt x="359" y="371"/>
                </a:lnTo>
                <a:lnTo>
                  <a:pt x="350" y="355"/>
                </a:lnTo>
                <a:lnTo>
                  <a:pt x="346" y="334"/>
                </a:lnTo>
                <a:lnTo>
                  <a:pt x="340" y="323"/>
                </a:lnTo>
                <a:lnTo>
                  <a:pt x="340" y="316"/>
                </a:lnTo>
                <a:lnTo>
                  <a:pt x="346" y="304"/>
                </a:lnTo>
                <a:lnTo>
                  <a:pt x="350" y="294"/>
                </a:lnTo>
                <a:lnTo>
                  <a:pt x="356" y="288"/>
                </a:lnTo>
                <a:lnTo>
                  <a:pt x="350" y="282"/>
                </a:lnTo>
                <a:lnTo>
                  <a:pt x="340" y="273"/>
                </a:lnTo>
                <a:lnTo>
                  <a:pt x="336" y="276"/>
                </a:lnTo>
                <a:lnTo>
                  <a:pt x="340" y="284"/>
                </a:lnTo>
                <a:lnTo>
                  <a:pt x="340" y="291"/>
                </a:lnTo>
                <a:lnTo>
                  <a:pt x="340" y="299"/>
                </a:lnTo>
                <a:lnTo>
                  <a:pt x="331" y="294"/>
                </a:lnTo>
                <a:lnTo>
                  <a:pt x="329" y="288"/>
                </a:lnTo>
                <a:lnTo>
                  <a:pt x="324" y="282"/>
                </a:lnTo>
                <a:lnTo>
                  <a:pt x="329" y="269"/>
                </a:lnTo>
                <a:lnTo>
                  <a:pt x="333" y="249"/>
                </a:lnTo>
                <a:lnTo>
                  <a:pt x="333" y="240"/>
                </a:lnTo>
                <a:lnTo>
                  <a:pt x="339" y="226"/>
                </a:lnTo>
                <a:lnTo>
                  <a:pt x="337" y="213"/>
                </a:lnTo>
                <a:lnTo>
                  <a:pt x="339" y="204"/>
                </a:lnTo>
                <a:lnTo>
                  <a:pt x="337" y="196"/>
                </a:lnTo>
                <a:lnTo>
                  <a:pt x="333" y="185"/>
                </a:lnTo>
                <a:lnTo>
                  <a:pt x="333" y="176"/>
                </a:lnTo>
                <a:lnTo>
                  <a:pt x="322" y="167"/>
                </a:lnTo>
                <a:lnTo>
                  <a:pt x="315" y="165"/>
                </a:lnTo>
                <a:lnTo>
                  <a:pt x="308" y="159"/>
                </a:lnTo>
                <a:lnTo>
                  <a:pt x="304" y="150"/>
                </a:lnTo>
                <a:lnTo>
                  <a:pt x="295" y="142"/>
                </a:lnTo>
                <a:lnTo>
                  <a:pt x="288" y="133"/>
                </a:lnTo>
                <a:lnTo>
                  <a:pt x="287" y="121"/>
                </a:lnTo>
                <a:lnTo>
                  <a:pt x="278" y="117"/>
                </a:lnTo>
                <a:lnTo>
                  <a:pt x="274" y="107"/>
                </a:lnTo>
                <a:lnTo>
                  <a:pt x="268" y="97"/>
                </a:lnTo>
                <a:lnTo>
                  <a:pt x="260" y="90"/>
                </a:lnTo>
                <a:lnTo>
                  <a:pt x="246" y="81"/>
                </a:lnTo>
                <a:lnTo>
                  <a:pt x="238" y="81"/>
                </a:lnTo>
                <a:lnTo>
                  <a:pt x="229" y="81"/>
                </a:lnTo>
                <a:lnTo>
                  <a:pt x="221" y="90"/>
                </a:lnTo>
                <a:lnTo>
                  <a:pt x="219" y="98"/>
                </a:lnTo>
                <a:lnTo>
                  <a:pt x="209" y="97"/>
                </a:lnTo>
                <a:lnTo>
                  <a:pt x="197" y="106"/>
                </a:lnTo>
                <a:lnTo>
                  <a:pt x="192" y="110"/>
                </a:lnTo>
                <a:lnTo>
                  <a:pt x="185" y="114"/>
                </a:lnTo>
                <a:lnTo>
                  <a:pt x="177" y="112"/>
                </a:lnTo>
                <a:lnTo>
                  <a:pt x="163" y="115"/>
                </a:lnTo>
                <a:lnTo>
                  <a:pt x="155" y="118"/>
                </a:lnTo>
                <a:lnTo>
                  <a:pt x="150" y="118"/>
                </a:lnTo>
                <a:lnTo>
                  <a:pt x="146" y="110"/>
                </a:lnTo>
                <a:lnTo>
                  <a:pt x="146" y="102"/>
                </a:lnTo>
                <a:lnTo>
                  <a:pt x="150" y="115"/>
                </a:lnTo>
                <a:lnTo>
                  <a:pt x="155" y="106"/>
                </a:lnTo>
                <a:lnTo>
                  <a:pt x="150" y="97"/>
                </a:lnTo>
                <a:lnTo>
                  <a:pt x="143" y="90"/>
                </a:lnTo>
                <a:lnTo>
                  <a:pt x="131" y="80"/>
                </a:lnTo>
                <a:lnTo>
                  <a:pt x="143" y="84"/>
                </a:lnTo>
                <a:lnTo>
                  <a:pt x="142" y="77"/>
                </a:lnTo>
                <a:lnTo>
                  <a:pt x="133" y="75"/>
                </a:lnTo>
                <a:lnTo>
                  <a:pt x="129" y="68"/>
                </a:lnTo>
                <a:lnTo>
                  <a:pt x="117" y="66"/>
                </a:lnTo>
                <a:lnTo>
                  <a:pt x="126" y="69"/>
                </a:lnTo>
                <a:lnTo>
                  <a:pt x="128" y="77"/>
                </a:lnTo>
                <a:lnTo>
                  <a:pt x="117" y="71"/>
                </a:lnTo>
                <a:lnTo>
                  <a:pt x="98" y="60"/>
                </a:lnTo>
                <a:lnTo>
                  <a:pt x="91" y="58"/>
                </a:lnTo>
                <a:lnTo>
                  <a:pt x="81" y="54"/>
                </a:lnTo>
                <a:lnTo>
                  <a:pt x="90" y="51"/>
                </a:lnTo>
                <a:lnTo>
                  <a:pt x="100" y="51"/>
                </a:lnTo>
                <a:lnTo>
                  <a:pt x="96" y="45"/>
                </a:lnTo>
                <a:lnTo>
                  <a:pt x="90" y="45"/>
                </a:lnTo>
                <a:lnTo>
                  <a:pt x="79" y="47"/>
                </a:lnTo>
                <a:lnTo>
                  <a:pt x="67" y="51"/>
                </a:lnTo>
                <a:lnTo>
                  <a:pt x="50" y="51"/>
                </a:lnTo>
                <a:lnTo>
                  <a:pt x="40" y="54"/>
                </a:lnTo>
                <a:lnTo>
                  <a:pt x="31" y="54"/>
                </a:lnTo>
                <a:lnTo>
                  <a:pt x="38" y="51"/>
                </a:lnTo>
                <a:lnTo>
                  <a:pt x="43" y="47"/>
                </a:lnTo>
                <a:lnTo>
                  <a:pt x="35" y="44"/>
                </a:lnTo>
                <a:lnTo>
                  <a:pt x="28" y="38"/>
                </a:lnTo>
                <a:lnTo>
                  <a:pt x="28" y="47"/>
                </a:lnTo>
                <a:lnTo>
                  <a:pt x="22" y="54"/>
                </a:lnTo>
                <a:lnTo>
                  <a:pt x="13" y="58"/>
                </a:lnTo>
                <a:lnTo>
                  <a:pt x="5" y="63"/>
                </a:lnTo>
                <a:lnTo>
                  <a:pt x="13" y="51"/>
                </a:lnTo>
              </a:path>
            </a:pathLst>
          </a:custGeom>
          <a:solidFill>
            <a:srgbClr val="990000"/>
          </a:soli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20792" name="Freeform 106"/>
          <p:cNvSpPr>
            <a:spLocks/>
          </p:cNvSpPr>
          <p:nvPr/>
        </p:nvSpPr>
        <p:spPr bwMode="auto">
          <a:xfrm>
            <a:off x="5395349" y="3761961"/>
            <a:ext cx="483770" cy="626973"/>
          </a:xfrm>
          <a:custGeom>
            <a:avLst/>
            <a:gdLst>
              <a:gd name="T0" fmla="*/ 2344 w 325"/>
              <a:gd name="T1" fmla="*/ 2115 h 420"/>
              <a:gd name="T2" fmla="*/ 2344 w 325"/>
              <a:gd name="T3" fmla="*/ 1941 h 420"/>
              <a:gd name="T4" fmla="*/ 2233 w 325"/>
              <a:gd name="T5" fmla="*/ 1808 h 420"/>
              <a:gd name="T6" fmla="*/ 2344 w 325"/>
              <a:gd name="T7" fmla="*/ 1670 h 420"/>
              <a:gd name="T8" fmla="*/ 2865 w 325"/>
              <a:gd name="T9" fmla="*/ 1551 h 420"/>
              <a:gd name="T10" fmla="*/ 2977 w 325"/>
              <a:gd name="T11" fmla="*/ 1472 h 420"/>
              <a:gd name="T12" fmla="*/ 2865 w 325"/>
              <a:gd name="T13" fmla="*/ 1372 h 420"/>
              <a:gd name="T14" fmla="*/ 2233 w 325"/>
              <a:gd name="T15" fmla="*/ 1234 h 420"/>
              <a:gd name="T16" fmla="*/ 1374 w 325"/>
              <a:gd name="T17" fmla="*/ 849 h 420"/>
              <a:gd name="T18" fmla="*/ 930 w 325"/>
              <a:gd name="T19" fmla="*/ 564 h 420"/>
              <a:gd name="T20" fmla="*/ 343 w 325"/>
              <a:gd name="T21" fmla="*/ 226 h 420"/>
              <a:gd name="T22" fmla="*/ 0 w 325"/>
              <a:gd name="T23" fmla="*/ 1 h 420"/>
              <a:gd name="T24" fmla="*/ 6052 w 325"/>
              <a:gd name="T25" fmla="*/ 0 h 420"/>
              <a:gd name="T26" fmla="*/ 9491 w 325"/>
              <a:gd name="T27" fmla="*/ 0 h 420"/>
              <a:gd name="T28" fmla="*/ 11449 w 325"/>
              <a:gd name="T29" fmla="*/ 41 h 420"/>
              <a:gd name="T30" fmla="*/ 10736 w 325"/>
              <a:gd name="T31" fmla="*/ 167 h 420"/>
              <a:gd name="T32" fmla="*/ 11567 w 325"/>
              <a:gd name="T33" fmla="*/ 226 h 420"/>
              <a:gd name="T34" fmla="*/ 12232 w 325"/>
              <a:gd name="T35" fmla="*/ 276 h 420"/>
              <a:gd name="T36" fmla="*/ 12946 w 325"/>
              <a:gd name="T37" fmla="*/ 324 h 420"/>
              <a:gd name="T38" fmla="*/ 13775 w 325"/>
              <a:gd name="T39" fmla="*/ 468 h 420"/>
              <a:gd name="T40" fmla="*/ 14707 w 325"/>
              <a:gd name="T41" fmla="*/ 598 h 420"/>
              <a:gd name="T42" fmla="*/ 15695 w 325"/>
              <a:gd name="T43" fmla="*/ 672 h 420"/>
              <a:gd name="T44" fmla="*/ 16582 w 325"/>
              <a:gd name="T45" fmla="*/ 774 h 420"/>
              <a:gd name="T46" fmla="*/ 17216 w 325"/>
              <a:gd name="T47" fmla="*/ 870 h 420"/>
              <a:gd name="T48" fmla="*/ 17858 w 325"/>
              <a:gd name="T49" fmla="*/ 980 h 420"/>
              <a:gd name="T50" fmla="*/ 19042 w 325"/>
              <a:gd name="T51" fmla="*/ 1065 h 420"/>
              <a:gd name="T52" fmla="*/ 19485 w 325"/>
              <a:gd name="T53" fmla="*/ 1145 h 420"/>
              <a:gd name="T54" fmla="*/ 19780 w 325"/>
              <a:gd name="T55" fmla="*/ 1255 h 420"/>
              <a:gd name="T56" fmla="*/ 20466 w 325"/>
              <a:gd name="T57" fmla="*/ 1348 h 420"/>
              <a:gd name="T58" fmla="*/ 21101 w 325"/>
              <a:gd name="T59" fmla="*/ 1461 h 420"/>
              <a:gd name="T60" fmla="*/ 21101 w 325"/>
              <a:gd name="T61" fmla="*/ 1582 h 420"/>
              <a:gd name="T62" fmla="*/ 22465 w 325"/>
              <a:gd name="T63" fmla="*/ 1626 h 420"/>
              <a:gd name="T64" fmla="*/ 21563 w 325"/>
              <a:gd name="T65" fmla="*/ 1702 h 420"/>
              <a:gd name="T66" fmla="*/ 21313 w 325"/>
              <a:gd name="T67" fmla="*/ 1767 h 420"/>
              <a:gd name="T68" fmla="*/ 20967 w 325"/>
              <a:gd name="T69" fmla="*/ 1827 h 420"/>
              <a:gd name="T70" fmla="*/ 20735 w 325"/>
              <a:gd name="T71" fmla="*/ 1885 h 420"/>
              <a:gd name="T72" fmla="*/ 20735 w 325"/>
              <a:gd name="T73" fmla="*/ 1896 h 420"/>
              <a:gd name="T74" fmla="*/ 20239 w 325"/>
              <a:gd name="T75" fmla="*/ 1970 h 420"/>
              <a:gd name="T76" fmla="*/ 19780 w 325"/>
              <a:gd name="T77" fmla="*/ 2047 h 420"/>
              <a:gd name="T78" fmla="*/ 19132 w 325"/>
              <a:gd name="T79" fmla="*/ 2089 h 420"/>
              <a:gd name="T80" fmla="*/ 19780 w 325"/>
              <a:gd name="T81" fmla="*/ 2158 h 420"/>
              <a:gd name="T82" fmla="*/ 19356 w 325"/>
              <a:gd name="T83" fmla="*/ 2235 h 420"/>
              <a:gd name="T84" fmla="*/ 19310 w 325"/>
              <a:gd name="T85" fmla="*/ 2339 h 420"/>
              <a:gd name="T86" fmla="*/ 17858 w 325"/>
              <a:gd name="T87" fmla="*/ 2307 h 420"/>
              <a:gd name="T88" fmla="*/ 16888 w 325"/>
              <a:gd name="T89" fmla="*/ 2307 h 420"/>
              <a:gd name="T90" fmla="*/ 16888 w 325"/>
              <a:gd name="T91" fmla="*/ 2444 h 420"/>
              <a:gd name="T92" fmla="*/ 16183 w 325"/>
              <a:gd name="T93" fmla="*/ 2548 h 420"/>
              <a:gd name="T94" fmla="*/ 16058 w 325"/>
              <a:gd name="T95" fmla="*/ 2444 h 420"/>
              <a:gd name="T96" fmla="*/ 13653 w 325"/>
              <a:gd name="T97" fmla="*/ 2420 h 420"/>
              <a:gd name="T98" fmla="*/ 10458 w 325"/>
              <a:gd name="T99" fmla="*/ 2399 h 420"/>
              <a:gd name="T100" fmla="*/ 7469 w 325"/>
              <a:gd name="T101" fmla="*/ 2374 h 420"/>
              <a:gd name="T102" fmla="*/ 5821 w 325"/>
              <a:gd name="T103" fmla="*/ 2372 h 420"/>
              <a:gd name="T104" fmla="*/ 3008 w 325"/>
              <a:gd name="T105" fmla="*/ 2250 h 4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5"/>
              <a:gd name="T160" fmla="*/ 0 h 420"/>
              <a:gd name="T161" fmla="*/ 325 w 325"/>
              <a:gd name="T162" fmla="*/ 420 h 4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5" h="420">
                <a:moveTo>
                  <a:pt x="41" y="363"/>
                </a:moveTo>
                <a:lnTo>
                  <a:pt x="37" y="355"/>
                </a:lnTo>
                <a:lnTo>
                  <a:pt x="34" y="349"/>
                </a:lnTo>
                <a:lnTo>
                  <a:pt x="32" y="338"/>
                </a:lnTo>
                <a:lnTo>
                  <a:pt x="34" y="330"/>
                </a:lnTo>
                <a:lnTo>
                  <a:pt x="34" y="319"/>
                </a:lnTo>
                <a:lnTo>
                  <a:pt x="37" y="310"/>
                </a:lnTo>
                <a:lnTo>
                  <a:pt x="35" y="307"/>
                </a:lnTo>
                <a:lnTo>
                  <a:pt x="32" y="298"/>
                </a:lnTo>
                <a:lnTo>
                  <a:pt x="31" y="288"/>
                </a:lnTo>
                <a:lnTo>
                  <a:pt x="31" y="282"/>
                </a:lnTo>
                <a:lnTo>
                  <a:pt x="34" y="276"/>
                </a:lnTo>
                <a:lnTo>
                  <a:pt x="35" y="272"/>
                </a:lnTo>
                <a:lnTo>
                  <a:pt x="37" y="259"/>
                </a:lnTo>
                <a:lnTo>
                  <a:pt x="41" y="255"/>
                </a:lnTo>
                <a:lnTo>
                  <a:pt x="44" y="251"/>
                </a:lnTo>
                <a:lnTo>
                  <a:pt x="48" y="248"/>
                </a:lnTo>
                <a:lnTo>
                  <a:pt x="43" y="243"/>
                </a:lnTo>
                <a:lnTo>
                  <a:pt x="43" y="237"/>
                </a:lnTo>
                <a:lnTo>
                  <a:pt x="43" y="231"/>
                </a:lnTo>
                <a:lnTo>
                  <a:pt x="41" y="227"/>
                </a:lnTo>
                <a:lnTo>
                  <a:pt x="37" y="221"/>
                </a:lnTo>
                <a:lnTo>
                  <a:pt x="34" y="210"/>
                </a:lnTo>
                <a:lnTo>
                  <a:pt x="32" y="204"/>
                </a:lnTo>
                <a:lnTo>
                  <a:pt x="27" y="193"/>
                </a:lnTo>
                <a:lnTo>
                  <a:pt x="24" y="170"/>
                </a:lnTo>
                <a:lnTo>
                  <a:pt x="20" y="140"/>
                </a:lnTo>
                <a:lnTo>
                  <a:pt x="20" y="135"/>
                </a:lnTo>
                <a:lnTo>
                  <a:pt x="13" y="98"/>
                </a:lnTo>
                <a:lnTo>
                  <a:pt x="13" y="93"/>
                </a:lnTo>
                <a:lnTo>
                  <a:pt x="11" y="83"/>
                </a:lnTo>
                <a:lnTo>
                  <a:pt x="8" y="65"/>
                </a:lnTo>
                <a:lnTo>
                  <a:pt x="5" y="37"/>
                </a:lnTo>
                <a:lnTo>
                  <a:pt x="5" y="32"/>
                </a:lnTo>
                <a:lnTo>
                  <a:pt x="0" y="13"/>
                </a:lnTo>
                <a:lnTo>
                  <a:pt x="0" y="1"/>
                </a:lnTo>
                <a:lnTo>
                  <a:pt x="57" y="1"/>
                </a:lnTo>
                <a:lnTo>
                  <a:pt x="67" y="0"/>
                </a:lnTo>
                <a:lnTo>
                  <a:pt x="87" y="0"/>
                </a:lnTo>
                <a:lnTo>
                  <a:pt x="98" y="1"/>
                </a:lnTo>
                <a:lnTo>
                  <a:pt x="113" y="1"/>
                </a:lnTo>
                <a:lnTo>
                  <a:pt x="137" y="0"/>
                </a:lnTo>
                <a:lnTo>
                  <a:pt x="170" y="0"/>
                </a:lnTo>
                <a:lnTo>
                  <a:pt x="168" y="4"/>
                </a:lnTo>
                <a:lnTo>
                  <a:pt x="165" y="7"/>
                </a:lnTo>
                <a:lnTo>
                  <a:pt x="155" y="16"/>
                </a:lnTo>
                <a:lnTo>
                  <a:pt x="153" y="22"/>
                </a:lnTo>
                <a:lnTo>
                  <a:pt x="155" y="28"/>
                </a:lnTo>
                <a:lnTo>
                  <a:pt x="158" y="32"/>
                </a:lnTo>
                <a:lnTo>
                  <a:pt x="163" y="34"/>
                </a:lnTo>
                <a:lnTo>
                  <a:pt x="167" y="37"/>
                </a:lnTo>
                <a:lnTo>
                  <a:pt x="170" y="42"/>
                </a:lnTo>
                <a:lnTo>
                  <a:pt x="173" y="45"/>
                </a:lnTo>
                <a:lnTo>
                  <a:pt x="177" y="45"/>
                </a:lnTo>
                <a:lnTo>
                  <a:pt x="180" y="47"/>
                </a:lnTo>
                <a:lnTo>
                  <a:pt x="186" y="47"/>
                </a:lnTo>
                <a:lnTo>
                  <a:pt x="187" y="54"/>
                </a:lnTo>
                <a:lnTo>
                  <a:pt x="193" y="62"/>
                </a:lnTo>
                <a:lnTo>
                  <a:pt x="196" y="73"/>
                </a:lnTo>
                <a:lnTo>
                  <a:pt x="199" y="77"/>
                </a:lnTo>
                <a:lnTo>
                  <a:pt x="206" y="88"/>
                </a:lnTo>
                <a:lnTo>
                  <a:pt x="209" y="93"/>
                </a:lnTo>
                <a:lnTo>
                  <a:pt x="213" y="98"/>
                </a:lnTo>
                <a:lnTo>
                  <a:pt x="217" y="100"/>
                </a:lnTo>
                <a:lnTo>
                  <a:pt x="220" y="104"/>
                </a:lnTo>
                <a:lnTo>
                  <a:pt x="227" y="111"/>
                </a:lnTo>
                <a:lnTo>
                  <a:pt x="232" y="122"/>
                </a:lnTo>
                <a:lnTo>
                  <a:pt x="234" y="127"/>
                </a:lnTo>
                <a:lnTo>
                  <a:pt x="239" y="127"/>
                </a:lnTo>
                <a:lnTo>
                  <a:pt x="246" y="135"/>
                </a:lnTo>
                <a:lnTo>
                  <a:pt x="251" y="137"/>
                </a:lnTo>
                <a:lnTo>
                  <a:pt x="249" y="143"/>
                </a:lnTo>
                <a:lnTo>
                  <a:pt x="255" y="152"/>
                </a:lnTo>
                <a:lnTo>
                  <a:pt x="255" y="159"/>
                </a:lnTo>
                <a:lnTo>
                  <a:pt x="258" y="161"/>
                </a:lnTo>
                <a:lnTo>
                  <a:pt x="263" y="167"/>
                </a:lnTo>
                <a:lnTo>
                  <a:pt x="272" y="170"/>
                </a:lnTo>
                <a:lnTo>
                  <a:pt x="275" y="176"/>
                </a:lnTo>
                <a:lnTo>
                  <a:pt x="279" y="178"/>
                </a:lnTo>
                <a:lnTo>
                  <a:pt x="280" y="185"/>
                </a:lnTo>
                <a:lnTo>
                  <a:pt x="282" y="189"/>
                </a:lnTo>
                <a:lnTo>
                  <a:pt x="286" y="195"/>
                </a:lnTo>
                <a:lnTo>
                  <a:pt x="286" y="200"/>
                </a:lnTo>
                <a:lnTo>
                  <a:pt x="286" y="206"/>
                </a:lnTo>
                <a:lnTo>
                  <a:pt x="286" y="213"/>
                </a:lnTo>
                <a:lnTo>
                  <a:pt x="289" y="219"/>
                </a:lnTo>
                <a:lnTo>
                  <a:pt x="295" y="221"/>
                </a:lnTo>
                <a:lnTo>
                  <a:pt x="301" y="228"/>
                </a:lnTo>
                <a:lnTo>
                  <a:pt x="301" y="231"/>
                </a:lnTo>
                <a:lnTo>
                  <a:pt x="305" y="240"/>
                </a:lnTo>
                <a:lnTo>
                  <a:pt x="305" y="251"/>
                </a:lnTo>
                <a:lnTo>
                  <a:pt x="303" y="257"/>
                </a:lnTo>
                <a:lnTo>
                  <a:pt x="305" y="261"/>
                </a:lnTo>
                <a:lnTo>
                  <a:pt x="310" y="261"/>
                </a:lnTo>
                <a:lnTo>
                  <a:pt x="317" y="266"/>
                </a:lnTo>
                <a:lnTo>
                  <a:pt x="324" y="268"/>
                </a:lnTo>
                <a:lnTo>
                  <a:pt x="318" y="273"/>
                </a:lnTo>
                <a:lnTo>
                  <a:pt x="315" y="282"/>
                </a:lnTo>
                <a:lnTo>
                  <a:pt x="312" y="281"/>
                </a:lnTo>
                <a:lnTo>
                  <a:pt x="308" y="281"/>
                </a:lnTo>
                <a:lnTo>
                  <a:pt x="310" y="285"/>
                </a:lnTo>
                <a:lnTo>
                  <a:pt x="308" y="291"/>
                </a:lnTo>
                <a:lnTo>
                  <a:pt x="305" y="295"/>
                </a:lnTo>
                <a:lnTo>
                  <a:pt x="299" y="295"/>
                </a:lnTo>
                <a:lnTo>
                  <a:pt x="303" y="301"/>
                </a:lnTo>
                <a:lnTo>
                  <a:pt x="305" y="305"/>
                </a:lnTo>
                <a:lnTo>
                  <a:pt x="303" y="310"/>
                </a:lnTo>
                <a:lnTo>
                  <a:pt x="299" y="310"/>
                </a:lnTo>
                <a:lnTo>
                  <a:pt x="296" y="310"/>
                </a:lnTo>
                <a:lnTo>
                  <a:pt x="296" y="316"/>
                </a:lnTo>
                <a:lnTo>
                  <a:pt x="299" y="313"/>
                </a:lnTo>
                <a:lnTo>
                  <a:pt x="299" y="320"/>
                </a:lnTo>
                <a:lnTo>
                  <a:pt x="298" y="325"/>
                </a:lnTo>
                <a:lnTo>
                  <a:pt x="292" y="325"/>
                </a:lnTo>
                <a:lnTo>
                  <a:pt x="292" y="330"/>
                </a:lnTo>
                <a:lnTo>
                  <a:pt x="286" y="330"/>
                </a:lnTo>
                <a:lnTo>
                  <a:pt x="286" y="337"/>
                </a:lnTo>
                <a:lnTo>
                  <a:pt x="286" y="340"/>
                </a:lnTo>
                <a:lnTo>
                  <a:pt x="284" y="349"/>
                </a:lnTo>
                <a:lnTo>
                  <a:pt x="277" y="344"/>
                </a:lnTo>
                <a:lnTo>
                  <a:pt x="277" y="350"/>
                </a:lnTo>
                <a:lnTo>
                  <a:pt x="280" y="353"/>
                </a:lnTo>
                <a:lnTo>
                  <a:pt x="286" y="355"/>
                </a:lnTo>
                <a:lnTo>
                  <a:pt x="282" y="363"/>
                </a:lnTo>
                <a:lnTo>
                  <a:pt x="284" y="367"/>
                </a:lnTo>
                <a:lnTo>
                  <a:pt x="280" y="368"/>
                </a:lnTo>
                <a:lnTo>
                  <a:pt x="279" y="376"/>
                </a:lnTo>
                <a:lnTo>
                  <a:pt x="280" y="382"/>
                </a:lnTo>
                <a:lnTo>
                  <a:pt x="279" y="386"/>
                </a:lnTo>
                <a:lnTo>
                  <a:pt x="270" y="386"/>
                </a:lnTo>
                <a:lnTo>
                  <a:pt x="263" y="382"/>
                </a:lnTo>
                <a:lnTo>
                  <a:pt x="258" y="380"/>
                </a:lnTo>
                <a:lnTo>
                  <a:pt x="253" y="378"/>
                </a:lnTo>
                <a:lnTo>
                  <a:pt x="248" y="378"/>
                </a:lnTo>
                <a:lnTo>
                  <a:pt x="244" y="380"/>
                </a:lnTo>
                <a:lnTo>
                  <a:pt x="243" y="386"/>
                </a:lnTo>
                <a:lnTo>
                  <a:pt x="243" y="396"/>
                </a:lnTo>
                <a:lnTo>
                  <a:pt x="244" y="402"/>
                </a:lnTo>
                <a:lnTo>
                  <a:pt x="243" y="412"/>
                </a:lnTo>
                <a:lnTo>
                  <a:pt x="243" y="419"/>
                </a:lnTo>
                <a:lnTo>
                  <a:pt x="234" y="419"/>
                </a:lnTo>
                <a:lnTo>
                  <a:pt x="232" y="416"/>
                </a:lnTo>
                <a:lnTo>
                  <a:pt x="232" y="408"/>
                </a:lnTo>
                <a:lnTo>
                  <a:pt x="232" y="402"/>
                </a:lnTo>
                <a:lnTo>
                  <a:pt x="213" y="401"/>
                </a:lnTo>
                <a:lnTo>
                  <a:pt x="203" y="399"/>
                </a:lnTo>
                <a:lnTo>
                  <a:pt x="197" y="399"/>
                </a:lnTo>
                <a:lnTo>
                  <a:pt x="168" y="396"/>
                </a:lnTo>
                <a:lnTo>
                  <a:pt x="158" y="396"/>
                </a:lnTo>
                <a:lnTo>
                  <a:pt x="151" y="395"/>
                </a:lnTo>
                <a:lnTo>
                  <a:pt x="137" y="395"/>
                </a:lnTo>
                <a:lnTo>
                  <a:pt x="126" y="391"/>
                </a:lnTo>
                <a:lnTo>
                  <a:pt x="108" y="391"/>
                </a:lnTo>
                <a:lnTo>
                  <a:pt x="103" y="391"/>
                </a:lnTo>
                <a:lnTo>
                  <a:pt x="87" y="390"/>
                </a:lnTo>
                <a:lnTo>
                  <a:pt x="84" y="390"/>
                </a:lnTo>
                <a:lnTo>
                  <a:pt x="50" y="386"/>
                </a:lnTo>
                <a:lnTo>
                  <a:pt x="44" y="380"/>
                </a:lnTo>
                <a:lnTo>
                  <a:pt x="44" y="371"/>
                </a:lnTo>
                <a:lnTo>
                  <a:pt x="41" y="363"/>
                </a:lnTo>
              </a:path>
            </a:pathLst>
          </a:custGeom>
          <a:solidFill>
            <a:srgbClr val="FFFFCC"/>
          </a:solidFill>
          <a:ln w="3175" cap="rnd">
            <a:solidFill>
              <a:srgbClr val="FFC000"/>
            </a:solidFill>
            <a:round/>
            <a:headEnd/>
            <a:tailEnd type="stealth" w="lg" len="med"/>
          </a:ln>
        </p:spPr>
        <p:txBody>
          <a:bodyPr anchor="ctr">
            <a:noAutofit/>
          </a:bodyPr>
          <a:lstStyle/>
          <a:p>
            <a:pPr>
              <a:defRPr/>
            </a:pPr>
            <a:endParaRPr lang="en-US">
              <a:solidFill>
                <a:prstClr val="black"/>
              </a:solidFill>
            </a:endParaRPr>
          </a:p>
        </p:txBody>
      </p:sp>
      <p:sp>
        <p:nvSpPr>
          <p:cNvPr id="20793" name="Freeform 107"/>
          <p:cNvSpPr>
            <a:spLocks/>
          </p:cNvSpPr>
          <p:nvPr/>
        </p:nvSpPr>
        <p:spPr bwMode="auto">
          <a:xfrm>
            <a:off x="5592569" y="3719000"/>
            <a:ext cx="505812" cy="430960"/>
          </a:xfrm>
          <a:custGeom>
            <a:avLst/>
            <a:gdLst>
              <a:gd name="T0" fmla="*/ 2933 w 331"/>
              <a:gd name="T1" fmla="*/ 96 h 287"/>
              <a:gd name="T2" fmla="*/ 5088 w 331"/>
              <a:gd name="T3" fmla="*/ 50 h 287"/>
              <a:gd name="T4" fmla="*/ 6702 w 331"/>
              <a:gd name="T5" fmla="*/ 2 h 287"/>
              <a:gd name="T6" fmla="*/ 7139 w 331"/>
              <a:gd name="T7" fmla="*/ 0 h 287"/>
              <a:gd name="T8" fmla="*/ 8237 w 331"/>
              <a:gd name="T9" fmla="*/ 0 h 287"/>
              <a:gd name="T10" fmla="*/ 11937 w 331"/>
              <a:gd name="T11" fmla="*/ 0 h 287"/>
              <a:gd name="T12" fmla="*/ 17311 w 331"/>
              <a:gd name="T13" fmla="*/ 2 h 287"/>
              <a:gd name="T14" fmla="*/ 17311 w 331"/>
              <a:gd name="T15" fmla="*/ 87 h 287"/>
              <a:gd name="T16" fmla="*/ 19122 w 331"/>
              <a:gd name="T17" fmla="*/ 168 h 287"/>
              <a:gd name="T18" fmla="*/ 27349 w 331"/>
              <a:gd name="T19" fmla="*/ 236 h 287"/>
              <a:gd name="T20" fmla="*/ 31924 w 331"/>
              <a:gd name="T21" fmla="*/ 550 h 287"/>
              <a:gd name="T22" fmla="*/ 35006 w 331"/>
              <a:gd name="T23" fmla="*/ 814 h 287"/>
              <a:gd name="T24" fmla="*/ 32260 w 331"/>
              <a:gd name="T25" fmla="*/ 1002 h 287"/>
              <a:gd name="T26" fmla="*/ 31385 w 331"/>
              <a:gd name="T27" fmla="*/ 1110 h 287"/>
              <a:gd name="T28" fmla="*/ 30478 w 331"/>
              <a:gd name="T29" fmla="*/ 1139 h 287"/>
              <a:gd name="T30" fmla="*/ 30341 w 331"/>
              <a:gd name="T31" fmla="*/ 1164 h 287"/>
              <a:gd name="T32" fmla="*/ 31023 w 331"/>
              <a:gd name="T33" fmla="*/ 1225 h 287"/>
              <a:gd name="T34" fmla="*/ 30341 w 331"/>
              <a:gd name="T35" fmla="*/ 1225 h 287"/>
              <a:gd name="T36" fmla="*/ 29853 w 331"/>
              <a:gd name="T37" fmla="*/ 1266 h 287"/>
              <a:gd name="T38" fmla="*/ 29250 w 331"/>
              <a:gd name="T39" fmla="*/ 1300 h 287"/>
              <a:gd name="T40" fmla="*/ 27961 w 331"/>
              <a:gd name="T41" fmla="*/ 1349 h 287"/>
              <a:gd name="T42" fmla="*/ 27627 w 331"/>
              <a:gd name="T43" fmla="*/ 1388 h 287"/>
              <a:gd name="T44" fmla="*/ 26313 w 331"/>
              <a:gd name="T45" fmla="*/ 1466 h 287"/>
              <a:gd name="T46" fmla="*/ 25549 w 331"/>
              <a:gd name="T47" fmla="*/ 1425 h 287"/>
              <a:gd name="T48" fmla="*/ 25708 w 331"/>
              <a:gd name="T49" fmla="*/ 1484 h 287"/>
              <a:gd name="T50" fmla="*/ 25188 w 331"/>
              <a:gd name="T51" fmla="*/ 1550 h 287"/>
              <a:gd name="T52" fmla="*/ 24006 w 331"/>
              <a:gd name="T53" fmla="*/ 1569 h 287"/>
              <a:gd name="T54" fmla="*/ 23594 w 331"/>
              <a:gd name="T55" fmla="*/ 1571 h 287"/>
              <a:gd name="T56" fmla="*/ 22802 w 331"/>
              <a:gd name="T57" fmla="*/ 1622 h 287"/>
              <a:gd name="T58" fmla="*/ 21763 w 331"/>
              <a:gd name="T59" fmla="*/ 1626 h 287"/>
              <a:gd name="T60" fmla="*/ 21197 w 331"/>
              <a:gd name="T61" fmla="*/ 1660 h 287"/>
              <a:gd name="T62" fmla="*/ 20434 w 331"/>
              <a:gd name="T63" fmla="*/ 1757 h 287"/>
              <a:gd name="T64" fmla="*/ 19122 w 331"/>
              <a:gd name="T65" fmla="*/ 1669 h 287"/>
              <a:gd name="T66" fmla="*/ 18826 w 331"/>
              <a:gd name="T67" fmla="*/ 1726 h 287"/>
              <a:gd name="T68" fmla="*/ 19122 w 331"/>
              <a:gd name="T69" fmla="*/ 1812 h 287"/>
              <a:gd name="T70" fmla="*/ 19864 w 331"/>
              <a:gd name="T71" fmla="*/ 1805 h 287"/>
              <a:gd name="T72" fmla="*/ 19122 w 331"/>
              <a:gd name="T73" fmla="*/ 1867 h 287"/>
              <a:gd name="T74" fmla="*/ 18399 w 331"/>
              <a:gd name="T75" fmla="*/ 1916 h 287"/>
              <a:gd name="T76" fmla="*/ 17119 w 331"/>
              <a:gd name="T77" fmla="*/ 1872 h 287"/>
              <a:gd name="T78" fmla="*/ 16399 w 331"/>
              <a:gd name="T79" fmla="*/ 1847 h 287"/>
              <a:gd name="T80" fmla="*/ 16568 w 331"/>
              <a:gd name="T81" fmla="*/ 1740 h 287"/>
              <a:gd name="T82" fmla="*/ 15480 w 331"/>
              <a:gd name="T83" fmla="*/ 1602 h 287"/>
              <a:gd name="T84" fmla="*/ 14604 w 331"/>
              <a:gd name="T85" fmla="*/ 1531 h 287"/>
              <a:gd name="T86" fmla="*/ 14604 w 331"/>
              <a:gd name="T87" fmla="*/ 1466 h 287"/>
              <a:gd name="T88" fmla="*/ 14292 w 331"/>
              <a:gd name="T89" fmla="*/ 1388 h 287"/>
              <a:gd name="T90" fmla="*/ 13919 w 331"/>
              <a:gd name="T91" fmla="*/ 1320 h 287"/>
              <a:gd name="T92" fmla="*/ 11967 w 331"/>
              <a:gd name="T93" fmla="*/ 1254 h 287"/>
              <a:gd name="T94" fmla="*/ 11937 w 331"/>
              <a:gd name="T95" fmla="*/ 1205 h 287"/>
              <a:gd name="T96" fmla="*/ 11179 w 331"/>
              <a:gd name="T97" fmla="*/ 1184 h 287"/>
              <a:gd name="T98" fmla="*/ 10604 w 331"/>
              <a:gd name="T99" fmla="*/ 1123 h 287"/>
              <a:gd name="T100" fmla="*/ 10173 w 331"/>
              <a:gd name="T101" fmla="*/ 1023 h 287"/>
              <a:gd name="T102" fmla="*/ 8810 w 331"/>
              <a:gd name="T103" fmla="*/ 947 h 287"/>
              <a:gd name="T104" fmla="*/ 7487 w 331"/>
              <a:gd name="T105" fmla="*/ 814 h 287"/>
              <a:gd name="T106" fmla="*/ 6138 w 331"/>
              <a:gd name="T107" fmla="*/ 754 h 287"/>
              <a:gd name="T108" fmla="*/ 5165 w 331"/>
              <a:gd name="T109" fmla="*/ 645 h 287"/>
              <a:gd name="T110" fmla="*/ 4451 w 331"/>
              <a:gd name="T111" fmla="*/ 550 h 287"/>
              <a:gd name="T112" fmla="*/ 3770 w 331"/>
              <a:gd name="T113" fmla="*/ 461 h 287"/>
              <a:gd name="T114" fmla="*/ 2686 w 331"/>
              <a:gd name="T115" fmla="*/ 441 h 287"/>
              <a:gd name="T116" fmla="*/ 1367 w 331"/>
              <a:gd name="T117" fmla="*/ 368 h 287"/>
              <a:gd name="T118" fmla="*/ 655 w 331"/>
              <a:gd name="T119" fmla="*/ 352 h 287"/>
              <a:gd name="T120" fmla="*/ 0 w 331"/>
              <a:gd name="T121" fmla="*/ 294 h 287"/>
              <a:gd name="T122" fmla="*/ 1801 w 331"/>
              <a:gd name="T123" fmla="*/ 150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1"/>
              <a:gd name="T187" fmla="*/ 0 h 287"/>
              <a:gd name="T188" fmla="*/ 331 w 331"/>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1" h="287">
                <a:moveTo>
                  <a:pt x="18" y="19"/>
                </a:moveTo>
                <a:lnTo>
                  <a:pt x="25" y="14"/>
                </a:lnTo>
                <a:lnTo>
                  <a:pt x="27" y="14"/>
                </a:lnTo>
                <a:lnTo>
                  <a:pt x="39" y="12"/>
                </a:lnTo>
                <a:lnTo>
                  <a:pt x="43" y="12"/>
                </a:lnTo>
                <a:lnTo>
                  <a:pt x="47" y="8"/>
                </a:lnTo>
                <a:lnTo>
                  <a:pt x="48" y="7"/>
                </a:lnTo>
                <a:lnTo>
                  <a:pt x="52" y="7"/>
                </a:lnTo>
                <a:lnTo>
                  <a:pt x="62" y="2"/>
                </a:lnTo>
                <a:lnTo>
                  <a:pt x="62" y="0"/>
                </a:lnTo>
                <a:lnTo>
                  <a:pt x="64" y="2"/>
                </a:lnTo>
                <a:lnTo>
                  <a:pt x="66" y="0"/>
                </a:lnTo>
                <a:lnTo>
                  <a:pt x="70" y="0"/>
                </a:lnTo>
                <a:lnTo>
                  <a:pt x="72" y="0"/>
                </a:lnTo>
                <a:lnTo>
                  <a:pt x="76" y="0"/>
                </a:lnTo>
                <a:lnTo>
                  <a:pt x="79" y="0"/>
                </a:lnTo>
                <a:lnTo>
                  <a:pt x="94" y="0"/>
                </a:lnTo>
                <a:lnTo>
                  <a:pt x="110" y="0"/>
                </a:lnTo>
                <a:lnTo>
                  <a:pt x="138" y="2"/>
                </a:lnTo>
                <a:lnTo>
                  <a:pt x="142" y="2"/>
                </a:lnTo>
                <a:lnTo>
                  <a:pt x="160" y="2"/>
                </a:lnTo>
                <a:lnTo>
                  <a:pt x="160" y="8"/>
                </a:lnTo>
                <a:lnTo>
                  <a:pt x="159" y="10"/>
                </a:lnTo>
                <a:lnTo>
                  <a:pt x="160" y="13"/>
                </a:lnTo>
                <a:lnTo>
                  <a:pt x="167" y="8"/>
                </a:lnTo>
                <a:lnTo>
                  <a:pt x="172" y="14"/>
                </a:lnTo>
                <a:lnTo>
                  <a:pt x="177" y="25"/>
                </a:lnTo>
                <a:lnTo>
                  <a:pt x="177" y="34"/>
                </a:lnTo>
                <a:lnTo>
                  <a:pt x="193" y="36"/>
                </a:lnTo>
                <a:lnTo>
                  <a:pt x="253" y="36"/>
                </a:lnTo>
                <a:lnTo>
                  <a:pt x="269" y="52"/>
                </a:lnTo>
                <a:lnTo>
                  <a:pt x="269" y="54"/>
                </a:lnTo>
                <a:lnTo>
                  <a:pt x="295" y="81"/>
                </a:lnTo>
                <a:lnTo>
                  <a:pt x="324" y="114"/>
                </a:lnTo>
                <a:lnTo>
                  <a:pt x="330" y="120"/>
                </a:lnTo>
                <a:lnTo>
                  <a:pt x="324" y="122"/>
                </a:lnTo>
                <a:lnTo>
                  <a:pt x="314" y="130"/>
                </a:lnTo>
                <a:lnTo>
                  <a:pt x="302" y="144"/>
                </a:lnTo>
                <a:lnTo>
                  <a:pt x="298" y="148"/>
                </a:lnTo>
                <a:lnTo>
                  <a:pt x="295" y="153"/>
                </a:lnTo>
                <a:lnTo>
                  <a:pt x="292" y="159"/>
                </a:lnTo>
                <a:lnTo>
                  <a:pt x="290" y="165"/>
                </a:lnTo>
                <a:lnTo>
                  <a:pt x="286" y="168"/>
                </a:lnTo>
                <a:lnTo>
                  <a:pt x="282" y="171"/>
                </a:lnTo>
                <a:lnTo>
                  <a:pt x="282" y="170"/>
                </a:lnTo>
                <a:lnTo>
                  <a:pt x="282" y="165"/>
                </a:lnTo>
                <a:lnTo>
                  <a:pt x="281" y="165"/>
                </a:lnTo>
                <a:lnTo>
                  <a:pt x="281" y="174"/>
                </a:lnTo>
                <a:lnTo>
                  <a:pt x="284" y="174"/>
                </a:lnTo>
                <a:lnTo>
                  <a:pt x="286" y="180"/>
                </a:lnTo>
                <a:lnTo>
                  <a:pt x="286" y="183"/>
                </a:lnTo>
                <a:lnTo>
                  <a:pt x="284" y="183"/>
                </a:lnTo>
                <a:lnTo>
                  <a:pt x="282" y="183"/>
                </a:lnTo>
                <a:lnTo>
                  <a:pt x="281" y="183"/>
                </a:lnTo>
                <a:lnTo>
                  <a:pt x="282" y="186"/>
                </a:lnTo>
                <a:lnTo>
                  <a:pt x="279" y="189"/>
                </a:lnTo>
                <a:lnTo>
                  <a:pt x="276" y="189"/>
                </a:lnTo>
                <a:lnTo>
                  <a:pt x="272" y="192"/>
                </a:lnTo>
                <a:lnTo>
                  <a:pt x="272" y="194"/>
                </a:lnTo>
                <a:lnTo>
                  <a:pt x="270" y="194"/>
                </a:lnTo>
                <a:lnTo>
                  <a:pt x="267" y="197"/>
                </a:lnTo>
                <a:lnTo>
                  <a:pt x="262" y="197"/>
                </a:lnTo>
                <a:lnTo>
                  <a:pt x="259" y="201"/>
                </a:lnTo>
                <a:lnTo>
                  <a:pt x="255" y="204"/>
                </a:lnTo>
                <a:lnTo>
                  <a:pt x="253" y="207"/>
                </a:lnTo>
                <a:lnTo>
                  <a:pt x="255" y="207"/>
                </a:lnTo>
                <a:lnTo>
                  <a:pt x="248" y="213"/>
                </a:lnTo>
                <a:lnTo>
                  <a:pt x="245" y="218"/>
                </a:lnTo>
                <a:lnTo>
                  <a:pt x="243" y="219"/>
                </a:lnTo>
                <a:lnTo>
                  <a:pt x="239" y="219"/>
                </a:lnTo>
                <a:lnTo>
                  <a:pt x="238" y="213"/>
                </a:lnTo>
                <a:lnTo>
                  <a:pt x="236" y="213"/>
                </a:lnTo>
                <a:lnTo>
                  <a:pt x="236" y="218"/>
                </a:lnTo>
                <a:lnTo>
                  <a:pt x="235" y="222"/>
                </a:lnTo>
                <a:lnTo>
                  <a:pt x="238" y="222"/>
                </a:lnTo>
                <a:lnTo>
                  <a:pt x="238" y="224"/>
                </a:lnTo>
                <a:lnTo>
                  <a:pt x="235" y="225"/>
                </a:lnTo>
                <a:lnTo>
                  <a:pt x="233" y="231"/>
                </a:lnTo>
                <a:lnTo>
                  <a:pt x="229" y="231"/>
                </a:lnTo>
                <a:lnTo>
                  <a:pt x="226" y="233"/>
                </a:lnTo>
                <a:lnTo>
                  <a:pt x="222" y="233"/>
                </a:lnTo>
                <a:lnTo>
                  <a:pt x="221" y="235"/>
                </a:lnTo>
                <a:lnTo>
                  <a:pt x="219" y="235"/>
                </a:lnTo>
                <a:lnTo>
                  <a:pt x="219" y="234"/>
                </a:lnTo>
                <a:lnTo>
                  <a:pt x="216" y="234"/>
                </a:lnTo>
                <a:lnTo>
                  <a:pt x="216" y="239"/>
                </a:lnTo>
                <a:lnTo>
                  <a:pt x="211" y="241"/>
                </a:lnTo>
                <a:lnTo>
                  <a:pt x="208" y="245"/>
                </a:lnTo>
                <a:lnTo>
                  <a:pt x="204" y="241"/>
                </a:lnTo>
                <a:lnTo>
                  <a:pt x="201" y="243"/>
                </a:lnTo>
                <a:lnTo>
                  <a:pt x="193" y="243"/>
                </a:lnTo>
                <a:lnTo>
                  <a:pt x="193" y="247"/>
                </a:lnTo>
                <a:lnTo>
                  <a:pt x="196" y="248"/>
                </a:lnTo>
                <a:lnTo>
                  <a:pt x="198" y="249"/>
                </a:lnTo>
                <a:lnTo>
                  <a:pt x="193" y="253"/>
                </a:lnTo>
                <a:lnTo>
                  <a:pt x="189" y="262"/>
                </a:lnTo>
                <a:lnTo>
                  <a:pt x="183" y="262"/>
                </a:lnTo>
                <a:lnTo>
                  <a:pt x="179" y="257"/>
                </a:lnTo>
                <a:lnTo>
                  <a:pt x="177" y="249"/>
                </a:lnTo>
                <a:lnTo>
                  <a:pt x="176" y="248"/>
                </a:lnTo>
                <a:lnTo>
                  <a:pt x="174" y="253"/>
                </a:lnTo>
                <a:lnTo>
                  <a:pt x="174" y="257"/>
                </a:lnTo>
                <a:lnTo>
                  <a:pt x="177" y="262"/>
                </a:lnTo>
                <a:lnTo>
                  <a:pt x="177" y="264"/>
                </a:lnTo>
                <a:lnTo>
                  <a:pt x="177" y="269"/>
                </a:lnTo>
                <a:lnTo>
                  <a:pt x="180" y="266"/>
                </a:lnTo>
                <a:lnTo>
                  <a:pt x="183" y="264"/>
                </a:lnTo>
                <a:lnTo>
                  <a:pt x="184" y="268"/>
                </a:lnTo>
                <a:lnTo>
                  <a:pt x="183" y="272"/>
                </a:lnTo>
                <a:lnTo>
                  <a:pt x="177" y="277"/>
                </a:lnTo>
                <a:lnTo>
                  <a:pt x="177" y="278"/>
                </a:lnTo>
                <a:lnTo>
                  <a:pt x="174" y="277"/>
                </a:lnTo>
                <a:lnTo>
                  <a:pt x="172" y="279"/>
                </a:lnTo>
                <a:lnTo>
                  <a:pt x="170" y="286"/>
                </a:lnTo>
                <a:lnTo>
                  <a:pt x="167" y="284"/>
                </a:lnTo>
                <a:lnTo>
                  <a:pt x="166" y="284"/>
                </a:lnTo>
                <a:lnTo>
                  <a:pt x="159" y="279"/>
                </a:lnTo>
                <a:lnTo>
                  <a:pt x="157" y="279"/>
                </a:lnTo>
                <a:lnTo>
                  <a:pt x="153" y="279"/>
                </a:lnTo>
                <a:lnTo>
                  <a:pt x="152" y="275"/>
                </a:lnTo>
                <a:lnTo>
                  <a:pt x="152" y="272"/>
                </a:lnTo>
                <a:lnTo>
                  <a:pt x="153" y="269"/>
                </a:lnTo>
                <a:lnTo>
                  <a:pt x="153" y="260"/>
                </a:lnTo>
                <a:lnTo>
                  <a:pt x="150" y="249"/>
                </a:lnTo>
                <a:lnTo>
                  <a:pt x="150" y="247"/>
                </a:lnTo>
                <a:lnTo>
                  <a:pt x="143" y="239"/>
                </a:lnTo>
                <a:lnTo>
                  <a:pt x="138" y="237"/>
                </a:lnTo>
                <a:lnTo>
                  <a:pt x="136" y="234"/>
                </a:lnTo>
                <a:lnTo>
                  <a:pt x="135" y="228"/>
                </a:lnTo>
                <a:lnTo>
                  <a:pt x="135" y="224"/>
                </a:lnTo>
                <a:lnTo>
                  <a:pt x="135" y="222"/>
                </a:lnTo>
                <a:lnTo>
                  <a:pt x="135" y="219"/>
                </a:lnTo>
                <a:lnTo>
                  <a:pt x="135" y="213"/>
                </a:lnTo>
                <a:lnTo>
                  <a:pt x="132" y="211"/>
                </a:lnTo>
                <a:lnTo>
                  <a:pt x="132" y="207"/>
                </a:lnTo>
                <a:lnTo>
                  <a:pt x="129" y="204"/>
                </a:lnTo>
                <a:lnTo>
                  <a:pt x="129" y="200"/>
                </a:lnTo>
                <a:lnTo>
                  <a:pt x="128" y="197"/>
                </a:lnTo>
                <a:lnTo>
                  <a:pt x="125" y="195"/>
                </a:lnTo>
                <a:lnTo>
                  <a:pt x="120" y="189"/>
                </a:lnTo>
                <a:lnTo>
                  <a:pt x="111" y="186"/>
                </a:lnTo>
                <a:lnTo>
                  <a:pt x="110" y="183"/>
                </a:lnTo>
                <a:lnTo>
                  <a:pt x="110" y="180"/>
                </a:lnTo>
                <a:lnTo>
                  <a:pt x="110" y="179"/>
                </a:lnTo>
                <a:lnTo>
                  <a:pt x="107" y="180"/>
                </a:lnTo>
                <a:lnTo>
                  <a:pt x="104" y="177"/>
                </a:lnTo>
                <a:lnTo>
                  <a:pt x="103" y="177"/>
                </a:lnTo>
                <a:lnTo>
                  <a:pt x="104" y="174"/>
                </a:lnTo>
                <a:lnTo>
                  <a:pt x="103" y="171"/>
                </a:lnTo>
                <a:lnTo>
                  <a:pt x="98" y="167"/>
                </a:lnTo>
                <a:lnTo>
                  <a:pt x="98" y="161"/>
                </a:lnTo>
                <a:lnTo>
                  <a:pt x="100" y="156"/>
                </a:lnTo>
                <a:lnTo>
                  <a:pt x="94" y="153"/>
                </a:lnTo>
                <a:lnTo>
                  <a:pt x="87" y="146"/>
                </a:lnTo>
                <a:lnTo>
                  <a:pt x="83" y="146"/>
                </a:lnTo>
                <a:lnTo>
                  <a:pt x="81" y="141"/>
                </a:lnTo>
                <a:lnTo>
                  <a:pt x="77" y="133"/>
                </a:lnTo>
                <a:lnTo>
                  <a:pt x="72" y="127"/>
                </a:lnTo>
                <a:lnTo>
                  <a:pt x="69" y="122"/>
                </a:lnTo>
                <a:lnTo>
                  <a:pt x="62" y="117"/>
                </a:lnTo>
                <a:lnTo>
                  <a:pt x="57" y="114"/>
                </a:lnTo>
                <a:lnTo>
                  <a:pt x="57" y="112"/>
                </a:lnTo>
                <a:lnTo>
                  <a:pt x="55" y="106"/>
                </a:lnTo>
                <a:lnTo>
                  <a:pt x="52" y="102"/>
                </a:lnTo>
                <a:lnTo>
                  <a:pt x="48" y="96"/>
                </a:lnTo>
                <a:lnTo>
                  <a:pt x="45" y="93"/>
                </a:lnTo>
                <a:lnTo>
                  <a:pt x="43" y="84"/>
                </a:lnTo>
                <a:lnTo>
                  <a:pt x="41" y="81"/>
                </a:lnTo>
                <a:lnTo>
                  <a:pt x="37" y="78"/>
                </a:lnTo>
                <a:lnTo>
                  <a:pt x="35" y="74"/>
                </a:lnTo>
                <a:lnTo>
                  <a:pt x="35" y="69"/>
                </a:lnTo>
                <a:lnTo>
                  <a:pt x="34" y="66"/>
                </a:lnTo>
                <a:lnTo>
                  <a:pt x="28" y="66"/>
                </a:lnTo>
                <a:lnTo>
                  <a:pt x="25" y="65"/>
                </a:lnTo>
                <a:lnTo>
                  <a:pt x="22" y="65"/>
                </a:lnTo>
                <a:lnTo>
                  <a:pt x="18" y="61"/>
                </a:lnTo>
                <a:lnTo>
                  <a:pt x="13" y="55"/>
                </a:lnTo>
                <a:lnTo>
                  <a:pt x="11" y="54"/>
                </a:lnTo>
                <a:lnTo>
                  <a:pt x="10" y="54"/>
                </a:lnTo>
                <a:lnTo>
                  <a:pt x="6" y="52"/>
                </a:lnTo>
                <a:lnTo>
                  <a:pt x="5" y="50"/>
                </a:lnTo>
                <a:lnTo>
                  <a:pt x="3" y="48"/>
                </a:lnTo>
                <a:lnTo>
                  <a:pt x="0" y="44"/>
                </a:lnTo>
                <a:lnTo>
                  <a:pt x="3" y="36"/>
                </a:lnTo>
                <a:lnTo>
                  <a:pt x="13" y="27"/>
                </a:lnTo>
                <a:lnTo>
                  <a:pt x="17" y="22"/>
                </a:lnTo>
                <a:lnTo>
                  <a:pt x="18" y="19"/>
                </a:lnTo>
              </a:path>
            </a:pathLst>
          </a:custGeom>
          <a:gradFill>
            <a:gsLst>
              <a:gs pos="85000">
                <a:srgbClr val="FFFF00"/>
              </a:gs>
              <a:gs pos="69000">
                <a:schemeClr val="bg1">
                  <a:lumMod val="85000"/>
                </a:schemeClr>
              </a:gs>
              <a:gs pos="50000">
                <a:srgbClr val="C00000"/>
              </a:gs>
              <a:gs pos="25000">
                <a:srgbClr val="FFC000"/>
              </a:gs>
            </a:gsLst>
            <a:path path="circle">
              <a:fillToRect l="100000" t="100000"/>
            </a:path>
          </a:gradFill>
          <a:ln w="12700" cap="rnd">
            <a:solidFill>
              <a:srgbClr val="E79A29"/>
            </a:solidFill>
            <a:round/>
            <a:headEnd/>
            <a:tailEnd/>
          </a:ln>
        </p:spPr>
        <p:txBody>
          <a:bodyPr anchor="ctr">
            <a:noAutofit/>
          </a:bodyPr>
          <a:lstStyle/>
          <a:p>
            <a:pPr>
              <a:defRPr/>
            </a:pPr>
            <a:endParaRPr lang="en-US">
              <a:solidFill>
                <a:prstClr val="black"/>
              </a:solidFill>
            </a:endParaRPr>
          </a:p>
        </p:txBody>
      </p:sp>
      <p:sp>
        <p:nvSpPr>
          <p:cNvPr id="18469" name="AutoShape 146"/>
          <p:cNvSpPr>
            <a:spLocks noChangeAspect="1" noChangeArrowheads="1" noTextEdit="1"/>
          </p:cNvSpPr>
          <p:nvPr/>
        </p:nvSpPr>
        <p:spPr bwMode="auto">
          <a:xfrm>
            <a:off x="3683795" y="2012157"/>
            <a:ext cx="160735" cy="188119"/>
          </a:xfrm>
          <a:prstGeom prst="rect">
            <a:avLst/>
          </a:prstGeom>
          <a:noFill/>
          <a:ln w="9525">
            <a:noFill/>
            <a:miter lim="800000"/>
            <a:headEnd/>
            <a:tailEnd/>
          </a:ln>
        </p:spPr>
        <p:txBody>
          <a:bodyPr anchor="ctr">
            <a:noAutofit/>
          </a:bodyPr>
          <a:lstStyle/>
          <a:p>
            <a:endParaRPr lang="en-US">
              <a:solidFill>
                <a:prstClr val="black"/>
              </a:solidFill>
            </a:endParaRPr>
          </a:p>
        </p:txBody>
      </p:sp>
      <p:sp>
        <p:nvSpPr>
          <p:cNvPr id="18470" name="Oval 414"/>
          <p:cNvSpPr>
            <a:spLocks noChangeArrowheads="1"/>
          </p:cNvSpPr>
          <p:nvPr/>
        </p:nvSpPr>
        <p:spPr bwMode="auto">
          <a:xfrm>
            <a:off x="5303044" y="4227911"/>
            <a:ext cx="53579" cy="54769"/>
          </a:xfrm>
          <a:prstGeom prst="ellipse">
            <a:avLst/>
          </a:prstGeom>
          <a:noFill/>
          <a:ln w="9525">
            <a:noFill/>
            <a:round/>
            <a:headEnd/>
            <a:tailEnd/>
          </a:ln>
        </p:spPr>
        <p:txBody>
          <a:bodyPr wrap="none" anchor="ctr">
            <a:noAutofit/>
          </a:bodyPr>
          <a:lstStyle/>
          <a:p>
            <a:endParaRPr lang="en-US">
              <a:solidFill>
                <a:srgbClr val="000000"/>
              </a:solidFill>
            </a:endParaRPr>
          </a:p>
        </p:txBody>
      </p:sp>
      <p:sp>
        <p:nvSpPr>
          <p:cNvPr id="18471" name="Oval 419"/>
          <p:cNvSpPr>
            <a:spLocks noChangeArrowheads="1"/>
          </p:cNvSpPr>
          <p:nvPr/>
        </p:nvSpPr>
        <p:spPr bwMode="auto">
          <a:xfrm>
            <a:off x="7336631" y="3217070"/>
            <a:ext cx="52388" cy="54769"/>
          </a:xfrm>
          <a:prstGeom prst="ellipse">
            <a:avLst/>
          </a:prstGeom>
          <a:noFill/>
          <a:ln w="9525">
            <a:noFill/>
            <a:round/>
            <a:headEnd/>
            <a:tailEnd/>
          </a:ln>
        </p:spPr>
        <p:txBody>
          <a:bodyPr wrap="none" anchor="ctr">
            <a:noAutofit/>
          </a:bodyPr>
          <a:lstStyle/>
          <a:p>
            <a:endParaRPr lang="en-US">
              <a:solidFill>
                <a:srgbClr val="000000"/>
              </a:solidFill>
            </a:endParaRPr>
          </a:p>
        </p:txBody>
      </p:sp>
      <p:sp>
        <p:nvSpPr>
          <p:cNvPr id="18472" name="Oval 428"/>
          <p:cNvSpPr>
            <a:spLocks noChangeArrowheads="1"/>
          </p:cNvSpPr>
          <p:nvPr/>
        </p:nvSpPr>
        <p:spPr bwMode="auto">
          <a:xfrm>
            <a:off x="7358062" y="3245645"/>
            <a:ext cx="53579" cy="54769"/>
          </a:xfrm>
          <a:prstGeom prst="ellipse">
            <a:avLst/>
          </a:prstGeom>
          <a:noFill/>
          <a:ln w="9525">
            <a:noFill/>
            <a:round/>
            <a:headEnd/>
            <a:tailEnd/>
          </a:ln>
        </p:spPr>
        <p:txBody>
          <a:bodyPr wrap="none" anchor="ctr">
            <a:noAutofit/>
          </a:bodyPr>
          <a:lstStyle/>
          <a:p>
            <a:endParaRPr lang="en-US">
              <a:solidFill>
                <a:srgbClr val="000000"/>
              </a:solidFill>
            </a:endParaRPr>
          </a:p>
        </p:txBody>
      </p:sp>
      <p:sp>
        <p:nvSpPr>
          <p:cNvPr id="18474" name="Oval 571"/>
          <p:cNvSpPr>
            <a:spLocks noChangeArrowheads="1"/>
          </p:cNvSpPr>
          <p:nvPr/>
        </p:nvSpPr>
        <p:spPr bwMode="auto">
          <a:xfrm>
            <a:off x="7291388" y="3255170"/>
            <a:ext cx="48816" cy="54769"/>
          </a:xfrm>
          <a:prstGeom prst="ellipse">
            <a:avLst/>
          </a:prstGeom>
          <a:noFill/>
          <a:ln w="9525">
            <a:noFill/>
            <a:round/>
            <a:headEnd/>
            <a:tailEnd/>
          </a:ln>
        </p:spPr>
        <p:txBody>
          <a:bodyPr wrap="none" anchor="ctr">
            <a:noAutofit/>
          </a:bodyPr>
          <a:lstStyle/>
          <a:p>
            <a:endParaRPr lang="en-US">
              <a:solidFill>
                <a:srgbClr val="000000"/>
              </a:solidFill>
            </a:endParaRPr>
          </a:p>
        </p:txBody>
      </p:sp>
      <p:sp>
        <p:nvSpPr>
          <p:cNvPr id="18475" name="Oval 572"/>
          <p:cNvSpPr>
            <a:spLocks noChangeArrowheads="1"/>
          </p:cNvSpPr>
          <p:nvPr/>
        </p:nvSpPr>
        <p:spPr bwMode="auto">
          <a:xfrm>
            <a:off x="6196013" y="3398045"/>
            <a:ext cx="48816" cy="54769"/>
          </a:xfrm>
          <a:prstGeom prst="ellipse">
            <a:avLst/>
          </a:prstGeom>
          <a:noFill/>
          <a:ln w="9525">
            <a:noFill/>
            <a:round/>
            <a:headEnd/>
            <a:tailEnd/>
          </a:ln>
        </p:spPr>
        <p:txBody>
          <a:bodyPr wrap="none" anchor="ctr">
            <a:noAutofit/>
          </a:bodyPr>
          <a:lstStyle/>
          <a:p>
            <a:endParaRPr lang="en-US">
              <a:solidFill>
                <a:srgbClr val="000000"/>
              </a:solidFill>
            </a:endParaRPr>
          </a:p>
        </p:txBody>
      </p:sp>
      <p:sp>
        <p:nvSpPr>
          <p:cNvPr id="18476" name="Oval 573"/>
          <p:cNvSpPr>
            <a:spLocks noChangeArrowheads="1"/>
          </p:cNvSpPr>
          <p:nvPr/>
        </p:nvSpPr>
        <p:spPr bwMode="auto">
          <a:xfrm>
            <a:off x="6130530" y="3480197"/>
            <a:ext cx="48815" cy="55959"/>
          </a:xfrm>
          <a:prstGeom prst="ellipse">
            <a:avLst/>
          </a:prstGeom>
          <a:noFill/>
          <a:ln w="9525">
            <a:noFill/>
            <a:round/>
            <a:headEnd/>
            <a:tailEnd/>
          </a:ln>
        </p:spPr>
        <p:txBody>
          <a:bodyPr wrap="none" anchor="ctr">
            <a:noAutofit/>
          </a:bodyPr>
          <a:lstStyle/>
          <a:p>
            <a:endParaRPr lang="en-US">
              <a:solidFill>
                <a:srgbClr val="000000"/>
              </a:solidFill>
            </a:endParaRPr>
          </a:p>
        </p:txBody>
      </p:sp>
      <p:sp>
        <p:nvSpPr>
          <p:cNvPr id="18477" name="Rectangle 788"/>
          <p:cNvSpPr>
            <a:spLocks noChangeArrowheads="1"/>
          </p:cNvSpPr>
          <p:nvPr/>
        </p:nvSpPr>
        <p:spPr bwMode="auto">
          <a:xfrm>
            <a:off x="2678906" y="2143126"/>
            <a:ext cx="34529" cy="83344"/>
          </a:xfrm>
          <a:prstGeom prst="rect">
            <a:avLst/>
          </a:prstGeom>
          <a:noFill/>
          <a:ln w="9525">
            <a:noFill/>
            <a:miter lim="800000"/>
            <a:headEnd/>
            <a:tailEnd/>
          </a:ln>
        </p:spPr>
        <p:txBody>
          <a:bodyPr anchor="ctr">
            <a:noAutofit/>
          </a:bodyPr>
          <a:lstStyle/>
          <a:p>
            <a:endParaRPr lang="en-US">
              <a:solidFill>
                <a:srgbClr val="000000"/>
              </a:solidFill>
            </a:endParaRPr>
          </a:p>
        </p:txBody>
      </p:sp>
      <p:sp>
        <p:nvSpPr>
          <p:cNvPr id="18478" name="Text Box 906"/>
          <p:cNvSpPr txBox="1">
            <a:spLocks noChangeArrowheads="1"/>
          </p:cNvSpPr>
          <p:nvPr/>
        </p:nvSpPr>
        <p:spPr bwMode="auto">
          <a:xfrm>
            <a:off x="2509838" y="2744392"/>
            <a:ext cx="172641" cy="150041"/>
          </a:xfrm>
          <a:prstGeom prst="rect">
            <a:avLst/>
          </a:prstGeom>
          <a:noFill/>
          <a:ln w="9525">
            <a:noFill/>
            <a:miter lim="800000"/>
            <a:headEnd/>
            <a:tailEnd/>
          </a:ln>
        </p:spPr>
        <p:txBody>
          <a:bodyPr anchor="ctr">
            <a:noAutofit/>
          </a:bodyPr>
          <a:lstStyle/>
          <a:p>
            <a:endParaRPr lang="en-US" sz="375">
              <a:solidFill>
                <a:srgbClr val="000000"/>
              </a:solidFill>
            </a:endParaRPr>
          </a:p>
        </p:txBody>
      </p:sp>
      <p:sp>
        <p:nvSpPr>
          <p:cNvPr id="18479" name="Rectangle 1024"/>
          <p:cNvSpPr>
            <a:spLocks noChangeArrowheads="1"/>
          </p:cNvSpPr>
          <p:nvPr/>
        </p:nvSpPr>
        <p:spPr bwMode="auto">
          <a:xfrm>
            <a:off x="6139840" y="838200"/>
            <a:ext cx="33338" cy="60722"/>
          </a:xfrm>
          <a:prstGeom prst="rect">
            <a:avLst/>
          </a:prstGeom>
          <a:noFill/>
          <a:ln w="9525">
            <a:noFill/>
            <a:miter lim="800000"/>
            <a:headEnd/>
            <a:tailEnd/>
          </a:ln>
        </p:spPr>
        <p:txBody>
          <a:bodyPr anchor="ctr">
            <a:noAutofit/>
          </a:bodyPr>
          <a:lstStyle/>
          <a:p>
            <a:endParaRPr lang="en-US">
              <a:solidFill>
                <a:srgbClr val="000000"/>
              </a:solidFill>
            </a:endParaRPr>
          </a:p>
        </p:txBody>
      </p:sp>
      <p:sp>
        <p:nvSpPr>
          <p:cNvPr id="18480" name="Rectangle 1032"/>
          <p:cNvSpPr>
            <a:spLocks noChangeArrowheads="1"/>
          </p:cNvSpPr>
          <p:nvPr/>
        </p:nvSpPr>
        <p:spPr bwMode="auto">
          <a:xfrm>
            <a:off x="6511816" y="953686"/>
            <a:ext cx="33338" cy="60722"/>
          </a:xfrm>
          <a:prstGeom prst="rect">
            <a:avLst/>
          </a:prstGeom>
          <a:noFill/>
          <a:ln w="9525">
            <a:noFill/>
            <a:miter lim="800000"/>
            <a:headEnd/>
            <a:tailEnd/>
          </a:ln>
        </p:spPr>
        <p:txBody>
          <a:bodyPr anchor="ctr">
            <a:noAutofit/>
          </a:bodyPr>
          <a:lstStyle/>
          <a:p>
            <a:endParaRPr lang="en-US">
              <a:solidFill>
                <a:srgbClr val="000000"/>
              </a:solidFill>
            </a:endParaRPr>
          </a:p>
        </p:txBody>
      </p:sp>
      <p:pic>
        <p:nvPicPr>
          <p:cNvPr id="19272" name="Picture 149" descr="34THID"/>
          <p:cNvPicPr>
            <a:picLocks noChangeAspect="1" noChangeArrowheads="1"/>
          </p:cNvPicPr>
          <p:nvPr/>
        </p:nvPicPr>
        <p:blipFill>
          <a:blip r:embed="rId3" cstate="email">
            <a:clrChange>
              <a:clrFrom>
                <a:srgbClr val="F8FCF8"/>
              </a:clrFrom>
              <a:clrTo>
                <a:srgbClr val="F8FCF8">
                  <a:alpha val="0"/>
                </a:srgbClr>
              </a:clrTo>
            </a:clrChange>
            <a:extLst>
              <a:ext uri="{28A0092B-C50C-407E-A947-70E740481C1C}">
                <a14:useLocalDpi xmlns:a14="http://schemas.microsoft.com/office/drawing/2010/main" val="0"/>
              </a:ext>
            </a:extLst>
          </a:blip>
          <a:srcRect/>
          <a:stretch>
            <a:fillRect/>
          </a:stretch>
        </p:blipFill>
        <p:spPr bwMode="auto">
          <a:xfrm>
            <a:off x="3473437" y="1135055"/>
            <a:ext cx="237584" cy="234658"/>
          </a:xfrm>
          <a:prstGeom prst="rect">
            <a:avLst/>
          </a:prstGeom>
          <a:noFill/>
          <a:ln w="9525">
            <a:noFill/>
            <a:miter lim="800000"/>
            <a:headEnd/>
            <a:tailEnd/>
          </a:ln>
        </p:spPr>
      </p:pic>
      <p:sp>
        <p:nvSpPr>
          <p:cNvPr id="691" name="AutoShape 542"/>
          <p:cNvSpPr>
            <a:spLocks noChangeArrowheads="1"/>
          </p:cNvSpPr>
          <p:nvPr/>
        </p:nvSpPr>
        <p:spPr bwMode="auto">
          <a:xfrm>
            <a:off x="3439981" y="986362"/>
            <a:ext cx="125176" cy="119796"/>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692" name="AutoShape 543"/>
          <p:cNvSpPr>
            <a:spLocks noChangeArrowheads="1"/>
          </p:cNvSpPr>
          <p:nvPr/>
        </p:nvSpPr>
        <p:spPr bwMode="auto">
          <a:xfrm>
            <a:off x="3565157" y="986362"/>
            <a:ext cx="122961" cy="119796"/>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19271" name="TextBox 1420"/>
          <p:cNvSpPr txBox="1">
            <a:spLocks noChangeArrowheads="1"/>
          </p:cNvSpPr>
          <p:nvPr/>
        </p:nvSpPr>
        <p:spPr bwMode="auto">
          <a:xfrm>
            <a:off x="3153041" y="1214964"/>
            <a:ext cx="413896" cy="207749"/>
          </a:xfrm>
          <a:prstGeom prst="rect">
            <a:avLst/>
          </a:prstGeom>
          <a:noFill/>
          <a:ln w="9525">
            <a:noFill/>
            <a:miter lim="800000"/>
            <a:headEnd/>
            <a:tailEnd/>
          </a:ln>
        </p:spPr>
        <p:txBody>
          <a:bodyPr wrap="none" anchor="ctr">
            <a:noAutofit/>
          </a:bodyPr>
          <a:lstStyle/>
          <a:p>
            <a:r>
              <a:rPr lang="en-US" sz="750" b="1" dirty="0">
                <a:solidFill>
                  <a:prstClr val="black"/>
                </a:solidFill>
              </a:rPr>
              <a:t>34 ID</a:t>
            </a:r>
          </a:p>
        </p:txBody>
      </p:sp>
      <p:pic>
        <p:nvPicPr>
          <p:cNvPr id="19265" name="Picture 716" descr="38 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162050"/>
            <a:ext cx="192881" cy="228600"/>
          </a:xfrm>
          <a:prstGeom prst="rect">
            <a:avLst/>
          </a:prstGeom>
          <a:noFill/>
          <a:ln w="9525">
            <a:noFill/>
            <a:miter lim="800000"/>
            <a:headEnd/>
            <a:tailEnd/>
          </a:ln>
        </p:spPr>
      </p:pic>
      <p:sp>
        <p:nvSpPr>
          <p:cNvPr id="719" name="AutoShape 9"/>
          <p:cNvSpPr>
            <a:spLocks noChangeArrowheads="1"/>
          </p:cNvSpPr>
          <p:nvPr/>
        </p:nvSpPr>
        <p:spPr bwMode="auto">
          <a:xfrm>
            <a:off x="5994796" y="991757"/>
            <a:ext cx="124577" cy="120287"/>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720" name="AutoShape 10"/>
          <p:cNvSpPr>
            <a:spLocks noChangeArrowheads="1"/>
          </p:cNvSpPr>
          <p:nvPr/>
        </p:nvSpPr>
        <p:spPr bwMode="auto">
          <a:xfrm>
            <a:off x="6123823" y="990600"/>
            <a:ext cx="124577" cy="120287"/>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19267" name="TextBox 1420"/>
          <p:cNvSpPr txBox="1">
            <a:spLocks noChangeArrowheads="1"/>
          </p:cNvSpPr>
          <p:nvPr/>
        </p:nvSpPr>
        <p:spPr bwMode="auto">
          <a:xfrm>
            <a:off x="5744765" y="1263253"/>
            <a:ext cx="413896" cy="207749"/>
          </a:xfrm>
          <a:prstGeom prst="rect">
            <a:avLst/>
          </a:prstGeom>
          <a:noFill/>
          <a:ln w="9525">
            <a:noFill/>
            <a:miter lim="800000"/>
            <a:headEnd/>
            <a:tailEnd/>
          </a:ln>
        </p:spPr>
        <p:txBody>
          <a:bodyPr wrap="none" anchor="ctr">
            <a:noAutofit/>
          </a:bodyPr>
          <a:lstStyle/>
          <a:p>
            <a:r>
              <a:rPr lang="en-US" sz="750" b="1" dirty="0">
                <a:solidFill>
                  <a:prstClr val="black"/>
                </a:solidFill>
              </a:rPr>
              <a:t>38 ID</a:t>
            </a:r>
          </a:p>
        </p:txBody>
      </p:sp>
      <p:pic>
        <p:nvPicPr>
          <p:cNvPr id="19260" name="Picture 721" descr="42 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7397" y="1695450"/>
            <a:ext cx="228600" cy="235743"/>
          </a:xfrm>
          <a:prstGeom prst="rect">
            <a:avLst/>
          </a:prstGeom>
          <a:noFill/>
          <a:ln w="9525">
            <a:noFill/>
            <a:miter lim="800000"/>
            <a:headEnd/>
            <a:tailEnd/>
          </a:ln>
        </p:spPr>
      </p:pic>
      <p:sp>
        <p:nvSpPr>
          <p:cNvPr id="724" name="AutoShape 9"/>
          <p:cNvSpPr>
            <a:spLocks noChangeArrowheads="1"/>
          </p:cNvSpPr>
          <p:nvPr/>
        </p:nvSpPr>
        <p:spPr bwMode="auto">
          <a:xfrm>
            <a:off x="7747397" y="1525157"/>
            <a:ext cx="124577" cy="120287"/>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725" name="AutoShape 10"/>
          <p:cNvSpPr>
            <a:spLocks noChangeArrowheads="1"/>
          </p:cNvSpPr>
          <p:nvPr/>
        </p:nvSpPr>
        <p:spPr bwMode="auto">
          <a:xfrm>
            <a:off x="7876424" y="1524000"/>
            <a:ext cx="124577" cy="120287"/>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19262" name="TextBox 1420"/>
          <p:cNvSpPr txBox="1">
            <a:spLocks noChangeArrowheads="1"/>
          </p:cNvSpPr>
          <p:nvPr/>
        </p:nvSpPr>
        <p:spPr bwMode="auto">
          <a:xfrm>
            <a:off x="7437834" y="1796653"/>
            <a:ext cx="413896" cy="207749"/>
          </a:xfrm>
          <a:prstGeom prst="rect">
            <a:avLst/>
          </a:prstGeom>
          <a:noFill/>
          <a:ln w="9525">
            <a:noFill/>
            <a:miter lim="800000"/>
            <a:headEnd/>
            <a:tailEnd/>
          </a:ln>
        </p:spPr>
        <p:txBody>
          <a:bodyPr wrap="none" anchor="ctr">
            <a:noAutofit/>
          </a:bodyPr>
          <a:lstStyle/>
          <a:p>
            <a:r>
              <a:rPr lang="en-US" sz="750" b="1" dirty="0">
                <a:solidFill>
                  <a:prstClr val="black"/>
                </a:solidFill>
              </a:rPr>
              <a:t>42 ID</a:t>
            </a:r>
          </a:p>
        </p:txBody>
      </p:sp>
      <p:sp>
        <p:nvSpPr>
          <p:cNvPr id="708" name="AutoShape 151"/>
          <p:cNvSpPr>
            <a:spLocks noChangeArrowheads="1"/>
          </p:cNvSpPr>
          <p:nvPr/>
        </p:nvSpPr>
        <p:spPr bwMode="auto">
          <a:xfrm rot="18092949">
            <a:off x="7466889" y="1481688"/>
            <a:ext cx="672703" cy="572690"/>
          </a:xfrm>
          <a:prstGeom prst="wedgeEllipseCallout">
            <a:avLst>
              <a:gd name="adj1" fmla="val -247499"/>
              <a:gd name="adj2" fmla="val -97176"/>
            </a:avLst>
          </a:prstGeom>
          <a:noFill/>
          <a:ln w="12700" algn="ctr">
            <a:solidFill>
              <a:schemeClr val="tx1">
                <a:lumMod val="65000"/>
                <a:lumOff val="35000"/>
              </a:schemeClr>
            </a:solidFill>
            <a:prstDash val="sysDash"/>
            <a:miter lim="800000"/>
            <a:headEnd/>
            <a:tailEnd/>
          </a:ln>
        </p:spPr>
        <p:txBody>
          <a:bodyPr anchor="ctr">
            <a:noAutofit/>
          </a:bodyPr>
          <a:lstStyle/>
          <a:p>
            <a:pPr algn="ctr">
              <a:defRPr/>
            </a:pPr>
            <a:endParaRPr lang="en-US" b="1">
              <a:solidFill>
                <a:srgbClr val="3333FF"/>
              </a:solidFill>
            </a:endParaRPr>
          </a:p>
        </p:txBody>
      </p:sp>
      <p:sp>
        <p:nvSpPr>
          <p:cNvPr id="19250" name="TextBox 1420"/>
          <p:cNvSpPr txBox="1">
            <a:spLocks noChangeArrowheads="1"/>
          </p:cNvSpPr>
          <p:nvPr/>
        </p:nvSpPr>
        <p:spPr bwMode="auto">
          <a:xfrm>
            <a:off x="7348537" y="3429002"/>
            <a:ext cx="413896" cy="207749"/>
          </a:xfrm>
          <a:prstGeom prst="rect">
            <a:avLst/>
          </a:prstGeom>
          <a:noFill/>
          <a:ln w="9525">
            <a:noFill/>
            <a:miter lim="800000"/>
            <a:headEnd/>
            <a:tailEnd/>
          </a:ln>
        </p:spPr>
        <p:txBody>
          <a:bodyPr wrap="none" anchor="ctr">
            <a:noAutofit/>
          </a:bodyPr>
          <a:lstStyle/>
          <a:p>
            <a:r>
              <a:rPr lang="en-US" sz="750" b="1" dirty="0">
                <a:solidFill>
                  <a:prstClr val="black"/>
                </a:solidFill>
              </a:rPr>
              <a:t>28 ID</a:t>
            </a:r>
          </a:p>
        </p:txBody>
      </p:sp>
      <p:pic>
        <p:nvPicPr>
          <p:cNvPr id="19251" name="Picture 69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4528" y="3371852"/>
            <a:ext cx="207169" cy="205979"/>
          </a:xfrm>
          <a:prstGeom prst="rect">
            <a:avLst/>
          </a:prstGeom>
          <a:noFill/>
          <a:ln w="9525">
            <a:noFill/>
            <a:miter lim="800000"/>
            <a:headEnd/>
            <a:tailEnd/>
          </a:ln>
        </p:spPr>
      </p:pic>
      <p:sp>
        <p:nvSpPr>
          <p:cNvPr id="32777" name="AutoShape 9"/>
          <p:cNvSpPr>
            <a:spLocks noChangeArrowheads="1"/>
          </p:cNvSpPr>
          <p:nvPr/>
        </p:nvSpPr>
        <p:spPr bwMode="auto">
          <a:xfrm>
            <a:off x="7633097" y="3201559"/>
            <a:ext cx="124577" cy="120287"/>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32778" name="AutoShape 10"/>
          <p:cNvSpPr>
            <a:spLocks noChangeArrowheads="1"/>
          </p:cNvSpPr>
          <p:nvPr/>
        </p:nvSpPr>
        <p:spPr bwMode="auto">
          <a:xfrm>
            <a:off x="7762123" y="3200402"/>
            <a:ext cx="124577" cy="120287"/>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747" name="AutoShape 151"/>
          <p:cNvSpPr>
            <a:spLocks noChangeArrowheads="1"/>
          </p:cNvSpPr>
          <p:nvPr/>
        </p:nvSpPr>
        <p:spPr bwMode="auto">
          <a:xfrm rot="16525942">
            <a:off x="6297931" y="3852404"/>
            <a:ext cx="631031" cy="658416"/>
          </a:xfrm>
          <a:prstGeom prst="wedgeEllipseCallout">
            <a:avLst>
              <a:gd name="adj1" fmla="val 106806"/>
              <a:gd name="adj2" fmla="val -100280"/>
            </a:avLst>
          </a:prstGeom>
          <a:noFill/>
          <a:ln w="12700" algn="ctr">
            <a:solidFill>
              <a:schemeClr val="tx1">
                <a:lumMod val="65000"/>
                <a:lumOff val="35000"/>
              </a:schemeClr>
            </a:solidFill>
            <a:prstDash val="sysDash"/>
            <a:miter lim="800000"/>
            <a:headEnd/>
            <a:tailEnd/>
          </a:ln>
        </p:spPr>
        <p:txBody>
          <a:bodyPr anchor="ctr">
            <a:noAutofit/>
          </a:bodyPr>
          <a:lstStyle/>
          <a:p>
            <a:pPr algn="ctr">
              <a:defRPr/>
            </a:pPr>
            <a:endParaRPr lang="en-US" b="1">
              <a:solidFill>
                <a:srgbClr val="3333FF"/>
              </a:solidFill>
            </a:endParaRPr>
          </a:p>
        </p:txBody>
      </p:sp>
      <p:sp>
        <p:nvSpPr>
          <p:cNvPr id="818" name="AutoShape 151"/>
          <p:cNvSpPr>
            <a:spLocks noChangeArrowheads="1"/>
          </p:cNvSpPr>
          <p:nvPr/>
        </p:nvSpPr>
        <p:spPr bwMode="auto">
          <a:xfrm rot="14513422">
            <a:off x="3225065" y="855254"/>
            <a:ext cx="523875" cy="677465"/>
          </a:xfrm>
          <a:prstGeom prst="wedgeEllipseCallout">
            <a:avLst>
              <a:gd name="adj1" fmla="val -293632"/>
              <a:gd name="adj2" fmla="val 59591"/>
            </a:avLst>
          </a:prstGeom>
          <a:noFill/>
          <a:ln w="12700" algn="ctr">
            <a:solidFill>
              <a:schemeClr val="tx1">
                <a:lumMod val="65000"/>
                <a:lumOff val="35000"/>
              </a:schemeClr>
            </a:solidFill>
            <a:prstDash val="sysDash"/>
            <a:miter lim="800000"/>
            <a:headEnd/>
            <a:tailEnd/>
          </a:ln>
        </p:spPr>
        <p:txBody>
          <a:bodyPr anchor="ctr">
            <a:noAutofit/>
          </a:bodyPr>
          <a:lstStyle/>
          <a:p>
            <a:pPr algn="ctr">
              <a:defRPr/>
            </a:pPr>
            <a:endParaRPr lang="en-US" b="1">
              <a:solidFill>
                <a:srgbClr val="3333FF"/>
              </a:solidFill>
            </a:endParaRPr>
          </a:p>
        </p:txBody>
      </p:sp>
      <p:sp>
        <p:nvSpPr>
          <p:cNvPr id="819" name="AutoShape 151"/>
          <p:cNvSpPr>
            <a:spLocks noChangeArrowheads="1"/>
          </p:cNvSpPr>
          <p:nvPr/>
        </p:nvSpPr>
        <p:spPr bwMode="auto">
          <a:xfrm rot="13667582">
            <a:off x="5831769" y="893484"/>
            <a:ext cx="549742" cy="694736"/>
          </a:xfrm>
          <a:prstGeom prst="wedgeEllipseCallout">
            <a:avLst>
              <a:gd name="adj1" fmla="val -175912"/>
              <a:gd name="adj2" fmla="val -265950"/>
            </a:avLst>
          </a:prstGeom>
          <a:noFill/>
          <a:ln w="12700" algn="ctr">
            <a:solidFill>
              <a:schemeClr val="tx1">
                <a:lumMod val="65000"/>
                <a:lumOff val="35000"/>
              </a:schemeClr>
            </a:solidFill>
            <a:prstDash val="sysDash"/>
            <a:miter lim="800000"/>
            <a:headEnd/>
            <a:tailEnd/>
          </a:ln>
        </p:spPr>
        <p:txBody>
          <a:bodyPr anchor="ctr">
            <a:noAutofit/>
          </a:bodyPr>
          <a:lstStyle/>
          <a:p>
            <a:pPr algn="ctr">
              <a:defRPr/>
            </a:pPr>
            <a:endParaRPr lang="en-US" b="1">
              <a:solidFill>
                <a:srgbClr val="3333FF"/>
              </a:solidFill>
            </a:endParaRPr>
          </a:p>
        </p:txBody>
      </p:sp>
      <p:sp>
        <p:nvSpPr>
          <p:cNvPr id="1030" name="AutoShape 151"/>
          <p:cNvSpPr>
            <a:spLocks noChangeArrowheads="1"/>
          </p:cNvSpPr>
          <p:nvPr/>
        </p:nvSpPr>
        <p:spPr bwMode="auto">
          <a:xfrm rot="16525942">
            <a:off x="7386639" y="3127772"/>
            <a:ext cx="573881" cy="600075"/>
          </a:xfrm>
          <a:prstGeom prst="wedgeEllipseCallout">
            <a:avLst>
              <a:gd name="adj1" fmla="val 24822"/>
              <a:gd name="adj2" fmla="val -271380"/>
            </a:avLst>
          </a:prstGeom>
          <a:noFill/>
          <a:ln w="12700" algn="ctr">
            <a:solidFill>
              <a:schemeClr val="tx1">
                <a:lumMod val="65000"/>
                <a:lumOff val="35000"/>
              </a:schemeClr>
            </a:solidFill>
            <a:prstDash val="sysDash"/>
            <a:miter lim="800000"/>
            <a:headEnd/>
            <a:tailEnd/>
          </a:ln>
        </p:spPr>
        <p:txBody>
          <a:bodyPr anchor="ctr">
            <a:noAutofit/>
          </a:bodyPr>
          <a:lstStyle/>
          <a:p>
            <a:pPr algn="ctr">
              <a:defRPr/>
            </a:pPr>
            <a:endParaRPr lang="en-US" b="1">
              <a:solidFill>
                <a:srgbClr val="3333FF"/>
              </a:solidFill>
            </a:endParaRPr>
          </a:p>
        </p:txBody>
      </p:sp>
      <p:sp>
        <p:nvSpPr>
          <p:cNvPr id="18493" name="Rectangle 730"/>
          <p:cNvSpPr>
            <a:spLocks noChangeArrowheads="1"/>
          </p:cNvSpPr>
          <p:nvPr/>
        </p:nvSpPr>
        <p:spPr bwMode="auto">
          <a:xfrm>
            <a:off x="644535" y="3159887"/>
            <a:ext cx="44053" cy="38100"/>
          </a:xfrm>
          <a:prstGeom prst="rect">
            <a:avLst/>
          </a:prstGeom>
          <a:noFill/>
          <a:ln w="9525">
            <a:noFill/>
            <a:miter lim="800000"/>
            <a:headEnd/>
            <a:tailEnd/>
          </a:ln>
        </p:spPr>
        <p:txBody>
          <a:bodyPr anchor="ctr">
            <a:noAutofit/>
          </a:bodyPr>
          <a:lstStyle/>
          <a:p>
            <a:endParaRPr lang="en-US">
              <a:solidFill>
                <a:srgbClr val="000000"/>
              </a:solidFill>
            </a:endParaRPr>
          </a:p>
        </p:txBody>
      </p:sp>
      <p:sp>
        <p:nvSpPr>
          <p:cNvPr id="19245" name="TextBox 1420"/>
          <p:cNvSpPr txBox="1">
            <a:spLocks noChangeArrowheads="1"/>
          </p:cNvSpPr>
          <p:nvPr/>
        </p:nvSpPr>
        <p:spPr bwMode="auto">
          <a:xfrm>
            <a:off x="6286500" y="4194813"/>
            <a:ext cx="413896" cy="207749"/>
          </a:xfrm>
          <a:prstGeom prst="rect">
            <a:avLst/>
          </a:prstGeom>
          <a:noFill/>
          <a:ln w="9525">
            <a:noFill/>
            <a:miter lim="800000"/>
            <a:headEnd/>
            <a:tailEnd/>
          </a:ln>
        </p:spPr>
        <p:txBody>
          <a:bodyPr wrap="none" anchor="ctr">
            <a:noAutofit/>
          </a:bodyPr>
          <a:lstStyle/>
          <a:p>
            <a:r>
              <a:rPr lang="en-US" sz="750" b="1" dirty="0">
                <a:solidFill>
                  <a:prstClr val="black"/>
                </a:solidFill>
              </a:rPr>
              <a:t>29 ID</a:t>
            </a:r>
          </a:p>
        </p:txBody>
      </p:sp>
      <p:sp>
        <p:nvSpPr>
          <p:cNvPr id="703" name="AutoShape 9"/>
          <p:cNvSpPr>
            <a:spLocks noChangeArrowheads="1"/>
          </p:cNvSpPr>
          <p:nvPr/>
        </p:nvSpPr>
        <p:spPr bwMode="auto">
          <a:xfrm>
            <a:off x="6572250" y="3967370"/>
            <a:ext cx="124577" cy="120287"/>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704" name="AutoShape 10"/>
          <p:cNvSpPr>
            <a:spLocks noChangeArrowheads="1"/>
          </p:cNvSpPr>
          <p:nvPr/>
        </p:nvSpPr>
        <p:spPr bwMode="auto">
          <a:xfrm>
            <a:off x="6701277" y="3966213"/>
            <a:ext cx="124577" cy="120287"/>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pic>
        <p:nvPicPr>
          <p:cNvPr id="19247" name="Picture 336" descr="File:29th ID SSI.svg">
            <a:hlinkClick r:id="rId7"/>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572250" y="4093610"/>
            <a:ext cx="228600" cy="228600"/>
          </a:xfrm>
          <a:prstGeom prst="rect">
            <a:avLst/>
          </a:prstGeom>
          <a:noFill/>
          <a:ln w="9525">
            <a:noFill/>
            <a:miter lim="800000"/>
            <a:headEnd/>
            <a:tailEnd/>
          </a:ln>
        </p:spPr>
      </p:pic>
      <p:sp>
        <p:nvSpPr>
          <p:cNvPr id="697" name="AutoShape 151"/>
          <p:cNvSpPr>
            <a:spLocks noChangeArrowheads="1"/>
          </p:cNvSpPr>
          <p:nvPr/>
        </p:nvSpPr>
        <p:spPr bwMode="auto">
          <a:xfrm rot="18092949">
            <a:off x="2606875" y="4345187"/>
            <a:ext cx="707231" cy="532209"/>
          </a:xfrm>
          <a:prstGeom prst="wedgeEllipseCallout">
            <a:avLst>
              <a:gd name="adj1" fmla="val 100327"/>
              <a:gd name="adj2" fmla="val 112562"/>
            </a:avLst>
          </a:prstGeom>
          <a:noFill/>
          <a:ln w="12700" algn="ctr">
            <a:solidFill>
              <a:schemeClr val="tx1">
                <a:lumMod val="65000"/>
                <a:lumOff val="35000"/>
              </a:schemeClr>
            </a:solidFill>
            <a:prstDash val="sysDash"/>
            <a:miter lim="800000"/>
            <a:headEnd/>
            <a:tailEnd/>
          </a:ln>
        </p:spPr>
        <p:txBody>
          <a:bodyPr anchor="ctr">
            <a:noAutofit/>
          </a:bodyPr>
          <a:lstStyle/>
          <a:p>
            <a:pPr algn="ctr">
              <a:defRPr/>
            </a:pPr>
            <a:endParaRPr lang="en-US" b="1">
              <a:solidFill>
                <a:srgbClr val="3333FF"/>
              </a:solidFill>
            </a:endParaRPr>
          </a:p>
        </p:txBody>
      </p:sp>
      <p:sp>
        <p:nvSpPr>
          <p:cNvPr id="18904" name="WordArt 582"/>
          <p:cNvSpPr>
            <a:spLocks noChangeArrowheads="1" noChangeShapeType="1" noTextEdit="1"/>
          </p:cNvSpPr>
          <p:nvPr/>
        </p:nvSpPr>
        <p:spPr bwMode="auto">
          <a:xfrm>
            <a:off x="4594862" y="3314686"/>
            <a:ext cx="34289" cy="34284"/>
          </a:xfrm>
          <a:prstGeom prst="rect">
            <a:avLst/>
          </a:prstGeom>
        </p:spPr>
        <p:txBody>
          <a:bodyPr wrap="none" fromWordArt="1" anchor="ctr">
            <a:prstTxWarp prst="textPlain">
              <a:avLst>
                <a:gd name="adj" fmla="val 50000"/>
              </a:avLst>
            </a:prstTxWarp>
            <a:noAutofit/>
          </a:bodyPr>
          <a:lstStyle/>
          <a:p>
            <a:pPr algn="ctr"/>
            <a:endParaRPr lang="en-US" sz="2100" b="1" kern="10" dirty="0">
              <a:ln w="9525">
                <a:noFill/>
                <a:round/>
                <a:headEnd/>
                <a:tailEnd/>
              </a:ln>
              <a:solidFill>
                <a:srgbClr val="000000"/>
              </a:solidFill>
              <a:latin typeface="Arial"/>
              <a:cs typeface="Arial"/>
            </a:endParaRPr>
          </a:p>
        </p:txBody>
      </p:sp>
      <p:sp>
        <p:nvSpPr>
          <p:cNvPr id="18635" name="Text Box 592"/>
          <p:cNvSpPr txBox="1">
            <a:spLocks noChangeArrowheads="1"/>
          </p:cNvSpPr>
          <p:nvPr/>
        </p:nvSpPr>
        <p:spPr bwMode="auto">
          <a:xfrm>
            <a:off x="3177429" y="1113919"/>
            <a:ext cx="356188" cy="184666"/>
          </a:xfrm>
          <a:prstGeom prst="rect">
            <a:avLst/>
          </a:prstGeom>
          <a:noFill/>
          <a:ln w="9525">
            <a:noFill/>
            <a:miter lim="800000"/>
            <a:headEnd/>
            <a:tailEnd/>
          </a:ln>
        </p:spPr>
        <p:txBody>
          <a:bodyPr wrap="none" anchor="ctr">
            <a:noAutofit/>
          </a:bodyPr>
          <a:lstStyle/>
          <a:p>
            <a:r>
              <a:rPr lang="en-US" sz="600" b="1" dirty="0">
                <a:solidFill>
                  <a:srgbClr val="000000"/>
                </a:solidFill>
              </a:rPr>
              <a:t>(MN)</a:t>
            </a:r>
          </a:p>
        </p:txBody>
      </p:sp>
      <p:sp>
        <p:nvSpPr>
          <p:cNvPr id="18636" name="Text Box 592"/>
          <p:cNvSpPr txBox="1">
            <a:spLocks noChangeArrowheads="1"/>
          </p:cNvSpPr>
          <p:nvPr/>
        </p:nvSpPr>
        <p:spPr bwMode="auto">
          <a:xfrm>
            <a:off x="1200150" y="3495675"/>
            <a:ext cx="348172" cy="184666"/>
          </a:xfrm>
          <a:prstGeom prst="rect">
            <a:avLst/>
          </a:prstGeom>
          <a:noFill/>
          <a:ln w="9525">
            <a:noFill/>
            <a:miter lim="800000"/>
            <a:headEnd/>
            <a:tailEnd/>
          </a:ln>
        </p:spPr>
        <p:txBody>
          <a:bodyPr wrap="none" anchor="ctr">
            <a:noAutofit/>
          </a:bodyPr>
          <a:lstStyle/>
          <a:p>
            <a:r>
              <a:rPr lang="en-US" sz="600" b="1" dirty="0">
                <a:solidFill>
                  <a:srgbClr val="000000"/>
                </a:solidFill>
              </a:rPr>
              <a:t>(CA)</a:t>
            </a:r>
          </a:p>
        </p:txBody>
      </p:sp>
      <p:sp>
        <p:nvSpPr>
          <p:cNvPr id="18639" name="Text Box 592"/>
          <p:cNvSpPr txBox="1">
            <a:spLocks noChangeArrowheads="1"/>
          </p:cNvSpPr>
          <p:nvPr/>
        </p:nvSpPr>
        <p:spPr bwMode="auto">
          <a:xfrm>
            <a:off x="5804891" y="1189655"/>
            <a:ext cx="312906" cy="184666"/>
          </a:xfrm>
          <a:prstGeom prst="rect">
            <a:avLst/>
          </a:prstGeom>
          <a:noFill/>
          <a:ln w="9525">
            <a:noFill/>
            <a:miter lim="800000"/>
            <a:headEnd/>
            <a:tailEnd/>
          </a:ln>
        </p:spPr>
        <p:txBody>
          <a:bodyPr wrap="none" anchor="ctr">
            <a:noAutofit/>
          </a:bodyPr>
          <a:lstStyle/>
          <a:p>
            <a:r>
              <a:rPr lang="en-US" sz="600" b="1" dirty="0">
                <a:solidFill>
                  <a:srgbClr val="000000"/>
                </a:solidFill>
              </a:rPr>
              <a:t>(IN)</a:t>
            </a:r>
          </a:p>
        </p:txBody>
      </p:sp>
      <p:sp>
        <p:nvSpPr>
          <p:cNvPr id="18640" name="Text Box 592"/>
          <p:cNvSpPr txBox="1">
            <a:spLocks noChangeArrowheads="1"/>
          </p:cNvSpPr>
          <p:nvPr/>
        </p:nvSpPr>
        <p:spPr bwMode="auto">
          <a:xfrm>
            <a:off x="7461646" y="1695450"/>
            <a:ext cx="343364" cy="184666"/>
          </a:xfrm>
          <a:prstGeom prst="rect">
            <a:avLst/>
          </a:prstGeom>
          <a:noFill/>
          <a:ln w="9525">
            <a:noFill/>
            <a:miter lim="800000"/>
            <a:headEnd/>
            <a:tailEnd/>
          </a:ln>
        </p:spPr>
        <p:txBody>
          <a:bodyPr wrap="none" anchor="ctr">
            <a:noAutofit/>
          </a:bodyPr>
          <a:lstStyle/>
          <a:p>
            <a:r>
              <a:rPr lang="en-US" sz="600" b="1" dirty="0">
                <a:solidFill>
                  <a:srgbClr val="000000"/>
                </a:solidFill>
              </a:rPr>
              <a:t>(NY)</a:t>
            </a:r>
          </a:p>
        </p:txBody>
      </p:sp>
      <p:sp>
        <p:nvSpPr>
          <p:cNvPr id="18641" name="Text Box 592"/>
          <p:cNvSpPr txBox="1">
            <a:spLocks noChangeArrowheads="1"/>
          </p:cNvSpPr>
          <p:nvPr/>
        </p:nvSpPr>
        <p:spPr bwMode="auto">
          <a:xfrm>
            <a:off x="7372350" y="3314700"/>
            <a:ext cx="343364" cy="184666"/>
          </a:xfrm>
          <a:prstGeom prst="rect">
            <a:avLst/>
          </a:prstGeom>
          <a:noFill/>
          <a:ln w="9525">
            <a:noFill/>
            <a:miter lim="800000"/>
            <a:headEnd/>
            <a:tailEnd/>
          </a:ln>
        </p:spPr>
        <p:txBody>
          <a:bodyPr wrap="none" anchor="ctr">
            <a:noAutofit/>
          </a:bodyPr>
          <a:lstStyle/>
          <a:p>
            <a:r>
              <a:rPr lang="en-US" sz="600" b="1" dirty="0">
                <a:solidFill>
                  <a:srgbClr val="000000"/>
                </a:solidFill>
              </a:rPr>
              <a:t>(PA)</a:t>
            </a:r>
          </a:p>
        </p:txBody>
      </p:sp>
      <p:sp>
        <p:nvSpPr>
          <p:cNvPr id="18642" name="Text Box 592"/>
          <p:cNvSpPr txBox="1">
            <a:spLocks noChangeArrowheads="1"/>
          </p:cNvSpPr>
          <p:nvPr/>
        </p:nvSpPr>
        <p:spPr bwMode="auto">
          <a:xfrm>
            <a:off x="6302327" y="4076776"/>
            <a:ext cx="343364" cy="184666"/>
          </a:xfrm>
          <a:prstGeom prst="rect">
            <a:avLst/>
          </a:prstGeom>
          <a:noFill/>
          <a:ln w="9525">
            <a:noFill/>
            <a:miter lim="800000"/>
            <a:headEnd/>
            <a:tailEnd/>
          </a:ln>
        </p:spPr>
        <p:txBody>
          <a:bodyPr wrap="none" anchor="ctr">
            <a:noAutofit/>
          </a:bodyPr>
          <a:lstStyle/>
          <a:p>
            <a:r>
              <a:rPr lang="en-US" sz="600" b="1" dirty="0">
                <a:solidFill>
                  <a:srgbClr val="000000"/>
                </a:solidFill>
              </a:rPr>
              <a:t>(VA)</a:t>
            </a:r>
          </a:p>
        </p:txBody>
      </p:sp>
      <p:sp>
        <p:nvSpPr>
          <p:cNvPr id="18763" name="Rectangle 730"/>
          <p:cNvSpPr>
            <a:spLocks noChangeArrowheads="1"/>
          </p:cNvSpPr>
          <p:nvPr/>
        </p:nvSpPr>
        <p:spPr bwMode="auto">
          <a:xfrm>
            <a:off x="644534" y="3159887"/>
            <a:ext cx="44053" cy="38100"/>
          </a:xfrm>
          <a:prstGeom prst="rect">
            <a:avLst/>
          </a:prstGeom>
          <a:noFill/>
          <a:ln w="9525">
            <a:noFill/>
            <a:miter lim="800000"/>
            <a:headEnd/>
            <a:tailEnd/>
          </a:ln>
        </p:spPr>
        <p:txBody>
          <a:bodyPr anchor="ctr">
            <a:noAutofit/>
          </a:bodyPr>
          <a:lstStyle/>
          <a:p>
            <a:endParaRPr lang="en-US">
              <a:solidFill>
                <a:srgbClr val="000000"/>
              </a:solidFill>
            </a:endParaRPr>
          </a:p>
        </p:txBody>
      </p:sp>
      <p:sp>
        <p:nvSpPr>
          <p:cNvPr id="18764" name="Text Box 476"/>
          <p:cNvSpPr txBox="1">
            <a:spLocks noChangeArrowheads="1"/>
          </p:cNvSpPr>
          <p:nvPr/>
        </p:nvSpPr>
        <p:spPr bwMode="auto">
          <a:xfrm>
            <a:off x="400454" y="2786031"/>
            <a:ext cx="618685" cy="230832"/>
          </a:xfrm>
          <a:prstGeom prst="rect">
            <a:avLst/>
          </a:prstGeom>
          <a:noFill/>
          <a:ln w="9525">
            <a:noFill/>
            <a:miter lim="800000"/>
            <a:headEnd/>
            <a:tailEnd/>
          </a:ln>
        </p:spPr>
        <p:txBody>
          <a:bodyPr wrap="square" anchor="ctr">
            <a:noAutofit/>
          </a:bodyPr>
          <a:lstStyle/>
          <a:p>
            <a:r>
              <a:rPr lang="en-US" sz="900" b="1" dirty="0">
                <a:solidFill>
                  <a:srgbClr val="000000"/>
                </a:solidFill>
              </a:rPr>
              <a:t>Hawaii</a:t>
            </a:r>
          </a:p>
        </p:txBody>
      </p:sp>
      <p:sp>
        <p:nvSpPr>
          <p:cNvPr id="1001" name="Freeform 6"/>
          <p:cNvSpPr>
            <a:spLocks/>
          </p:cNvSpPr>
          <p:nvPr/>
        </p:nvSpPr>
        <p:spPr bwMode="auto">
          <a:xfrm>
            <a:off x="800505" y="3017131"/>
            <a:ext cx="17859" cy="27777"/>
          </a:xfrm>
          <a:custGeom>
            <a:avLst/>
            <a:gdLst>
              <a:gd name="T0" fmla="*/ 0 w 45"/>
              <a:gd name="T1" fmla="*/ 64 h 65"/>
              <a:gd name="T2" fmla="*/ 0 w 45"/>
              <a:gd name="T3" fmla="*/ 45 h 65"/>
              <a:gd name="T4" fmla="*/ 25 w 45"/>
              <a:gd name="T5" fmla="*/ 0 h 65"/>
              <a:gd name="T6" fmla="*/ 44 w 45"/>
              <a:gd name="T7" fmla="*/ 13 h 65"/>
              <a:gd name="T8" fmla="*/ 23 w 45"/>
              <a:gd name="T9" fmla="*/ 64 h 65"/>
              <a:gd name="T10" fmla="*/ 0 w 45"/>
              <a:gd name="T11" fmla="*/ 64 h 65"/>
              <a:gd name="T12" fmla="*/ 0 60000 65536"/>
              <a:gd name="T13" fmla="*/ 0 60000 65536"/>
              <a:gd name="T14" fmla="*/ 0 60000 65536"/>
              <a:gd name="T15" fmla="*/ 0 60000 65536"/>
              <a:gd name="T16" fmla="*/ 0 60000 65536"/>
              <a:gd name="T17" fmla="*/ 0 60000 65536"/>
              <a:gd name="T18" fmla="*/ 0 w 45"/>
              <a:gd name="T19" fmla="*/ 0 h 65"/>
              <a:gd name="T20" fmla="*/ 45 w 4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45" h="65">
                <a:moveTo>
                  <a:pt x="0" y="64"/>
                </a:moveTo>
                <a:lnTo>
                  <a:pt x="0" y="45"/>
                </a:lnTo>
                <a:lnTo>
                  <a:pt x="25" y="0"/>
                </a:lnTo>
                <a:lnTo>
                  <a:pt x="44" y="13"/>
                </a:lnTo>
                <a:lnTo>
                  <a:pt x="23" y="64"/>
                </a:lnTo>
                <a:lnTo>
                  <a:pt x="0" y="64"/>
                </a:lnTo>
              </a:path>
            </a:pathLst>
          </a:custGeom>
          <a:solidFill>
            <a:srgbClr val="FF3300"/>
          </a:solidFill>
          <a:ln w="12700" cap="rnd">
            <a:solidFill>
              <a:srgbClr val="C88C00"/>
            </a:solidFill>
            <a:round/>
            <a:headEnd/>
            <a:tailEnd/>
          </a:ln>
        </p:spPr>
        <p:txBody>
          <a:bodyPr anchor="ctr">
            <a:noAutofit/>
          </a:bodyPr>
          <a:lstStyle/>
          <a:p>
            <a:pPr>
              <a:defRPr/>
            </a:pPr>
            <a:endParaRPr lang="en-US">
              <a:solidFill>
                <a:prstClr val="black"/>
              </a:solidFill>
            </a:endParaRPr>
          </a:p>
        </p:txBody>
      </p:sp>
      <p:sp>
        <p:nvSpPr>
          <p:cNvPr id="1002" name="Freeform 7"/>
          <p:cNvSpPr>
            <a:spLocks/>
          </p:cNvSpPr>
          <p:nvPr/>
        </p:nvSpPr>
        <p:spPr bwMode="auto">
          <a:xfrm>
            <a:off x="825508" y="2993200"/>
            <a:ext cx="32941" cy="35042"/>
          </a:xfrm>
          <a:custGeom>
            <a:avLst/>
            <a:gdLst>
              <a:gd name="T0" fmla="*/ 18 w 83"/>
              <a:gd name="T1" fmla="*/ 9 h 82"/>
              <a:gd name="T2" fmla="*/ 0 w 83"/>
              <a:gd name="T3" fmla="*/ 48 h 82"/>
              <a:gd name="T4" fmla="*/ 32 w 83"/>
              <a:gd name="T5" fmla="*/ 74 h 82"/>
              <a:gd name="T6" fmla="*/ 68 w 83"/>
              <a:gd name="T7" fmla="*/ 81 h 82"/>
              <a:gd name="T8" fmla="*/ 82 w 83"/>
              <a:gd name="T9" fmla="*/ 49 h 82"/>
              <a:gd name="T10" fmla="*/ 73 w 83"/>
              <a:gd name="T11" fmla="*/ 0 h 82"/>
              <a:gd name="T12" fmla="*/ 18 w 83"/>
              <a:gd name="T13" fmla="*/ 9 h 82"/>
              <a:gd name="T14" fmla="*/ 0 60000 65536"/>
              <a:gd name="T15" fmla="*/ 0 60000 65536"/>
              <a:gd name="T16" fmla="*/ 0 60000 65536"/>
              <a:gd name="T17" fmla="*/ 0 60000 65536"/>
              <a:gd name="T18" fmla="*/ 0 60000 65536"/>
              <a:gd name="T19" fmla="*/ 0 60000 65536"/>
              <a:gd name="T20" fmla="*/ 0 60000 65536"/>
              <a:gd name="T21" fmla="*/ 0 w 83"/>
              <a:gd name="T22" fmla="*/ 0 h 82"/>
              <a:gd name="T23" fmla="*/ 83 w 83"/>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2">
                <a:moveTo>
                  <a:pt x="18" y="9"/>
                </a:moveTo>
                <a:lnTo>
                  <a:pt x="0" y="48"/>
                </a:lnTo>
                <a:lnTo>
                  <a:pt x="32" y="74"/>
                </a:lnTo>
                <a:lnTo>
                  <a:pt x="68" y="81"/>
                </a:lnTo>
                <a:lnTo>
                  <a:pt x="82" y="49"/>
                </a:lnTo>
                <a:lnTo>
                  <a:pt x="73" y="0"/>
                </a:lnTo>
                <a:lnTo>
                  <a:pt x="18" y="9"/>
                </a:lnTo>
              </a:path>
            </a:pathLst>
          </a:custGeom>
          <a:solidFill>
            <a:srgbClr val="FF3300"/>
          </a:solidFill>
          <a:ln w="12700" cap="rnd">
            <a:solidFill>
              <a:srgbClr val="C88C00"/>
            </a:solidFill>
            <a:round/>
            <a:headEnd/>
            <a:tailEnd/>
          </a:ln>
        </p:spPr>
        <p:txBody>
          <a:bodyPr anchor="ctr">
            <a:noAutofit/>
          </a:bodyPr>
          <a:lstStyle/>
          <a:p>
            <a:pPr>
              <a:defRPr/>
            </a:pPr>
            <a:endParaRPr lang="en-US">
              <a:solidFill>
                <a:prstClr val="black"/>
              </a:solidFill>
            </a:endParaRPr>
          </a:p>
        </p:txBody>
      </p:sp>
      <p:sp>
        <p:nvSpPr>
          <p:cNvPr id="1003" name="Freeform 8"/>
          <p:cNvSpPr>
            <a:spLocks/>
          </p:cNvSpPr>
          <p:nvPr/>
        </p:nvSpPr>
        <p:spPr bwMode="auto">
          <a:xfrm>
            <a:off x="856068" y="3017131"/>
            <a:ext cx="49213" cy="39315"/>
          </a:xfrm>
          <a:custGeom>
            <a:avLst/>
            <a:gdLst>
              <a:gd name="T0" fmla="*/ 0 w 124"/>
              <a:gd name="T1" fmla="*/ 32 h 92"/>
              <a:gd name="T2" fmla="*/ 84 w 124"/>
              <a:gd name="T3" fmla="*/ 0 h 92"/>
              <a:gd name="T4" fmla="*/ 100 w 124"/>
              <a:gd name="T5" fmla="*/ 39 h 92"/>
              <a:gd name="T6" fmla="*/ 116 w 124"/>
              <a:gd name="T7" fmla="*/ 48 h 92"/>
              <a:gd name="T8" fmla="*/ 123 w 124"/>
              <a:gd name="T9" fmla="*/ 80 h 92"/>
              <a:gd name="T10" fmla="*/ 81 w 124"/>
              <a:gd name="T11" fmla="*/ 85 h 92"/>
              <a:gd name="T12" fmla="*/ 51 w 124"/>
              <a:gd name="T13" fmla="*/ 91 h 92"/>
              <a:gd name="T14" fmla="*/ 0 w 124"/>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92"/>
              <a:gd name="T26" fmla="*/ 124 w 124"/>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92">
                <a:moveTo>
                  <a:pt x="0" y="32"/>
                </a:moveTo>
                <a:lnTo>
                  <a:pt x="84" y="0"/>
                </a:lnTo>
                <a:lnTo>
                  <a:pt x="100" y="39"/>
                </a:lnTo>
                <a:lnTo>
                  <a:pt x="116" y="48"/>
                </a:lnTo>
                <a:lnTo>
                  <a:pt x="123" y="80"/>
                </a:lnTo>
                <a:lnTo>
                  <a:pt x="81" y="85"/>
                </a:lnTo>
                <a:lnTo>
                  <a:pt x="51" y="91"/>
                </a:lnTo>
                <a:lnTo>
                  <a:pt x="0" y="32"/>
                </a:lnTo>
              </a:path>
            </a:pathLst>
          </a:custGeom>
          <a:solidFill>
            <a:srgbClr val="FF3300"/>
          </a:solidFill>
          <a:ln w="12700" cap="rnd">
            <a:solidFill>
              <a:srgbClr val="C88C00"/>
            </a:solidFill>
            <a:round/>
            <a:headEnd/>
            <a:tailEnd/>
          </a:ln>
        </p:spPr>
        <p:txBody>
          <a:bodyPr anchor="ctr">
            <a:noAutofit/>
          </a:bodyPr>
          <a:lstStyle/>
          <a:p>
            <a:pPr>
              <a:defRPr/>
            </a:pPr>
            <a:endParaRPr lang="en-US">
              <a:solidFill>
                <a:prstClr val="black"/>
              </a:solidFill>
            </a:endParaRPr>
          </a:p>
        </p:txBody>
      </p:sp>
      <p:sp>
        <p:nvSpPr>
          <p:cNvPr id="1005" name="Freeform 9"/>
          <p:cNvSpPr>
            <a:spLocks/>
          </p:cNvSpPr>
          <p:nvPr/>
        </p:nvSpPr>
        <p:spPr bwMode="auto">
          <a:xfrm>
            <a:off x="906471" y="3046617"/>
            <a:ext cx="39291" cy="20939"/>
          </a:xfrm>
          <a:custGeom>
            <a:avLst/>
            <a:gdLst>
              <a:gd name="T0" fmla="*/ 15 w 99"/>
              <a:gd name="T1" fmla="*/ 2 h 49"/>
              <a:gd name="T2" fmla="*/ 0 w 99"/>
              <a:gd name="T3" fmla="*/ 45 h 49"/>
              <a:gd name="T4" fmla="*/ 26 w 99"/>
              <a:gd name="T5" fmla="*/ 48 h 49"/>
              <a:gd name="T6" fmla="*/ 42 w 99"/>
              <a:gd name="T7" fmla="*/ 38 h 49"/>
              <a:gd name="T8" fmla="*/ 72 w 99"/>
              <a:gd name="T9" fmla="*/ 39 h 49"/>
              <a:gd name="T10" fmla="*/ 98 w 99"/>
              <a:gd name="T11" fmla="*/ 20 h 49"/>
              <a:gd name="T12" fmla="*/ 81 w 99"/>
              <a:gd name="T13" fmla="*/ 13 h 49"/>
              <a:gd name="T14" fmla="*/ 68 w 99"/>
              <a:gd name="T15" fmla="*/ 0 h 49"/>
              <a:gd name="T16" fmla="*/ 15 w 99"/>
              <a:gd name="T17" fmla="*/ 2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49"/>
              <a:gd name="T29" fmla="*/ 99 w 9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49">
                <a:moveTo>
                  <a:pt x="15" y="2"/>
                </a:moveTo>
                <a:lnTo>
                  <a:pt x="0" y="45"/>
                </a:lnTo>
                <a:lnTo>
                  <a:pt x="26" y="48"/>
                </a:lnTo>
                <a:lnTo>
                  <a:pt x="42" y="38"/>
                </a:lnTo>
                <a:lnTo>
                  <a:pt x="72" y="39"/>
                </a:lnTo>
                <a:lnTo>
                  <a:pt x="98" y="20"/>
                </a:lnTo>
                <a:lnTo>
                  <a:pt x="81" y="13"/>
                </a:lnTo>
                <a:lnTo>
                  <a:pt x="68" y="0"/>
                </a:lnTo>
                <a:lnTo>
                  <a:pt x="15" y="2"/>
                </a:lnTo>
              </a:path>
            </a:pathLst>
          </a:custGeom>
          <a:solidFill>
            <a:srgbClr val="FF3300"/>
          </a:solidFill>
          <a:ln w="12700" cap="rnd">
            <a:solidFill>
              <a:srgbClr val="C88C00"/>
            </a:solidFill>
            <a:round/>
            <a:headEnd/>
            <a:tailEnd/>
          </a:ln>
        </p:spPr>
        <p:txBody>
          <a:bodyPr anchor="ctr">
            <a:noAutofit/>
          </a:bodyPr>
          <a:lstStyle/>
          <a:p>
            <a:pPr>
              <a:defRPr/>
            </a:pPr>
            <a:endParaRPr lang="en-US">
              <a:solidFill>
                <a:prstClr val="black"/>
              </a:solidFill>
            </a:endParaRPr>
          </a:p>
        </p:txBody>
      </p:sp>
      <p:sp>
        <p:nvSpPr>
          <p:cNvPr id="1006" name="Freeform 10"/>
          <p:cNvSpPr>
            <a:spLocks/>
          </p:cNvSpPr>
          <p:nvPr/>
        </p:nvSpPr>
        <p:spPr bwMode="auto">
          <a:xfrm>
            <a:off x="917980" y="3075676"/>
            <a:ext cx="16272" cy="15384"/>
          </a:xfrm>
          <a:custGeom>
            <a:avLst/>
            <a:gdLst>
              <a:gd name="T0" fmla="*/ 35 w 41"/>
              <a:gd name="T1" fmla="*/ 0 h 36"/>
              <a:gd name="T2" fmla="*/ 0 w 41"/>
              <a:gd name="T3" fmla="*/ 3 h 36"/>
              <a:gd name="T4" fmla="*/ 6 w 41"/>
              <a:gd name="T5" fmla="*/ 35 h 36"/>
              <a:gd name="T6" fmla="*/ 40 w 41"/>
              <a:gd name="T7" fmla="*/ 27 h 36"/>
              <a:gd name="T8" fmla="*/ 35 w 41"/>
              <a:gd name="T9" fmla="*/ 0 h 36"/>
              <a:gd name="T10" fmla="*/ 0 60000 65536"/>
              <a:gd name="T11" fmla="*/ 0 60000 65536"/>
              <a:gd name="T12" fmla="*/ 0 60000 65536"/>
              <a:gd name="T13" fmla="*/ 0 60000 65536"/>
              <a:gd name="T14" fmla="*/ 0 60000 65536"/>
              <a:gd name="T15" fmla="*/ 0 w 41"/>
              <a:gd name="T16" fmla="*/ 0 h 36"/>
              <a:gd name="T17" fmla="*/ 41 w 41"/>
              <a:gd name="T18" fmla="*/ 36 h 36"/>
            </a:gdLst>
            <a:ahLst/>
            <a:cxnLst>
              <a:cxn ang="T10">
                <a:pos x="T0" y="T1"/>
              </a:cxn>
              <a:cxn ang="T11">
                <a:pos x="T2" y="T3"/>
              </a:cxn>
              <a:cxn ang="T12">
                <a:pos x="T4" y="T5"/>
              </a:cxn>
              <a:cxn ang="T13">
                <a:pos x="T6" y="T7"/>
              </a:cxn>
              <a:cxn ang="T14">
                <a:pos x="T8" y="T9"/>
              </a:cxn>
            </a:cxnLst>
            <a:rect l="T15" t="T16" r="T17" b="T18"/>
            <a:pathLst>
              <a:path w="41" h="36">
                <a:moveTo>
                  <a:pt x="35" y="0"/>
                </a:moveTo>
                <a:lnTo>
                  <a:pt x="0" y="3"/>
                </a:lnTo>
                <a:lnTo>
                  <a:pt x="6" y="35"/>
                </a:lnTo>
                <a:lnTo>
                  <a:pt x="40" y="27"/>
                </a:lnTo>
                <a:lnTo>
                  <a:pt x="35" y="0"/>
                </a:lnTo>
              </a:path>
            </a:pathLst>
          </a:custGeom>
          <a:solidFill>
            <a:srgbClr val="FF3300"/>
          </a:solidFill>
          <a:ln w="12700" cap="rnd">
            <a:solidFill>
              <a:srgbClr val="C88C00"/>
            </a:solidFill>
            <a:round/>
            <a:headEnd/>
            <a:tailEnd/>
          </a:ln>
        </p:spPr>
        <p:txBody>
          <a:bodyPr anchor="ctr">
            <a:noAutofit/>
          </a:bodyPr>
          <a:lstStyle/>
          <a:p>
            <a:pPr>
              <a:defRPr/>
            </a:pPr>
            <a:endParaRPr lang="en-US">
              <a:solidFill>
                <a:prstClr val="black"/>
              </a:solidFill>
            </a:endParaRPr>
          </a:p>
        </p:txBody>
      </p:sp>
      <p:sp>
        <p:nvSpPr>
          <p:cNvPr id="1007" name="Freeform 11"/>
          <p:cNvSpPr>
            <a:spLocks/>
          </p:cNvSpPr>
          <p:nvPr/>
        </p:nvSpPr>
        <p:spPr bwMode="auto">
          <a:xfrm>
            <a:off x="935443" y="3091915"/>
            <a:ext cx="11113" cy="14102"/>
          </a:xfrm>
          <a:custGeom>
            <a:avLst/>
            <a:gdLst>
              <a:gd name="T0" fmla="*/ 0 w 28"/>
              <a:gd name="T1" fmla="*/ 12 h 33"/>
              <a:gd name="T2" fmla="*/ 27 w 28"/>
              <a:gd name="T3" fmla="*/ 0 h 33"/>
              <a:gd name="T4" fmla="*/ 27 w 28"/>
              <a:gd name="T5" fmla="*/ 29 h 33"/>
              <a:gd name="T6" fmla="*/ 9 w 28"/>
              <a:gd name="T7" fmla="*/ 32 h 33"/>
              <a:gd name="T8" fmla="*/ 0 w 28"/>
              <a:gd name="T9" fmla="*/ 1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12"/>
                </a:moveTo>
                <a:lnTo>
                  <a:pt x="27" y="0"/>
                </a:lnTo>
                <a:lnTo>
                  <a:pt x="27" y="29"/>
                </a:lnTo>
                <a:lnTo>
                  <a:pt x="9" y="32"/>
                </a:lnTo>
                <a:lnTo>
                  <a:pt x="0" y="12"/>
                </a:lnTo>
              </a:path>
            </a:pathLst>
          </a:custGeom>
          <a:solidFill>
            <a:srgbClr val="FF3300"/>
          </a:solidFill>
          <a:ln w="12700" cap="rnd">
            <a:solidFill>
              <a:srgbClr val="C88C00"/>
            </a:solidFill>
            <a:round/>
            <a:headEnd/>
            <a:tailEnd/>
          </a:ln>
        </p:spPr>
        <p:txBody>
          <a:bodyPr anchor="ctr">
            <a:noAutofit/>
          </a:bodyPr>
          <a:lstStyle/>
          <a:p>
            <a:pPr>
              <a:defRPr/>
            </a:pPr>
            <a:endParaRPr lang="en-US">
              <a:solidFill>
                <a:prstClr val="black"/>
              </a:solidFill>
            </a:endParaRPr>
          </a:p>
        </p:txBody>
      </p:sp>
      <p:sp>
        <p:nvSpPr>
          <p:cNvPr id="1008" name="Freeform 12"/>
          <p:cNvSpPr>
            <a:spLocks/>
          </p:cNvSpPr>
          <p:nvPr/>
        </p:nvSpPr>
        <p:spPr bwMode="auto">
          <a:xfrm>
            <a:off x="962827" y="3098325"/>
            <a:ext cx="66278" cy="84185"/>
          </a:xfrm>
          <a:custGeom>
            <a:avLst/>
            <a:gdLst>
              <a:gd name="T0" fmla="*/ 28 w 167"/>
              <a:gd name="T1" fmla="*/ 0 h 197"/>
              <a:gd name="T2" fmla="*/ 0 w 167"/>
              <a:gd name="T3" fmla="*/ 74 h 197"/>
              <a:gd name="T4" fmla="*/ 20 w 167"/>
              <a:gd name="T5" fmla="*/ 111 h 197"/>
              <a:gd name="T6" fmla="*/ 20 w 167"/>
              <a:gd name="T7" fmla="*/ 178 h 197"/>
              <a:gd name="T8" fmla="*/ 59 w 167"/>
              <a:gd name="T9" fmla="*/ 196 h 197"/>
              <a:gd name="T10" fmla="*/ 77 w 167"/>
              <a:gd name="T11" fmla="*/ 157 h 197"/>
              <a:gd name="T12" fmla="*/ 128 w 167"/>
              <a:gd name="T13" fmla="*/ 148 h 197"/>
              <a:gd name="T14" fmla="*/ 166 w 167"/>
              <a:gd name="T15" fmla="*/ 105 h 197"/>
              <a:gd name="T16" fmla="*/ 126 w 167"/>
              <a:gd name="T17" fmla="*/ 38 h 197"/>
              <a:gd name="T18" fmla="*/ 28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4"/>
                </a:lnTo>
                <a:lnTo>
                  <a:pt x="20" y="111"/>
                </a:lnTo>
                <a:lnTo>
                  <a:pt x="20" y="178"/>
                </a:lnTo>
                <a:lnTo>
                  <a:pt x="59" y="196"/>
                </a:lnTo>
                <a:lnTo>
                  <a:pt x="77" y="157"/>
                </a:lnTo>
                <a:lnTo>
                  <a:pt x="128" y="148"/>
                </a:lnTo>
                <a:lnTo>
                  <a:pt x="166" y="105"/>
                </a:lnTo>
                <a:lnTo>
                  <a:pt x="126" y="38"/>
                </a:lnTo>
                <a:lnTo>
                  <a:pt x="28" y="0"/>
                </a:lnTo>
              </a:path>
            </a:pathLst>
          </a:custGeom>
          <a:solidFill>
            <a:srgbClr val="FF3300"/>
          </a:solidFill>
          <a:ln w="12700" cap="rnd">
            <a:solidFill>
              <a:srgbClr val="C88C00"/>
            </a:solidFill>
            <a:round/>
            <a:headEnd/>
            <a:tailEnd/>
          </a:ln>
        </p:spPr>
        <p:txBody>
          <a:bodyPr anchor="ctr">
            <a:noAutofit/>
          </a:bodyPr>
          <a:lstStyle/>
          <a:p>
            <a:pPr>
              <a:defRPr/>
            </a:pPr>
            <a:endParaRPr lang="en-US">
              <a:solidFill>
                <a:prstClr val="black"/>
              </a:solidFill>
            </a:endParaRPr>
          </a:p>
        </p:txBody>
      </p:sp>
      <p:sp>
        <p:nvSpPr>
          <p:cNvPr id="1000" name="Freeform 13"/>
          <p:cNvSpPr>
            <a:spLocks/>
          </p:cNvSpPr>
          <p:nvPr/>
        </p:nvSpPr>
        <p:spPr bwMode="auto">
          <a:xfrm>
            <a:off x="939411" y="3059437"/>
            <a:ext cx="36909" cy="33332"/>
          </a:xfrm>
          <a:custGeom>
            <a:avLst/>
            <a:gdLst>
              <a:gd name="T0" fmla="*/ 19 w 93"/>
              <a:gd name="T1" fmla="*/ 0 h 78"/>
              <a:gd name="T2" fmla="*/ 0 w 93"/>
              <a:gd name="T3" fmla="*/ 23 h 78"/>
              <a:gd name="T4" fmla="*/ 8 w 93"/>
              <a:gd name="T5" fmla="*/ 41 h 78"/>
              <a:gd name="T6" fmla="*/ 25 w 93"/>
              <a:gd name="T7" fmla="*/ 47 h 78"/>
              <a:gd name="T8" fmla="*/ 43 w 93"/>
              <a:gd name="T9" fmla="*/ 77 h 78"/>
              <a:gd name="T10" fmla="*/ 91 w 93"/>
              <a:gd name="T11" fmla="*/ 65 h 78"/>
              <a:gd name="T12" fmla="*/ 92 w 93"/>
              <a:gd name="T13" fmla="*/ 33 h 78"/>
              <a:gd name="T14" fmla="*/ 57 w 93"/>
              <a:gd name="T15" fmla="*/ 6 h 78"/>
              <a:gd name="T16" fmla="*/ 19 w 93"/>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78"/>
              <a:gd name="T29" fmla="*/ 93 w 93"/>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78">
                <a:moveTo>
                  <a:pt x="19" y="0"/>
                </a:moveTo>
                <a:lnTo>
                  <a:pt x="0" y="23"/>
                </a:lnTo>
                <a:lnTo>
                  <a:pt x="8" y="41"/>
                </a:lnTo>
                <a:lnTo>
                  <a:pt x="25" y="47"/>
                </a:lnTo>
                <a:lnTo>
                  <a:pt x="43" y="77"/>
                </a:lnTo>
                <a:lnTo>
                  <a:pt x="91" y="65"/>
                </a:lnTo>
                <a:lnTo>
                  <a:pt x="92" y="33"/>
                </a:lnTo>
                <a:lnTo>
                  <a:pt x="57" y="6"/>
                </a:lnTo>
                <a:lnTo>
                  <a:pt x="19" y="0"/>
                </a:lnTo>
              </a:path>
            </a:pathLst>
          </a:custGeom>
          <a:solidFill>
            <a:srgbClr val="FF3300"/>
          </a:solidFill>
          <a:ln w="12700" cap="rnd">
            <a:solidFill>
              <a:srgbClr val="C88C00"/>
            </a:solidFill>
            <a:round/>
            <a:headEnd/>
            <a:tailEnd/>
          </a:ln>
        </p:spPr>
        <p:txBody>
          <a:bodyPr anchor="ctr">
            <a:noAutofit/>
          </a:bodyPr>
          <a:lstStyle/>
          <a:p>
            <a:pPr>
              <a:defRPr/>
            </a:pPr>
            <a:endParaRPr lang="en-US">
              <a:solidFill>
                <a:prstClr val="black"/>
              </a:solidFill>
            </a:endParaRPr>
          </a:p>
        </p:txBody>
      </p:sp>
      <p:sp>
        <p:nvSpPr>
          <p:cNvPr id="1011" name="Freeform 335"/>
          <p:cNvSpPr>
            <a:spLocks/>
          </p:cNvSpPr>
          <p:nvPr/>
        </p:nvSpPr>
        <p:spPr bwMode="auto">
          <a:xfrm>
            <a:off x="343305" y="3278950"/>
            <a:ext cx="171450" cy="171450"/>
          </a:xfrm>
          <a:custGeom>
            <a:avLst/>
            <a:gdLst/>
            <a:ahLst/>
            <a:cxnLst>
              <a:cxn ang="0">
                <a:pos x="1050" y="0"/>
              </a:cxn>
              <a:cxn ang="0">
                <a:pos x="906" y="192"/>
              </a:cxn>
              <a:cxn ang="0">
                <a:pos x="906" y="336"/>
              </a:cxn>
              <a:cxn ang="0">
                <a:pos x="762" y="528"/>
              </a:cxn>
              <a:cxn ang="0">
                <a:pos x="762" y="624"/>
              </a:cxn>
              <a:cxn ang="0">
                <a:pos x="714" y="672"/>
              </a:cxn>
              <a:cxn ang="0">
                <a:pos x="666" y="672"/>
              </a:cxn>
              <a:cxn ang="0">
                <a:pos x="618" y="672"/>
              </a:cxn>
              <a:cxn ang="0">
                <a:pos x="678" y="666"/>
              </a:cxn>
              <a:cxn ang="0">
                <a:pos x="645" y="693"/>
              </a:cxn>
              <a:cxn ang="0">
                <a:pos x="639" y="711"/>
              </a:cxn>
              <a:cxn ang="0">
                <a:pos x="648" y="732"/>
              </a:cxn>
              <a:cxn ang="0">
                <a:pos x="654" y="750"/>
              </a:cxn>
              <a:cxn ang="0">
                <a:pos x="618" y="777"/>
              </a:cxn>
              <a:cxn ang="0">
                <a:pos x="474" y="768"/>
              </a:cxn>
              <a:cxn ang="0">
                <a:pos x="378" y="816"/>
              </a:cxn>
              <a:cxn ang="0">
                <a:pos x="282" y="864"/>
              </a:cxn>
              <a:cxn ang="0">
                <a:pos x="186" y="864"/>
              </a:cxn>
              <a:cxn ang="0">
                <a:pos x="126" y="840"/>
              </a:cxn>
              <a:cxn ang="0">
                <a:pos x="3" y="906"/>
              </a:cxn>
              <a:cxn ang="0">
                <a:pos x="0" y="942"/>
              </a:cxn>
              <a:cxn ang="0">
                <a:pos x="186" y="1104"/>
              </a:cxn>
              <a:cxn ang="0">
                <a:pos x="90" y="1392"/>
              </a:cxn>
              <a:cxn ang="0">
                <a:pos x="186" y="1728"/>
              </a:cxn>
              <a:cxn ang="0">
                <a:pos x="378" y="1824"/>
              </a:cxn>
              <a:cxn ang="0">
                <a:pos x="474" y="1824"/>
              </a:cxn>
              <a:cxn ang="0">
                <a:pos x="618" y="1632"/>
              </a:cxn>
              <a:cxn ang="0">
                <a:pos x="666" y="1200"/>
              </a:cxn>
              <a:cxn ang="0">
                <a:pos x="714" y="1008"/>
              </a:cxn>
              <a:cxn ang="0">
                <a:pos x="810" y="1008"/>
              </a:cxn>
              <a:cxn ang="0">
                <a:pos x="1146" y="720"/>
              </a:cxn>
              <a:cxn ang="0">
                <a:pos x="1164" y="672"/>
              </a:cxn>
              <a:cxn ang="0">
                <a:pos x="1212" y="651"/>
              </a:cxn>
              <a:cxn ang="0">
                <a:pos x="1275" y="630"/>
              </a:cxn>
              <a:cxn ang="0">
                <a:pos x="1302" y="612"/>
              </a:cxn>
              <a:cxn ang="0">
                <a:pos x="1434" y="288"/>
              </a:cxn>
              <a:cxn ang="0">
                <a:pos x="1422" y="270"/>
              </a:cxn>
              <a:cxn ang="0">
                <a:pos x="1416" y="261"/>
              </a:cxn>
              <a:cxn ang="0">
                <a:pos x="1407" y="258"/>
              </a:cxn>
              <a:cxn ang="0">
                <a:pos x="1242" y="240"/>
              </a:cxn>
              <a:cxn ang="0">
                <a:pos x="1200" y="237"/>
              </a:cxn>
              <a:cxn ang="0">
                <a:pos x="1200" y="216"/>
              </a:cxn>
              <a:cxn ang="0">
                <a:pos x="1194" y="240"/>
              </a:cxn>
              <a:cxn ang="0">
                <a:pos x="1197" y="219"/>
              </a:cxn>
              <a:cxn ang="0">
                <a:pos x="1203" y="192"/>
              </a:cxn>
              <a:cxn ang="0">
                <a:pos x="1155" y="102"/>
              </a:cxn>
              <a:cxn ang="0">
                <a:pos x="1125" y="75"/>
              </a:cxn>
              <a:cxn ang="0">
                <a:pos x="1095" y="48"/>
              </a:cxn>
              <a:cxn ang="0">
                <a:pos x="1068" y="18"/>
              </a:cxn>
              <a:cxn ang="0">
                <a:pos x="1047" y="12"/>
              </a:cxn>
              <a:cxn ang="0">
                <a:pos x="1050" y="0"/>
              </a:cxn>
            </a:cxnLst>
            <a:rect l="0" t="0" r="r" b="b"/>
            <a:pathLst>
              <a:path w="1434" h="1824">
                <a:moveTo>
                  <a:pt x="1050" y="0"/>
                </a:moveTo>
                <a:lnTo>
                  <a:pt x="906" y="192"/>
                </a:lnTo>
                <a:lnTo>
                  <a:pt x="906" y="336"/>
                </a:lnTo>
                <a:lnTo>
                  <a:pt x="762" y="528"/>
                </a:lnTo>
                <a:lnTo>
                  <a:pt x="762" y="624"/>
                </a:lnTo>
                <a:lnTo>
                  <a:pt x="714" y="672"/>
                </a:lnTo>
                <a:lnTo>
                  <a:pt x="666" y="672"/>
                </a:lnTo>
                <a:lnTo>
                  <a:pt x="618" y="672"/>
                </a:lnTo>
                <a:cubicBezTo>
                  <a:pt x="689" y="675"/>
                  <a:pt x="722" y="681"/>
                  <a:pt x="678" y="666"/>
                </a:cubicBezTo>
                <a:cubicBezTo>
                  <a:pt x="658" y="671"/>
                  <a:pt x="657" y="675"/>
                  <a:pt x="645" y="693"/>
                </a:cubicBezTo>
                <a:cubicBezTo>
                  <a:pt x="641" y="698"/>
                  <a:pt x="639" y="711"/>
                  <a:pt x="639" y="711"/>
                </a:cubicBezTo>
                <a:cubicBezTo>
                  <a:pt x="647" y="743"/>
                  <a:pt x="636" y="705"/>
                  <a:pt x="648" y="732"/>
                </a:cubicBezTo>
                <a:cubicBezTo>
                  <a:pt x="651" y="738"/>
                  <a:pt x="654" y="750"/>
                  <a:pt x="654" y="750"/>
                </a:cubicBezTo>
                <a:cubicBezTo>
                  <a:pt x="649" y="764"/>
                  <a:pt x="633" y="777"/>
                  <a:pt x="618" y="777"/>
                </a:cubicBezTo>
                <a:lnTo>
                  <a:pt x="474" y="768"/>
                </a:lnTo>
                <a:lnTo>
                  <a:pt x="378" y="816"/>
                </a:lnTo>
                <a:lnTo>
                  <a:pt x="282" y="864"/>
                </a:lnTo>
                <a:lnTo>
                  <a:pt x="186" y="864"/>
                </a:lnTo>
                <a:cubicBezTo>
                  <a:pt x="168" y="855"/>
                  <a:pt x="145" y="846"/>
                  <a:pt x="126" y="840"/>
                </a:cubicBezTo>
                <a:cubicBezTo>
                  <a:pt x="84" y="846"/>
                  <a:pt x="18" y="860"/>
                  <a:pt x="3" y="906"/>
                </a:cubicBezTo>
                <a:cubicBezTo>
                  <a:pt x="0" y="934"/>
                  <a:pt x="0" y="922"/>
                  <a:pt x="0" y="942"/>
                </a:cubicBezTo>
                <a:lnTo>
                  <a:pt x="186" y="1104"/>
                </a:lnTo>
                <a:lnTo>
                  <a:pt x="90" y="1392"/>
                </a:lnTo>
                <a:lnTo>
                  <a:pt x="186" y="1728"/>
                </a:lnTo>
                <a:lnTo>
                  <a:pt x="378" y="1824"/>
                </a:lnTo>
                <a:lnTo>
                  <a:pt x="474" y="1824"/>
                </a:lnTo>
                <a:lnTo>
                  <a:pt x="618" y="1632"/>
                </a:lnTo>
                <a:lnTo>
                  <a:pt x="666" y="1200"/>
                </a:lnTo>
                <a:lnTo>
                  <a:pt x="714" y="1008"/>
                </a:lnTo>
                <a:lnTo>
                  <a:pt x="810" y="1008"/>
                </a:lnTo>
                <a:lnTo>
                  <a:pt x="1146" y="720"/>
                </a:lnTo>
                <a:cubicBezTo>
                  <a:pt x="1158" y="704"/>
                  <a:pt x="1151" y="685"/>
                  <a:pt x="1164" y="672"/>
                </a:cubicBezTo>
                <a:cubicBezTo>
                  <a:pt x="1176" y="660"/>
                  <a:pt x="1197" y="657"/>
                  <a:pt x="1212" y="651"/>
                </a:cubicBezTo>
                <a:cubicBezTo>
                  <a:pt x="1235" y="642"/>
                  <a:pt x="1250" y="634"/>
                  <a:pt x="1275" y="630"/>
                </a:cubicBezTo>
                <a:cubicBezTo>
                  <a:pt x="1284" y="627"/>
                  <a:pt x="1302" y="624"/>
                  <a:pt x="1302" y="612"/>
                </a:cubicBezTo>
                <a:lnTo>
                  <a:pt x="1434" y="288"/>
                </a:lnTo>
                <a:cubicBezTo>
                  <a:pt x="1430" y="282"/>
                  <a:pt x="1426" y="276"/>
                  <a:pt x="1422" y="270"/>
                </a:cubicBezTo>
                <a:cubicBezTo>
                  <a:pt x="1420" y="267"/>
                  <a:pt x="1419" y="262"/>
                  <a:pt x="1416" y="261"/>
                </a:cubicBezTo>
                <a:cubicBezTo>
                  <a:pt x="1413" y="260"/>
                  <a:pt x="1407" y="258"/>
                  <a:pt x="1407" y="258"/>
                </a:cubicBezTo>
                <a:lnTo>
                  <a:pt x="1242" y="240"/>
                </a:lnTo>
                <a:cubicBezTo>
                  <a:pt x="1224" y="246"/>
                  <a:pt x="1216" y="248"/>
                  <a:pt x="1200" y="237"/>
                </a:cubicBezTo>
                <a:cubicBezTo>
                  <a:pt x="1197" y="227"/>
                  <a:pt x="1200" y="226"/>
                  <a:pt x="1200" y="216"/>
                </a:cubicBezTo>
                <a:cubicBezTo>
                  <a:pt x="1198" y="224"/>
                  <a:pt x="1200" y="234"/>
                  <a:pt x="1194" y="240"/>
                </a:cubicBezTo>
                <a:cubicBezTo>
                  <a:pt x="1189" y="245"/>
                  <a:pt x="1196" y="226"/>
                  <a:pt x="1197" y="219"/>
                </a:cubicBezTo>
                <a:cubicBezTo>
                  <a:pt x="1199" y="210"/>
                  <a:pt x="1201" y="201"/>
                  <a:pt x="1203" y="192"/>
                </a:cubicBezTo>
                <a:cubicBezTo>
                  <a:pt x="1198" y="155"/>
                  <a:pt x="1187" y="124"/>
                  <a:pt x="1155" y="102"/>
                </a:cubicBezTo>
                <a:cubicBezTo>
                  <a:pt x="1148" y="91"/>
                  <a:pt x="1137" y="79"/>
                  <a:pt x="1125" y="75"/>
                </a:cubicBezTo>
                <a:cubicBezTo>
                  <a:pt x="1117" y="67"/>
                  <a:pt x="1104" y="51"/>
                  <a:pt x="1095" y="48"/>
                </a:cubicBezTo>
                <a:cubicBezTo>
                  <a:pt x="1086" y="34"/>
                  <a:pt x="1079" y="35"/>
                  <a:pt x="1068" y="18"/>
                </a:cubicBezTo>
                <a:cubicBezTo>
                  <a:pt x="1063" y="10"/>
                  <a:pt x="1052" y="20"/>
                  <a:pt x="1047" y="12"/>
                </a:cubicBezTo>
                <a:cubicBezTo>
                  <a:pt x="1045" y="8"/>
                  <a:pt x="1049" y="4"/>
                  <a:pt x="1050" y="0"/>
                </a:cubicBezTo>
                <a:close/>
              </a:path>
            </a:pathLst>
          </a:custGeom>
          <a:solidFill>
            <a:srgbClr val="FF3300"/>
          </a:solidFill>
          <a:ln w="12700" cap="rnd" cmpd="sng">
            <a:solidFill>
              <a:srgbClr val="C88C00"/>
            </a:solidFill>
            <a:prstDash val="solid"/>
            <a:round/>
            <a:headEnd type="none" w="med" len="med"/>
            <a:tailEnd type="none" w="med" len="med"/>
          </a:ln>
          <a:effectLst/>
        </p:spPr>
        <p:txBody>
          <a:bodyPr anchor="ctr">
            <a:noAutofit/>
          </a:bodyPr>
          <a:lstStyle/>
          <a:p>
            <a:pPr>
              <a:defRPr/>
            </a:pPr>
            <a:endParaRPr lang="en-US">
              <a:solidFill>
                <a:prstClr val="black"/>
              </a:solidFill>
            </a:endParaRPr>
          </a:p>
        </p:txBody>
      </p:sp>
      <p:sp>
        <p:nvSpPr>
          <p:cNvPr id="1012" name="Freeform 336"/>
          <p:cNvSpPr>
            <a:spLocks/>
          </p:cNvSpPr>
          <p:nvPr/>
        </p:nvSpPr>
        <p:spPr bwMode="auto">
          <a:xfrm>
            <a:off x="368811" y="3360163"/>
            <a:ext cx="26184" cy="18047"/>
          </a:xfrm>
          <a:custGeom>
            <a:avLst/>
            <a:gdLst/>
            <a:ahLst/>
            <a:cxnLst>
              <a:cxn ang="0">
                <a:pos x="219" y="6"/>
              </a:cxn>
              <a:cxn ang="0">
                <a:pos x="201" y="51"/>
              </a:cxn>
              <a:cxn ang="0">
                <a:pos x="195" y="75"/>
              </a:cxn>
              <a:cxn ang="0">
                <a:pos x="186" y="81"/>
              </a:cxn>
              <a:cxn ang="0">
                <a:pos x="159" y="78"/>
              </a:cxn>
              <a:cxn ang="0">
                <a:pos x="180" y="111"/>
              </a:cxn>
              <a:cxn ang="0">
                <a:pos x="156" y="171"/>
              </a:cxn>
              <a:cxn ang="0">
                <a:pos x="141" y="192"/>
              </a:cxn>
              <a:cxn ang="0">
                <a:pos x="132" y="165"/>
              </a:cxn>
              <a:cxn ang="0">
                <a:pos x="126" y="147"/>
              </a:cxn>
              <a:cxn ang="0">
                <a:pos x="123" y="108"/>
              </a:cxn>
              <a:cxn ang="0">
                <a:pos x="48" y="87"/>
              </a:cxn>
              <a:cxn ang="0">
                <a:pos x="15" y="66"/>
              </a:cxn>
              <a:cxn ang="0">
                <a:pos x="0" y="39"/>
              </a:cxn>
              <a:cxn ang="0">
                <a:pos x="27" y="9"/>
              </a:cxn>
              <a:cxn ang="0">
                <a:pos x="54" y="0"/>
              </a:cxn>
              <a:cxn ang="0">
                <a:pos x="177" y="21"/>
              </a:cxn>
              <a:cxn ang="0">
                <a:pos x="219" y="6"/>
              </a:cxn>
            </a:cxnLst>
            <a:rect l="0" t="0" r="r" b="b"/>
            <a:pathLst>
              <a:path w="219" h="192">
                <a:moveTo>
                  <a:pt x="219" y="6"/>
                </a:moveTo>
                <a:cubicBezTo>
                  <a:pt x="214" y="21"/>
                  <a:pt x="206" y="35"/>
                  <a:pt x="201" y="51"/>
                </a:cubicBezTo>
                <a:cubicBezTo>
                  <a:pt x="198" y="59"/>
                  <a:pt x="199" y="68"/>
                  <a:pt x="195" y="75"/>
                </a:cubicBezTo>
                <a:cubicBezTo>
                  <a:pt x="193" y="78"/>
                  <a:pt x="189" y="79"/>
                  <a:pt x="186" y="81"/>
                </a:cubicBezTo>
                <a:cubicBezTo>
                  <a:pt x="165" y="74"/>
                  <a:pt x="174" y="73"/>
                  <a:pt x="159" y="78"/>
                </a:cubicBezTo>
                <a:cubicBezTo>
                  <a:pt x="163" y="94"/>
                  <a:pt x="174" y="94"/>
                  <a:pt x="180" y="111"/>
                </a:cubicBezTo>
                <a:cubicBezTo>
                  <a:pt x="178" y="132"/>
                  <a:pt x="180" y="163"/>
                  <a:pt x="156" y="171"/>
                </a:cubicBezTo>
                <a:cubicBezTo>
                  <a:pt x="149" y="192"/>
                  <a:pt x="156" y="187"/>
                  <a:pt x="141" y="192"/>
                </a:cubicBezTo>
                <a:cubicBezTo>
                  <a:pt x="138" y="183"/>
                  <a:pt x="135" y="174"/>
                  <a:pt x="132" y="165"/>
                </a:cubicBezTo>
                <a:cubicBezTo>
                  <a:pt x="130" y="159"/>
                  <a:pt x="126" y="147"/>
                  <a:pt x="126" y="147"/>
                </a:cubicBezTo>
                <a:cubicBezTo>
                  <a:pt x="125" y="134"/>
                  <a:pt x="125" y="121"/>
                  <a:pt x="123" y="108"/>
                </a:cubicBezTo>
                <a:cubicBezTo>
                  <a:pt x="119" y="87"/>
                  <a:pt x="56" y="88"/>
                  <a:pt x="48" y="87"/>
                </a:cubicBezTo>
                <a:cubicBezTo>
                  <a:pt x="33" y="82"/>
                  <a:pt x="28" y="70"/>
                  <a:pt x="15" y="66"/>
                </a:cubicBezTo>
                <a:cubicBezTo>
                  <a:pt x="12" y="56"/>
                  <a:pt x="0" y="39"/>
                  <a:pt x="0" y="39"/>
                </a:cubicBezTo>
                <a:cubicBezTo>
                  <a:pt x="4" y="21"/>
                  <a:pt x="11" y="16"/>
                  <a:pt x="27" y="9"/>
                </a:cubicBezTo>
                <a:cubicBezTo>
                  <a:pt x="36" y="5"/>
                  <a:pt x="54" y="0"/>
                  <a:pt x="54" y="0"/>
                </a:cubicBezTo>
                <a:cubicBezTo>
                  <a:pt x="97" y="3"/>
                  <a:pt x="135" y="16"/>
                  <a:pt x="177" y="21"/>
                </a:cubicBezTo>
                <a:cubicBezTo>
                  <a:pt x="198" y="19"/>
                  <a:pt x="208" y="22"/>
                  <a:pt x="219" y="6"/>
                </a:cubicBezTo>
                <a:close/>
              </a:path>
            </a:pathLst>
          </a:custGeom>
          <a:solidFill>
            <a:srgbClr val="FF3300"/>
          </a:solidFill>
          <a:ln w="12700" cap="rnd" cmpd="sng">
            <a:solidFill>
              <a:srgbClr val="C88C00"/>
            </a:solidFill>
            <a:prstDash val="solid"/>
            <a:round/>
            <a:headEnd type="none" w="med" len="med"/>
            <a:tailEnd type="none" w="med" len="med"/>
          </a:ln>
          <a:effectLst/>
        </p:spPr>
        <p:txBody>
          <a:bodyPr anchor="ctr">
            <a:noAutofit/>
          </a:bodyPr>
          <a:lstStyle/>
          <a:p>
            <a:pPr>
              <a:defRPr/>
            </a:pPr>
            <a:endParaRPr lang="en-US">
              <a:solidFill>
                <a:prstClr val="black"/>
              </a:solidFill>
            </a:endParaRPr>
          </a:p>
        </p:txBody>
      </p:sp>
      <p:sp>
        <p:nvSpPr>
          <p:cNvPr id="18767" name="Text Box 592"/>
          <p:cNvSpPr txBox="1">
            <a:spLocks noChangeArrowheads="1"/>
          </p:cNvSpPr>
          <p:nvPr/>
        </p:nvSpPr>
        <p:spPr bwMode="auto">
          <a:xfrm>
            <a:off x="119683" y="3162608"/>
            <a:ext cx="300082" cy="184666"/>
          </a:xfrm>
          <a:prstGeom prst="rect">
            <a:avLst/>
          </a:prstGeom>
          <a:noFill/>
          <a:ln w="9525">
            <a:noFill/>
            <a:miter lim="800000"/>
            <a:headEnd/>
            <a:tailEnd/>
          </a:ln>
        </p:spPr>
        <p:txBody>
          <a:bodyPr wrap="none" anchor="ctr">
            <a:noAutofit/>
          </a:bodyPr>
          <a:lstStyle/>
          <a:p>
            <a:pPr algn="ctr"/>
            <a:r>
              <a:rPr lang="en-US" sz="600" b="1" dirty="0" smtClean="0">
                <a:solidFill>
                  <a:srgbClr val="000000"/>
                </a:solidFill>
              </a:rPr>
              <a:t>GUAM</a:t>
            </a:r>
            <a:endParaRPr lang="en-US" sz="600" b="1" dirty="0">
              <a:solidFill>
                <a:srgbClr val="000000"/>
              </a:solidFill>
            </a:endParaRPr>
          </a:p>
        </p:txBody>
      </p:sp>
      <p:sp>
        <p:nvSpPr>
          <p:cNvPr id="1016" name="AutoShape 151"/>
          <p:cNvSpPr>
            <a:spLocks noChangeArrowheads="1"/>
          </p:cNvSpPr>
          <p:nvPr/>
        </p:nvSpPr>
        <p:spPr bwMode="auto">
          <a:xfrm rot="16200000">
            <a:off x="1143000" y="3200400"/>
            <a:ext cx="628650" cy="628650"/>
          </a:xfrm>
          <a:prstGeom prst="wedgeEllipseCallout">
            <a:avLst>
              <a:gd name="adj1" fmla="val 11474"/>
              <a:gd name="adj2" fmla="val 77830"/>
            </a:avLst>
          </a:prstGeom>
          <a:noFill/>
          <a:ln w="12700" algn="ctr">
            <a:solidFill>
              <a:schemeClr val="tx1">
                <a:lumMod val="65000"/>
                <a:lumOff val="35000"/>
              </a:schemeClr>
            </a:solidFill>
            <a:prstDash val="sysDash"/>
            <a:miter lim="800000"/>
            <a:headEnd/>
            <a:tailEnd/>
          </a:ln>
        </p:spPr>
        <p:txBody>
          <a:bodyPr anchor="ctr">
            <a:noAutofit/>
          </a:bodyPr>
          <a:lstStyle/>
          <a:p>
            <a:pPr algn="ctr">
              <a:defRPr/>
            </a:pPr>
            <a:endParaRPr lang="en-US" b="1">
              <a:solidFill>
                <a:srgbClr val="3333FF"/>
              </a:solidFill>
            </a:endParaRPr>
          </a:p>
        </p:txBody>
      </p:sp>
      <p:pic>
        <p:nvPicPr>
          <p:cNvPr id="18755" name="Picture 715" descr="40 I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6370" y="3477815"/>
            <a:ext cx="228600" cy="236934"/>
          </a:xfrm>
          <a:prstGeom prst="rect">
            <a:avLst/>
          </a:prstGeom>
          <a:noFill/>
          <a:ln w="9525">
            <a:noFill/>
            <a:miter lim="800000"/>
            <a:headEnd/>
            <a:tailEnd/>
          </a:ln>
        </p:spPr>
      </p:pic>
      <p:sp>
        <p:nvSpPr>
          <p:cNvPr id="1022" name="AutoShape 9"/>
          <p:cNvSpPr>
            <a:spLocks noChangeArrowheads="1"/>
          </p:cNvSpPr>
          <p:nvPr/>
        </p:nvSpPr>
        <p:spPr bwMode="auto">
          <a:xfrm>
            <a:off x="1426370" y="3315856"/>
            <a:ext cx="124577" cy="120287"/>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1023" name="AutoShape 10"/>
          <p:cNvSpPr>
            <a:spLocks noChangeArrowheads="1"/>
          </p:cNvSpPr>
          <p:nvPr/>
        </p:nvSpPr>
        <p:spPr bwMode="auto">
          <a:xfrm>
            <a:off x="1555397" y="3314699"/>
            <a:ext cx="124577" cy="120287"/>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18757" name="TextBox 1346"/>
          <p:cNvSpPr txBox="1">
            <a:spLocks noChangeArrowheads="1"/>
          </p:cNvSpPr>
          <p:nvPr/>
        </p:nvSpPr>
        <p:spPr bwMode="auto">
          <a:xfrm>
            <a:off x="1176339" y="3587352"/>
            <a:ext cx="413896" cy="207749"/>
          </a:xfrm>
          <a:prstGeom prst="rect">
            <a:avLst/>
          </a:prstGeom>
          <a:noFill/>
          <a:ln w="9525">
            <a:noFill/>
            <a:miter lim="800000"/>
            <a:headEnd/>
            <a:tailEnd/>
          </a:ln>
        </p:spPr>
        <p:txBody>
          <a:bodyPr wrap="none" anchor="ctr">
            <a:noAutofit/>
          </a:bodyPr>
          <a:lstStyle/>
          <a:p>
            <a:r>
              <a:rPr lang="en-US" sz="750" b="1" dirty="0">
                <a:solidFill>
                  <a:prstClr val="black"/>
                </a:solidFill>
              </a:rPr>
              <a:t>40 ID</a:t>
            </a:r>
          </a:p>
        </p:txBody>
      </p:sp>
      <p:sp>
        <p:nvSpPr>
          <p:cNvPr id="1018" name="WordArt 582"/>
          <p:cNvSpPr>
            <a:spLocks noChangeArrowheads="1" noChangeShapeType="1" noTextEdit="1"/>
          </p:cNvSpPr>
          <p:nvPr/>
        </p:nvSpPr>
        <p:spPr bwMode="auto">
          <a:xfrm flipH="1">
            <a:off x="5600700" y="3771900"/>
            <a:ext cx="114300" cy="57150"/>
          </a:xfrm>
          <a:prstGeom prst="rect">
            <a:avLst/>
          </a:prstGeom>
        </p:spPr>
        <p:txBody>
          <a:bodyPr wrap="none" fromWordArt="1" anchor="ctr">
            <a:prstTxWarp prst="textPlain">
              <a:avLst>
                <a:gd name="adj" fmla="val 50000"/>
              </a:avLst>
            </a:prstTxWarp>
            <a:noAutofit/>
          </a:bodyPr>
          <a:lstStyle/>
          <a:p>
            <a:pPr algn="ctr"/>
            <a:endParaRPr lang="en-US" sz="2100" b="1" kern="10" dirty="0">
              <a:ln w="9525">
                <a:noFill/>
                <a:round/>
                <a:headEnd/>
                <a:tailEnd/>
              </a:ln>
              <a:solidFill>
                <a:srgbClr val="000000"/>
              </a:solidFill>
              <a:latin typeface="Arial"/>
              <a:cs typeface="Arial"/>
            </a:endParaRPr>
          </a:p>
        </p:txBody>
      </p:sp>
      <p:pic>
        <p:nvPicPr>
          <p:cNvPr id="1064" name="Picture 6" descr="C:\Users\Bradley.Rittenhouse\Pictures\36th INF DIV.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904204" y="4026443"/>
            <a:ext cx="139118" cy="195900"/>
          </a:xfrm>
          <a:prstGeom prst="rect">
            <a:avLst/>
          </a:prstGeom>
          <a:noFill/>
          <a:ln w="9525">
            <a:noFill/>
            <a:miter lim="800000"/>
            <a:headEnd/>
            <a:tailEnd/>
          </a:ln>
        </p:spPr>
      </p:pic>
      <p:pic>
        <p:nvPicPr>
          <p:cNvPr id="1065" name="Picture 6" descr="C:\Users\Bradley.Rittenhouse\Pictures\36th INF DIV.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263238" y="4226516"/>
            <a:ext cx="139118" cy="195900"/>
          </a:xfrm>
          <a:prstGeom prst="rect">
            <a:avLst/>
          </a:prstGeom>
          <a:noFill/>
          <a:ln w="9525">
            <a:noFill/>
            <a:miter lim="800000"/>
            <a:headEnd/>
            <a:tailEnd/>
          </a:ln>
        </p:spPr>
      </p:pic>
      <p:pic>
        <p:nvPicPr>
          <p:cNvPr id="1066" name="Picture 1065" descr="SSI, 116 Cavalry Brigad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89196" y="2371272"/>
            <a:ext cx="161224" cy="159293"/>
          </a:xfrm>
          <a:prstGeom prst="rect">
            <a:avLst/>
          </a:prstGeom>
          <a:noFill/>
          <a:extLst/>
        </p:spPr>
      </p:pic>
      <p:pic>
        <p:nvPicPr>
          <p:cNvPr id="208" name="Picture 4" descr="C:\Users\Bradley.Rittenhouse\Pictures\34th INF DIV.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948109" y="1515837"/>
            <a:ext cx="153233" cy="109784"/>
          </a:xfrm>
          <a:prstGeom prst="rect">
            <a:avLst/>
          </a:prstGeom>
          <a:ln>
            <a:noFill/>
          </a:ln>
          <a:effectLst>
            <a:outerShdw blurRad="292100" dist="139700" dir="2700000" algn="tl" rotWithShape="0">
              <a:srgbClr val="333333">
                <a:alpha val="65000"/>
              </a:srgbClr>
            </a:outerShdw>
          </a:effectLst>
        </p:spPr>
      </p:pic>
      <p:pic>
        <p:nvPicPr>
          <p:cNvPr id="213" name="Picture 4" descr="C:\Users\Bradley.Rittenhouse\Pictures\34th INF DIV.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948108" y="1254547"/>
            <a:ext cx="153234" cy="109784"/>
          </a:xfrm>
          <a:prstGeom prst="rect">
            <a:avLst/>
          </a:prstGeom>
          <a:ln>
            <a:noFill/>
          </a:ln>
          <a:effectLst>
            <a:outerShdw blurRad="292100" dist="139700" dir="2700000" algn="tl" rotWithShape="0">
              <a:srgbClr val="333333">
                <a:alpha val="65000"/>
              </a:srgbClr>
            </a:outerShdw>
          </a:effectLst>
        </p:spPr>
      </p:pic>
      <p:pic>
        <p:nvPicPr>
          <p:cNvPr id="219" name="Picture 264" descr="File:32nd infantry division shoulder patch.svg">
            <a:hlinkClick r:id="rId13"/>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965213" y="1765282"/>
            <a:ext cx="119025" cy="110708"/>
          </a:xfrm>
          <a:prstGeom prst="rect">
            <a:avLst/>
          </a:prstGeom>
          <a:ln>
            <a:noFill/>
          </a:ln>
          <a:effectLst>
            <a:outerShdw blurRad="292100" dist="139700" dir="2700000" algn="tl" rotWithShape="0">
              <a:srgbClr val="333333">
                <a:alpha val="65000"/>
              </a:srgbClr>
            </a:outerShdw>
          </a:effectLst>
        </p:spPr>
      </p:pic>
      <p:sp>
        <p:nvSpPr>
          <p:cNvPr id="222" name="Rectangle 221"/>
          <p:cNvSpPr/>
          <p:nvPr/>
        </p:nvSpPr>
        <p:spPr>
          <a:xfrm>
            <a:off x="4654071" y="1029220"/>
            <a:ext cx="603729" cy="14194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dirty="0">
                <a:solidFill>
                  <a:prstClr val="black"/>
                </a:solidFill>
              </a:rPr>
              <a:t>34</a:t>
            </a:r>
            <a:r>
              <a:rPr lang="en-US" sz="788" baseline="30000" dirty="0">
                <a:solidFill>
                  <a:prstClr val="black"/>
                </a:solidFill>
              </a:rPr>
              <a:t>th</a:t>
            </a:r>
            <a:r>
              <a:rPr lang="en-US" sz="788" dirty="0">
                <a:solidFill>
                  <a:prstClr val="black"/>
                </a:solidFill>
              </a:rPr>
              <a:t>  ID</a:t>
            </a:r>
          </a:p>
        </p:txBody>
      </p:sp>
      <p:pic>
        <p:nvPicPr>
          <p:cNvPr id="223" name="Picture 264" descr="File:32nd infantry division shoulder patch.svg">
            <a:hlinkClick r:id="rId13"/>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4851449" y="2427653"/>
            <a:ext cx="137401" cy="205825"/>
          </a:xfrm>
          <a:prstGeom prst="rect">
            <a:avLst/>
          </a:prstGeom>
          <a:ln>
            <a:noFill/>
          </a:ln>
          <a:effectLst>
            <a:outerShdw blurRad="292100" dist="139700" dir="2700000" algn="tl" rotWithShape="0">
              <a:srgbClr val="333333">
                <a:alpha val="65000"/>
              </a:srgbClr>
            </a:outerShdw>
          </a:effectLst>
        </p:spPr>
      </p:pic>
      <p:pic>
        <p:nvPicPr>
          <p:cNvPr id="224" name="Picture 4" descr="C:\Users\Bradley.Rittenhouse\Pictures\34th INF DIV.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4532873" y="2430066"/>
            <a:ext cx="139303" cy="160735"/>
          </a:xfrm>
          <a:prstGeom prst="rect">
            <a:avLst/>
          </a:prstGeom>
          <a:ln>
            <a:noFill/>
          </a:ln>
          <a:effectLst>
            <a:outerShdw blurRad="292100" dist="139700" dir="2700000" algn="tl" rotWithShape="0">
              <a:srgbClr val="333333">
                <a:alpha val="65000"/>
              </a:srgbClr>
            </a:outerShdw>
          </a:effectLst>
        </p:spPr>
      </p:pic>
      <p:pic>
        <p:nvPicPr>
          <p:cNvPr id="225" name="Picture 4" descr="C:\Users\Bradley.Rittenhouse\Pictures\34th INF DIV.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4590657" y="2852270"/>
            <a:ext cx="139303" cy="160735"/>
          </a:xfrm>
          <a:prstGeom prst="rect">
            <a:avLst/>
          </a:prstGeom>
          <a:ln>
            <a:noFill/>
          </a:ln>
          <a:effectLst>
            <a:outerShdw blurRad="292100" dist="139700" dir="2700000" algn="tl" rotWithShape="0">
              <a:srgbClr val="333333">
                <a:alpha val="65000"/>
              </a:srgbClr>
            </a:outerShdw>
          </a:effectLst>
        </p:spPr>
      </p:pic>
      <p:pic>
        <p:nvPicPr>
          <p:cNvPr id="227" name="Picture 4" descr="File:29th Infantry Brigade SSI.svg">
            <a:hlinkClick r:id="rId17"/>
          </p:cNvPr>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612518" y="3138456"/>
            <a:ext cx="90942" cy="135391"/>
          </a:xfrm>
          <a:prstGeom prst="rect">
            <a:avLst/>
          </a:prstGeom>
          <a:noFill/>
        </p:spPr>
      </p:pic>
      <p:pic>
        <p:nvPicPr>
          <p:cNvPr id="229" name="Picture 228" descr="SSI, 81st Infantry Division "/>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56101" y="2297935"/>
            <a:ext cx="154709" cy="115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0" name="Picture 229" descr="41st Infantry Brigade Combat Team Shoulder Sleeve Insignia"/>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1749523" y="2661534"/>
            <a:ext cx="200912" cy="80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7" name="Picture 246" descr="SSI, 45th Infantry Brigade"/>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0" b="97970" l="0" r="100000"/>
                    </a14:imgEffect>
                  </a14:imgLayer>
                </a14:imgProps>
              </a:ext>
              <a:ext uri="{28A0092B-C50C-407E-A947-70E740481C1C}">
                <a14:useLocalDpi xmlns:a14="http://schemas.microsoft.com/office/drawing/2010/main" val="0"/>
              </a:ext>
            </a:extLst>
          </a:blip>
          <a:srcRect/>
          <a:stretch>
            <a:fillRect/>
          </a:stretch>
        </p:blipFill>
        <p:spPr bwMode="auto">
          <a:xfrm>
            <a:off x="4254435" y="3666715"/>
            <a:ext cx="189221" cy="190187"/>
          </a:xfrm>
          <a:prstGeom prst="rect">
            <a:avLst/>
          </a:prstGeom>
          <a:noFill/>
          <a:extLst/>
        </p:spPr>
      </p:pic>
      <p:pic>
        <p:nvPicPr>
          <p:cNvPr id="248" name="Picture 247"/>
          <p:cNvPicPr preferRelativeResize="0">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7831" y="4283445"/>
            <a:ext cx="103232" cy="154091"/>
          </a:xfrm>
          <a:prstGeom prst="rect">
            <a:avLst/>
          </a:prstGeom>
          <a:noFill/>
          <a:ln w="9525">
            <a:noFill/>
            <a:miter lim="800000"/>
            <a:headEnd/>
            <a:tailEnd/>
          </a:ln>
        </p:spPr>
      </p:pic>
      <p:pic>
        <p:nvPicPr>
          <p:cNvPr id="249" name="Picture 248" descr="http://upload.wikimedia.org/wikipedia/commons/thumb/f/ff/155ArmBdeSSI.svg/400px-155ArmBdeSSI.svg.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980778" y="4105137"/>
            <a:ext cx="103232" cy="155555"/>
          </a:xfrm>
          <a:prstGeom prst="rect">
            <a:avLst/>
          </a:prstGeom>
          <a:noFill/>
          <a:extLst/>
        </p:spPr>
      </p:pic>
      <p:sp>
        <p:nvSpPr>
          <p:cNvPr id="271" name="Rounded Rectangle 270"/>
          <p:cNvSpPr>
            <a:spLocks noChangeAspect="1"/>
          </p:cNvSpPr>
          <p:nvPr/>
        </p:nvSpPr>
        <p:spPr>
          <a:xfrm>
            <a:off x="6298643" y="1578548"/>
            <a:ext cx="74197" cy="939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prstClr val="white"/>
              </a:solidFill>
            </a:endParaRPr>
          </a:p>
        </p:txBody>
      </p:sp>
      <p:pic>
        <p:nvPicPr>
          <p:cNvPr id="322" name="Picture 286" descr="76th Infantry Brigade.gif">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373116" y="3186166"/>
            <a:ext cx="96105" cy="115168"/>
          </a:xfrm>
          <a:prstGeom prst="rect">
            <a:avLst/>
          </a:prstGeom>
          <a:ln>
            <a:noFill/>
          </a:ln>
          <a:effectLst>
            <a:outerShdw blurRad="292100" dist="139700" dir="2700000" algn="tl" rotWithShape="0">
              <a:srgbClr val="333333">
                <a:alpha val="65000"/>
              </a:srgbClr>
            </a:outerShdw>
          </a:effectLst>
        </p:spPr>
      </p:pic>
      <p:pic>
        <p:nvPicPr>
          <p:cNvPr id="323" name="Picture 322" descr="SSI, 39th Infantry Brigade"/>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40257" y="3617122"/>
            <a:ext cx="97654" cy="143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4" name="Picture 8" descr="US278ACRSSI.PNG">
            <a:hlinkClick r:id="rId29"/>
          </p:cNvPr>
          <p:cNvPicPr>
            <a:picLocks noChangeAspect="1" noChangeArrowheads="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52494" y="3615327"/>
            <a:ext cx="120445" cy="98349"/>
          </a:xfrm>
          <a:prstGeom prst="rect">
            <a:avLst/>
          </a:prstGeom>
          <a:ln>
            <a:noFill/>
          </a:ln>
          <a:effectLst>
            <a:outerShdw blurRad="292100" dist="139700" dir="2700000" algn="tl" rotWithShape="0">
              <a:srgbClr val="333333">
                <a:alpha val="65000"/>
              </a:srgbClr>
            </a:outerShdw>
          </a:effectLst>
        </p:spPr>
      </p:pic>
      <p:pic>
        <p:nvPicPr>
          <p:cNvPr id="325" name="Picture 266" descr="File:33rd Infantry Division SSI.svg">
            <a:hlinkClick r:id="rId31"/>
          </p:cNvPr>
          <p:cNvPicPr>
            <a:picLocks noChangeAspect="1" noChangeArrowheads="1"/>
          </p:cNvPicPr>
          <p:nvPr/>
        </p:nvPicPr>
        <p:blipFill>
          <a:blip r:embed="rId32" cstate="email">
            <a:extLst>
              <a:ext uri="{28A0092B-C50C-407E-A947-70E740481C1C}">
                <a14:useLocalDpi xmlns:a14="http://schemas.microsoft.com/office/drawing/2010/main" val="0"/>
              </a:ext>
            </a:extLst>
          </a:blip>
          <a:srcRect/>
          <a:stretch>
            <a:fillRect/>
          </a:stretch>
        </p:blipFill>
        <p:spPr bwMode="auto">
          <a:xfrm>
            <a:off x="5046980" y="3246681"/>
            <a:ext cx="156194" cy="129087"/>
          </a:xfrm>
          <a:prstGeom prst="rect">
            <a:avLst/>
          </a:prstGeom>
          <a:ln>
            <a:noFill/>
          </a:ln>
          <a:effectLst>
            <a:outerShdw blurRad="292100" dist="139700" dir="2700000" algn="tl" rotWithShape="0">
              <a:srgbClr val="333333">
                <a:alpha val="65000"/>
              </a:srgbClr>
            </a:outerShdw>
          </a:effectLst>
        </p:spPr>
      </p:pic>
      <p:sp>
        <p:nvSpPr>
          <p:cNvPr id="384" name="object 67"/>
          <p:cNvSpPr/>
          <p:nvPr/>
        </p:nvSpPr>
        <p:spPr>
          <a:xfrm>
            <a:off x="4036324" y="4297923"/>
            <a:ext cx="160703" cy="185640"/>
          </a:xfrm>
          <a:prstGeom prst="rect">
            <a:avLst/>
          </a:prstGeom>
          <a:blipFill>
            <a:blip r:embed="rId33"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385" name="object 81"/>
          <p:cNvSpPr/>
          <p:nvPr/>
        </p:nvSpPr>
        <p:spPr>
          <a:xfrm>
            <a:off x="3527262" y="3975234"/>
            <a:ext cx="107532" cy="176955"/>
          </a:xfrm>
          <a:prstGeom prst="rect">
            <a:avLst/>
          </a:prstGeom>
          <a:blipFill>
            <a:blip r:embed="rId34"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396" name="object 86"/>
          <p:cNvSpPr/>
          <p:nvPr/>
        </p:nvSpPr>
        <p:spPr>
          <a:xfrm>
            <a:off x="3877871" y="4304688"/>
            <a:ext cx="137402" cy="156284"/>
          </a:xfrm>
          <a:prstGeom prst="rect">
            <a:avLst/>
          </a:prstGeom>
          <a:blipFill>
            <a:blip r:embed="rId35"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pic>
        <p:nvPicPr>
          <p:cNvPr id="398" name="Picture 397" descr="30th Infantry Brigade Shoulder Sleeve Insignia"/>
          <p:cNvPicPr>
            <a:picLocks noChangeAspect="1" noChangeArrowheads="1"/>
          </p:cNvPicPr>
          <p:nvPr/>
        </p:nvPicPr>
        <p:blipFill>
          <a:blip r:embed="rId36" cstate="email">
            <a:extLst>
              <a:ext uri="{28A0092B-C50C-407E-A947-70E740481C1C}">
                <a14:useLocalDpi xmlns:a14="http://schemas.microsoft.com/office/drawing/2010/main" val="0"/>
              </a:ext>
            </a:extLst>
          </a:blip>
          <a:srcRect/>
          <a:stretch>
            <a:fillRect/>
          </a:stretch>
        </p:blipFill>
        <p:spPr bwMode="auto">
          <a:xfrm>
            <a:off x="5983003" y="3599870"/>
            <a:ext cx="114305" cy="159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9" name="Picture 9" descr="C:\Users\Bradley.Rittenhouse\Pictures\29th INF DIV.png"/>
          <p:cNvPicPr>
            <a:picLocks noChangeAspect="1" noChangeArrowheads="1"/>
          </p:cNvPicPr>
          <p:nvPr/>
        </p:nvPicPr>
        <p:blipFill>
          <a:blip r:embed="rId37" cstate="email">
            <a:extLst>
              <a:ext uri="{28A0092B-C50C-407E-A947-70E740481C1C}">
                <a14:useLocalDpi xmlns:a14="http://schemas.microsoft.com/office/drawing/2010/main" val="0"/>
              </a:ext>
            </a:extLst>
          </a:blip>
          <a:srcRect/>
          <a:stretch>
            <a:fillRect/>
          </a:stretch>
        </p:blipFill>
        <p:spPr bwMode="auto">
          <a:xfrm>
            <a:off x="5973571" y="3347144"/>
            <a:ext cx="182880" cy="151144"/>
          </a:xfrm>
          <a:prstGeom prst="rect">
            <a:avLst/>
          </a:prstGeom>
          <a:ln>
            <a:noFill/>
          </a:ln>
          <a:effectLst>
            <a:outerShdw blurRad="292100" dist="139700" dir="2700000" algn="tl" rotWithShape="0">
              <a:srgbClr val="333333">
                <a:alpha val="65000"/>
              </a:srgbClr>
            </a:outerShdw>
          </a:effectLst>
        </p:spPr>
      </p:pic>
      <p:pic>
        <p:nvPicPr>
          <p:cNvPr id="420" name="Picture 419" descr="Image result for 79TH ibct"/>
          <p:cNvPicPr>
            <a:picLocks noChangeAspect="1" noChangeArrowheads="1"/>
          </p:cNvPicPr>
          <p:nvPr/>
        </p:nvPicPr>
        <p:blipFill>
          <a:blip r:embed="rId38" cstate="email">
            <a:extLst>
              <a:ext uri="{28A0092B-C50C-407E-A947-70E740481C1C}">
                <a14:useLocalDpi xmlns:a14="http://schemas.microsoft.com/office/drawing/2010/main" val="0"/>
              </a:ext>
            </a:extLst>
          </a:blip>
          <a:srcRect/>
          <a:stretch>
            <a:fillRect/>
          </a:stretch>
        </p:blipFill>
        <p:spPr bwMode="auto">
          <a:xfrm>
            <a:off x="2097942" y="3596971"/>
            <a:ext cx="124910" cy="185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32" name="Picture 43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5893481" y="2999229"/>
            <a:ext cx="141842" cy="104404"/>
          </a:xfrm>
          <a:prstGeom prst="rect">
            <a:avLst/>
          </a:prstGeom>
          <a:ln>
            <a:noFill/>
          </a:ln>
          <a:effectLst>
            <a:outerShdw blurRad="292100" dist="139700" dir="2700000" algn="tl" rotWithShape="0">
              <a:srgbClr val="333333">
                <a:alpha val="65000"/>
              </a:srgbClr>
            </a:outerShdw>
          </a:effectLst>
        </p:spPr>
      </p:pic>
      <p:pic>
        <p:nvPicPr>
          <p:cNvPr id="433" name="Picture 432"/>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047736" y="3005231"/>
            <a:ext cx="141842" cy="104404"/>
          </a:xfrm>
          <a:prstGeom prst="rect">
            <a:avLst/>
          </a:prstGeom>
          <a:ln>
            <a:noFill/>
          </a:ln>
          <a:effectLst>
            <a:outerShdw blurRad="292100" dist="139700" dir="2700000" algn="tl" rotWithShape="0">
              <a:srgbClr val="333333">
                <a:alpha val="65000"/>
              </a:srgbClr>
            </a:outerShdw>
          </a:effectLst>
        </p:spPr>
      </p:pic>
      <p:pic>
        <p:nvPicPr>
          <p:cNvPr id="434" name="Picture 6" descr="37th Infantry Division SSI.svg">
            <a:hlinkClick r:id="rId40"/>
          </p:cNvPr>
          <p:cNvPicPr>
            <a:picLocks noChangeAspect="1" noChangeArrowheads="1"/>
          </p:cNvPicPr>
          <p:nvPr/>
        </p:nvPicPr>
        <p:blipFill>
          <a:blip r:embed="rId41" cstate="email">
            <a:extLst>
              <a:ext uri="{28A0092B-C50C-407E-A947-70E740481C1C}">
                <a14:useLocalDpi xmlns:a14="http://schemas.microsoft.com/office/drawing/2010/main" val="0"/>
              </a:ext>
            </a:extLst>
          </a:blip>
          <a:srcRect/>
          <a:stretch>
            <a:fillRect/>
          </a:stretch>
        </p:blipFill>
        <p:spPr bwMode="auto">
          <a:xfrm>
            <a:off x="5528008" y="3054968"/>
            <a:ext cx="133560" cy="100346"/>
          </a:xfrm>
          <a:prstGeom prst="rect">
            <a:avLst/>
          </a:prstGeom>
          <a:ln>
            <a:noFill/>
          </a:ln>
          <a:effectLst>
            <a:outerShdw blurRad="292100" dist="139700" dir="2700000" algn="tl" rotWithShape="0">
              <a:srgbClr val="333333">
                <a:alpha val="65000"/>
              </a:srgbClr>
            </a:outerShdw>
          </a:effectLst>
        </p:spPr>
      </p:pic>
      <p:sp>
        <p:nvSpPr>
          <p:cNvPr id="435" name="object 33"/>
          <p:cNvSpPr/>
          <p:nvPr/>
        </p:nvSpPr>
        <p:spPr>
          <a:xfrm>
            <a:off x="5749971" y="3043631"/>
            <a:ext cx="80421" cy="105484"/>
          </a:xfrm>
          <a:prstGeom prst="rect">
            <a:avLst/>
          </a:prstGeom>
          <a:blipFill>
            <a:blip r:embed="rId42"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38" name="object 105"/>
          <p:cNvSpPr/>
          <p:nvPr/>
        </p:nvSpPr>
        <p:spPr>
          <a:xfrm>
            <a:off x="6175101" y="3037911"/>
            <a:ext cx="137401" cy="156284"/>
          </a:xfrm>
          <a:prstGeom prst="rect">
            <a:avLst/>
          </a:prstGeom>
          <a:blipFill>
            <a:blip r:embed="rId43"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395" name="Rectangle 394"/>
          <p:cNvSpPr/>
          <p:nvPr/>
        </p:nvSpPr>
        <p:spPr>
          <a:xfrm>
            <a:off x="8746014" y="3669843"/>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PA</a:t>
            </a:r>
            <a:endParaRPr lang="en-US" sz="700" dirty="0">
              <a:solidFill>
                <a:prstClr val="black"/>
              </a:solidFill>
            </a:endParaRPr>
          </a:p>
        </p:txBody>
      </p:sp>
      <p:sp>
        <p:nvSpPr>
          <p:cNvPr id="320" name="Rectangle 319"/>
          <p:cNvSpPr/>
          <p:nvPr/>
        </p:nvSpPr>
        <p:spPr>
          <a:xfrm>
            <a:off x="8225986" y="3657857"/>
            <a:ext cx="470298" cy="191793"/>
          </a:xfrm>
          <a:prstGeom prst="rect">
            <a:avLst/>
          </a:prstGeom>
          <a:solidFill>
            <a:srgbClr val="92D050"/>
          </a:solidFill>
          <a:ln>
            <a:solidFill>
              <a:schemeClr val="accent2"/>
            </a:solidFill>
          </a:ln>
        </p:spPr>
        <p:txBody>
          <a:bodyPr wrap="none" anchor="ctr">
            <a:noAutofit/>
          </a:bodyPr>
          <a:lstStyle/>
          <a:p>
            <a:pPr algn="ctr" defTabSz="685793"/>
            <a:r>
              <a:rPr lang="en-US" sz="600" b="1" dirty="0">
                <a:solidFill>
                  <a:prstClr val="black"/>
                </a:solidFill>
              </a:rPr>
              <a:t>56/28 SBCT</a:t>
            </a:r>
          </a:p>
        </p:txBody>
      </p:sp>
      <p:pic>
        <p:nvPicPr>
          <p:cNvPr id="318" name="Picture 317"/>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024542" y="3701551"/>
            <a:ext cx="141842" cy="104404"/>
          </a:xfrm>
          <a:prstGeom prst="rect">
            <a:avLst/>
          </a:prstGeom>
          <a:ln>
            <a:noFill/>
          </a:ln>
          <a:effectLst>
            <a:outerShdw blurRad="292100" dist="139700" dir="2700000" algn="tl" rotWithShape="0">
              <a:srgbClr val="333333">
                <a:alpha val="65000"/>
              </a:srgbClr>
            </a:outerShdw>
          </a:effectLst>
        </p:spPr>
      </p:pic>
      <p:sp>
        <p:nvSpPr>
          <p:cNvPr id="444" name="object 71"/>
          <p:cNvSpPr/>
          <p:nvPr/>
        </p:nvSpPr>
        <p:spPr>
          <a:xfrm>
            <a:off x="5223988" y="3440780"/>
            <a:ext cx="109057" cy="146374"/>
          </a:xfrm>
          <a:prstGeom prst="rect">
            <a:avLst/>
          </a:prstGeom>
          <a:blipFill>
            <a:blip r:embed="rId44"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pic>
        <p:nvPicPr>
          <p:cNvPr id="446" name="Picture 272" descr="File:27th Infantry Division SSI.svg">
            <a:hlinkClick r:id="rId45"/>
          </p:cNvPr>
          <p:cNvPicPr>
            <a:picLocks noChangeAspect="1" noChangeArrowheads="1"/>
          </p:cNvPicPr>
          <p:nvPr/>
        </p:nvPicPr>
        <p:blipFill>
          <a:blip r:embed="rId46" cstate="email">
            <a:extLst>
              <a:ext uri="{28A0092B-C50C-407E-A947-70E740481C1C}">
                <a14:useLocalDpi xmlns:a14="http://schemas.microsoft.com/office/drawing/2010/main" val="0"/>
              </a:ext>
            </a:extLst>
          </a:blip>
          <a:srcRect/>
          <a:stretch>
            <a:fillRect/>
          </a:stretch>
        </p:blipFill>
        <p:spPr bwMode="auto">
          <a:xfrm>
            <a:off x="6346477" y="2720969"/>
            <a:ext cx="130126" cy="118297"/>
          </a:xfrm>
          <a:prstGeom prst="rect">
            <a:avLst/>
          </a:prstGeom>
          <a:ln>
            <a:noFill/>
          </a:ln>
          <a:effectLst>
            <a:outerShdw blurRad="292100" dist="139700" dir="2700000" algn="tl" rotWithShape="0">
              <a:srgbClr val="333333">
                <a:alpha val="65000"/>
              </a:srgbClr>
            </a:outerShdw>
          </a:effectLst>
        </p:spPr>
      </p:pic>
      <p:pic>
        <p:nvPicPr>
          <p:cNvPr id="447" name="Picture 446"/>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6378681" y="3049398"/>
            <a:ext cx="82419" cy="74593"/>
          </a:xfrm>
          <a:prstGeom prst="rect">
            <a:avLst/>
          </a:prstGeom>
          <a:ln>
            <a:noFill/>
          </a:ln>
          <a:effectLst>
            <a:outerShdw blurRad="292100" dist="139700" dir="2700000" algn="tl" rotWithShape="0">
              <a:srgbClr val="333333">
                <a:alpha val="65000"/>
              </a:srgbClr>
            </a:outerShdw>
          </a:effectLst>
        </p:spPr>
      </p:pic>
      <p:sp>
        <p:nvSpPr>
          <p:cNvPr id="315" name="Rectangle 314"/>
          <p:cNvSpPr/>
          <p:nvPr/>
        </p:nvSpPr>
        <p:spPr>
          <a:xfrm>
            <a:off x="8227610" y="3882901"/>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a:solidFill>
                  <a:prstClr val="black"/>
                </a:solidFill>
              </a:rPr>
              <a:t>2/28 IBCT</a:t>
            </a:r>
          </a:p>
        </p:txBody>
      </p:sp>
      <p:pic>
        <p:nvPicPr>
          <p:cNvPr id="313" name="Picture 312"/>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024542" y="3923032"/>
            <a:ext cx="141842" cy="104404"/>
          </a:xfrm>
          <a:prstGeom prst="rect">
            <a:avLst/>
          </a:prstGeom>
          <a:ln>
            <a:noFill/>
          </a:ln>
          <a:effectLst>
            <a:outerShdw blurRad="292100" dist="139700" dir="2700000" algn="tl" rotWithShape="0">
              <a:srgbClr val="333333">
                <a:alpha val="65000"/>
              </a:srgbClr>
            </a:outerShdw>
          </a:effectLst>
        </p:spPr>
      </p:pic>
      <p:sp>
        <p:nvSpPr>
          <p:cNvPr id="448" name="Rectangle 447"/>
          <p:cNvSpPr/>
          <p:nvPr/>
        </p:nvSpPr>
        <p:spPr>
          <a:xfrm>
            <a:off x="8644036" y="3891324"/>
            <a:ext cx="526599"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PA/MD</a:t>
            </a:r>
            <a:endParaRPr lang="en-US" sz="700" dirty="0">
              <a:solidFill>
                <a:prstClr val="black"/>
              </a:solidFill>
            </a:endParaRPr>
          </a:p>
        </p:txBody>
      </p:sp>
      <p:sp>
        <p:nvSpPr>
          <p:cNvPr id="321" name="Rectangle 320"/>
          <p:cNvSpPr/>
          <p:nvPr/>
        </p:nvSpPr>
        <p:spPr>
          <a:xfrm>
            <a:off x="8159270" y="3469725"/>
            <a:ext cx="603730" cy="141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prstClr val="black"/>
                </a:solidFill>
              </a:rPr>
              <a:t>28th  ID</a:t>
            </a:r>
          </a:p>
        </p:txBody>
      </p:sp>
      <p:sp>
        <p:nvSpPr>
          <p:cNvPr id="453" name="Rectangle 452"/>
          <p:cNvSpPr/>
          <p:nvPr/>
        </p:nvSpPr>
        <p:spPr>
          <a:xfrm>
            <a:off x="8746014" y="3456786"/>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PA</a:t>
            </a:r>
            <a:endParaRPr lang="en-US" sz="700" dirty="0">
              <a:solidFill>
                <a:prstClr val="black"/>
              </a:solidFill>
            </a:endParaRPr>
          </a:p>
        </p:txBody>
      </p:sp>
      <p:sp>
        <p:nvSpPr>
          <p:cNvPr id="462" name="object 51"/>
          <p:cNvSpPr/>
          <p:nvPr/>
        </p:nvSpPr>
        <p:spPr>
          <a:xfrm>
            <a:off x="6137641" y="3622415"/>
            <a:ext cx="83651" cy="153129"/>
          </a:xfrm>
          <a:prstGeom prst="rect">
            <a:avLst/>
          </a:prstGeom>
          <a:blipFill>
            <a:blip r:embed="rId48"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347" name="Rectangle 346"/>
          <p:cNvSpPr/>
          <p:nvPr/>
        </p:nvSpPr>
        <p:spPr>
          <a:xfrm>
            <a:off x="6924895" y="4430441"/>
            <a:ext cx="664102" cy="156137"/>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25" dirty="0">
                <a:solidFill>
                  <a:prstClr val="black"/>
                </a:solidFill>
              </a:rPr>
              <a:t>29th  ID</a:t>
            </a:r>
          </a:p>
        </p:txBody>
      </p:sp>
      <p:sp>
        <p:nvSpPr>
          <p:cNvPr id="470" name="Rectangle 469"/>
          <p:cNvSpPr/>
          <p:nvPr/>
        </p:nvSpPr>
        <p:spPr>
          <a:xfrm>
            <a:off x="7545652" y="4424599"/>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VA</a:t>
            </a:r>
            <a:endParaRPr lang="en-US" sz="700" dirty="0">
              <a:solidFill>
                <a:prstClr val="black"/>
              </a:solidFill>
            </a:endParaRPr>
          </a:p>
        </p:txBody>
      </p:sp>
      <p:sp>
        <p:nvSpPr>
          <p:cNvPr id="475" name="object 72"/>
          <p:cNvSpPr/>
          <p:nvPr/>
        </p:nvSpPr>
        <p:spPr>
          <a:xfrm>
            <a:off x="2278096" y="3707130"/>
            <a:ext cx="147523" cy="190330"/>
          </a:xfrm>
          <a:prstGeom prst="rect">
            <a:avLst/>
          </a:prstGeom>
          <a:blipFill>
            <a:blip r:embed="rId49"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76" name="object 31"/>
          <p:cNvSpPr/>
          <p:nvPr/>
        </p:nvSpPr>
        <p:spPr>
          <a:xfrm>
            <a:off x="2357772" y="3422980"/>
            <a:ext cx="138259" cy="186242"/>
          </a:xfrm>
          <a:prstGeom prst="rect">
            <a:avLst/>
          </a:prstGeom>
          <a:blipFill>
            <a:blip r:embed="rId50"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205" name="Rectangle 204"/>
          <p:cNvSpPr/>
          <p:nvPr/>
        </p:nvSpPr>
        <p:spPr>
          <a:xfrm>
            <a:off x="688556" y="3808124"/>
            <a:ext cx="548845" cy="1561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25" dirty="0">
                <a:solidFill>
                  <a:prstClr val="black"/>
                </a:solidFill>
              </a:rPr>
              <a:t>40</a:t>
            </a:r>
            <a:r>
              <a:rPr lang="en-US" sz="825" baseline="30000" dirty="0">
                <a:solidFill>
                  <a:prstClr val="black"/>
                </a:solidFill>
              </a:rPr>
              <a:t>th</a:t>
            </a:r>
            <a:r>
              <a:rPr lang="en-US" sz="825" dirty="0">
                <a:solidFill>
                  <a:prstClr val="black"/>
                </a:solidFill>
              </a:rPr>
              <a:t> ID</a:t>
            </a:r>
          </a:p>
        </p:txBody>
      </p:sp>
      <p:sp>
        <p:nvSpPr>
          <p:cNvPr id="489" name="Rectangle 488"/>
          <p:cNvSpPr/>
          <p:nvPr/>
        </p:nvSpPr>
        <p:spPr>
          <a:xfrm>
            <a:off x="1269975" y="3802282"/>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CA</a:t>
            </a:r>
            <a:endParaRPr lang="en-US" sz="700" dirty="0">
              <a:solidFill>
                <a:prstClr val="black"/>
              </a:solidFill>
            </a:endParaRPr>
          </a:p>
        </p:txBody>
      </p:sp>
      <p:sp>
        <p:nvSpPr>
          <p:cNvPr id="490" name="Rectangle 489"/>
          <p:cNvSpPr/>
          <p:nvPr/>
        </p:nvSpPr>
        <p:spPr>
          <a:xfrm>
            <a:off x="4573407" y="1225529"/>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MN/OH</a:t>
            </a:r>
            <a:endParaRPr lang="en-US" sz="600" dirty="0">
              <a:solidFill>
                <a:prstClr val="black"/>
              </a:solidFill>
            </a:endParaRPr>
          </a:p>
        </p:txBody>
      </p:sp>
      <p:sp>
        <p:nvSpPr>
          <p:cNvPr id="492" name="object 38"/>
          <p:cNvSpPr/>
          <p:nvPr/>
        </p:nvSpPr>
        <p:spPr>
          <a:xfrm>
            <a:off x="4902403" y="1494201"/>
            <a:ext cx="151141" cy="152667"/>
          </a:xfrm>
          <a:prstGeom prst="rect">
            <a:avLst/>
          </a:prstGeom>
          <a:blipFill>
            <a:blip r:embed="rId51"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95" name="object 38"/>
          <p:cNvSpPr/>
          <p:nvPr/>
        </p:nvSpPr>
        <p:spPr>
          <a:xfrm>
            <a:off x="4992335" y="2894787"/>
            <a:ext cx="151141" cy="152667"/>
          </a:xfrm>
          <a:prstGeom prst="rect">
            <a:avLst/>
          </a:prstGeom>
          <a:blipFill>
            <a:blip r:embed="rId51"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96" name="object 27"/>
          <p:cNvSpPr/>
          <p:nvPr/>
        </p:nvSpPr>
        <p:spPr>
          <a:xfrm>
            <a:off x="3820714" y="2174377"/>
            <a:ext cx="137401" cy="171912"/>
          </a:xfrm>
          <a:prstGeom prst="rect">
            <a:avLst/>
          </a:prstGeom>
          <a:blipFill>
            <a:blip r:embed="rId52"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97" name="object 32"/>
          <p:cNvSpPr/>
          <p:nvPr/>
        </p:nvSpPr>
        <p:spPr>
          <a:xfrm>
            <a:off x="4909830" y="1732735"/>
            <a:ext cx="136286" cy="152529"/>
          </a:xfrm>
          <a:prstGeom prst="rect">
            <a:avLst/>
          </a:prstGeom>
          <a:blipFill>
            <a:blip r:embed="rId53"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98" name="object 32"/>
          <p:cNvSpPr/>
          <p:nvPr/>
        </p:nvSpPr>
        <p:spPr>
          <a:xfrm>
            <a:off x="3939649" y="2581612"/>
            <a:ext cx="136286" cy="152529"/>
          </a:xfrm>
          <a:prstGeom prst="rect">
            <a:avLst/>
          </a:prstGeom>
          <a:blipFill>
            <a:blip r:embed="rId53"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502" name="Rectangle 501"/>
          <p:cNvSpPr/>
          <p:nvPr/>
        </p:nvSpPr>
        <p:spPr>
          <a:xfrm>
            <a:off x="5216045" y="1024259"/>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MN</a:t>
            </a:r>
            <a:endParaRPr lang="en-US" sz="700" dirty="0">
              <a:solidFill>
                <a:prstClr val="black"/>
              </a:solidFill>
            </a:endParaRPr>
          </a:p>
        </p:txBody>
      </p:sp>
      <p:sp>
        <p:nvSpPr>
          <p:cNvPr id="503" name="Rectangle 502"/>
          <p:cNvSpPr/>
          <p:nvPr/>
        </p:nvSpPr>
        <p:spPr>
          <a:xfrm>
            <a:off x="5515164" y="1224760"/>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ID/ND/MN/MT</a:t>
            </a:r>
            <a:endParaRPr lang="en-US" sz="600" dirty="0">
              <a:solidFill>
                <a:prstClr val="black"/>
              </a:solidFill>
            </a:endParaRPr>
          </a:p>
        </p:txBody>
      </p:sp>
      <p:sp>
        <p:nvSpPr>
          <p:cNvPr id="504" name="Rectangle 503"/>
          <p:cNvSpPr/>
          <p:nvPr/>
        </p:nvSpPr>
        <p:spPr>
          <a:xfrm>
            <a:off x="4573407" y="1486819"/>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IA/MN</a:t>
            </a:r>
            <a:endParaRPr lang="en-US" sz="600" dirty="0">
              <a:solidFill>
                <a:prstClr val="black"/>
              </a:solidFill>
            </a:endParaRPr>
          </a:p>
        </p:txBody>
      </p:sp>
      <p:sp>
        <p:nvSpPr>
          <p:cNvPr id="505" name="Rectangle 504"/>
          <p:cNvSpPr/>
          <p:nvPr/>
        </p:nvSpPr>
        <p:spPr>
          <a:xfrm>
            <a:off x="4573407" y="1736726"/>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WI/MI</a:t>
            </a:r>
            <a:endParaRPr lang="en-US" sz="600" dirty="0">
              <a:solidFill>
                <a:prstClr val="black"/>
              </a:solidFill>
            </a:endParaRPr>
          </a:p>
        </p:txBody>
      </p:sp>
      <p:sp>
        <p:nvSpPr>
          <p:cNvPr id="506" name="Rectangle 505"/>
          <p:cNvSpPr/>
          <p:nvPr/>
        </p:nvSpPr>
        <p:spPr>
          <a:xfrm>
            <a:off x="5515164" y="1725089"/>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SD</a:t>
            </a:r>
            <a:endParaRPr lang="en-US" sz="600" dirty="0">
              <a:solidFill>
                <a:prstClr val="black"/>
              </a:solidFill>
            </a:endParaRPr>
          </a:p>
        </p:txBody>
      </p:sp>
      <p:sp>
        <p:nvSpPr>
          <p:cNvPr id="507" name="Rectangle 506"/>
          <p:cNvSpPr/>
          <p:nvPr/>
        </p:nvSpPr>
        <p:spPr>
          <a:xfrm>
            <a:off x="5515164" y="1486624"/>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IL</a:t>
            </a:r>
            <a:endParaRPr lang="en-US" sz="600" dirty="0">
              <a:solidFill>
                <a:prstClr val="black"/>
              </a:solidFill>
            </a:endParaRPr>
          </a:p>
        </p:txBody>
      </p:sp>
      <p:sp>
        <p:nvSpPr>
          <p:cNvPr id="512" name="object 56"/>
          <p:cNvSpPr/>
          <p:nvPr/>
        </p:nvSpPr>
        <p:spPr>
          <a:xfrm>
            <a:off x="6211176" y="2813180"/>
            <a:ext cx="95385" cy="118906"/>
          </a:xfrm>
          <a:prstGeom prst="rect">
            <a:avLst/>
          </a:prstGeom>
          <a:blipFill>
            <a:blip r:embed="rId54"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373" name="Rectangle 372"/>
          <p:cNvSpPr/>
          <p:nvPr/>
        </p:nvSpPr>
        <p:spPr>
          <a:xfrm>
            <a:off x="8163942" y="1669262"/>
            <a:ext cx="498950" cy="156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prstClr val="black"/>
                </a:solidFill>
              </a:rPr>
              <a:t>42</a:t>
            </a:r>
            <a:r>
              <a:rPr lang="en-US" sz="800" baseline="30000" dirty="0">
                <a:solidFill>
                  <a:prstClr val="black"/>
                </a:solidFill>
              </a:rPr>
              <a:t>nd</a:t>
            </a:r>
            <a:r>
              <a:rPr lang="en-US" sz="800" dirty="0">
                <a:solidFill>
                  <a:prstClr val="black"/>
                </a:solidFill>
              </a:rPr>
              <a:t> </a:t>
            </a:r>
            <a:r>
              <a:rPr lang="en-US" sz="800" dirty="0" smtClean="0">
                <a:solidFill>
                  <a:prstClr val="black"/>
                </a:solidFill>
              </a:rPr>
              <a:t>ID</a:t>
            </a:r>
            <a:endParaRPr lang="en-US" sz="800" dirty="0">
              <a:solidFill>
                <a:prstClr val="black"/>
              </a:solidFill>
            </a:endParaRPr>
          </a:p>
        </p:txBody>
      </p:sp>
      <p:sp>
        <p:nvSpPr>
          <p:cNvPr id="522" name="Rectangle 521"/>
          <p:cNvSpPr/>
          <p:nvPr/>
        </p:nvSpPr>
        <p:spPr>
          <a:xfrm>
            <a:off x="8710430" y="1663420"/>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NY</a:t>
            </a:r>
            <a:endParaRPr lang="en-US" sz="700" dirty="0">
              <a:solidFill>
                <a:prstClr val="black"/>
              </a:solidFill>
            </a:endParaRPr>
          </a:p>
        </p:txBody>
      </p:sp>
      <p:sp>
        <p:nvSpPr>
          <p:cNvPr id="526" name="object 62"/>
          <p:cNvSpPr/>
          <p:nvPr/>
        </p:nvSpPr>
        <p:spPr>
          <a:xfrm>
            <a:off x="5190566" y="3621888"/>
            <a:ext cx="94606" cy="108341"/>
          </a:xfrm>
          <a:prstGeom prst="rect">
            <a:avLst/>
          </a:prstGeom>
          <a:blipFill>
            <a:blip r:embed="rId55" cstate="email">
              <a:extLst>
                <a:ext uri="{28A0092B-C50C-407E-A947-70E740481C1C}">
                  <a14:useLocalDpi xmlns:a14="http://schemas.microsoft.com/office/drawing/2010/main" val="0"/>
                </a:ext>
              </a:extLst>
            </a:blip>
            <a:stretch>
              <a:fillRect/>
            </a:stretch>
          </a:blipFill>
          <a:ln w="76200">
            <a:noFill/>
          </a:ln>
        </p:spPr>
        <p:txBody>
          <a:bodyPr wrap="square" lIns="0" tIns="0" rIns="0" bIns="0" rtlCol="0" anchor="ctr">
            <a:noAutofit/>
          </a:bodyPr>
          <a:lstStyle/>
          <a:p>
            <a:endParaRPr>
              <a:solidFill>
                <a:prstClr val="black"/>
              </a:solidFill>
            </a:endParaRPr>
          </a:p>
        </p:txBody>
      </p:sp>
      <p:sp>
        <p:nvSpPr>
          <p:cNvPr id="548" name="object 59"/>
          <p:cNvSpPr/>
          <p:nvPr/>
        </p:nvSpPr>
        <p:spPr>
          <a:xfrm>
            <a:off x="4864549" y="3389649"/>
            <a:ext cx="125283" cy="141684"/>
          </a:xfrm>
          <a:prstGeom prst="rect">
            <a:avLst/>
          </a:prstGeom>
          <a:blipFill>
            <a:blip r:embed="rId56"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549" name="object 43"/>
          <p:cNvSpPr/>
          <p:nvPr/>
        </p:nvSpPr>
        <p:spPr>
          <a:xfrm>
            <a:off x="5254352" y="2991856"/>
            <a:ext cx="91282" cy="110714"/>
          </a:xfrm>
          <a:prstGeom prst="rect">
            <a:avLst/>
          </a:prstGeom>
          <a:blipFill>
            <a:blip r:embed="rId57"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551" name="object 67"/>
          <p:cNvSpPr/>
          <p:nvPr/>
        </p:nvSpPr>
        <p:spPr>
          <a:xfrm>
            <a:off x="7092554" y="2799960"/>
            <a:ext cx="137401" cy="171912"/>
          </a:xfrm>
          <a:prstGeom prst="rect">
            <a:avLst/>
          </a:prstGeom>
          <a:blipFill>
            <a:blip r:embed="rId58"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275" name="Rectangle 274"/>
          <p:cNvSpPr/>
          <p:nvPr/>
        </p:nvSpPr>
        <p:spPr>
          <a:xfrm>
            <a:off x="6372300" y="957824"/>
            <a:ext cx="498949" cy="15613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25" dirty="0">
                <a:solidFill>
                  <a:prstClr val="black"/>
                </a:solidFill>
              </a:rPr>
              <a:t>38</a:t>
            </a:r>
            <a:r>
              <a:rPr lang="en-US" sz="825" baseline="30000" dirty="0">
                <a:solidFill>
                  <a:prstClr val="black"/>
                </a:solidFill>
              </a:rPr>
              <a:t>th</a:t>
            </a:r>
            <a:r>
              <a:rPr lang="en-US" sz="825" dirty="0">
                <a:solidFill>
                  <a:prstClr val="black"/>
                </a:solidFill>
              </a:rPr>
              <a:t>  ID</a:t>
            </a:r>
          </a:p>
        </p:txBody>
      </p:sp>
      <p:sp>
        <p:nvSpPr>
          <p:cNvPr id="562" name="Rectangle 561"/>
          <p:cNvSpPr/>
          <p:nvPr/>
        </p:nvSpPr>
        <p:spPr>
          <a:xfrm>
            <a:off x="6902215" y="951982"/>
            <a:ext cx="465534"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IN/OH</a:t>
            </a:r>
            <a:endParaRPr lang="en-US" sz="700" dirty="0">
              <a:solidFill>
                <a:prstClr val="black"/>
              </a:solidFill>
            </a:endParaRPr>
          </a:p>
        </p:txBody>
      </p:sp>
      <p:sp>
        <p:nvSpPr>
          <p:cNvPr id="21" name="TextBox 20"/>
          <p:cNvSpPr txBox="1"/>
          <p:nvPr/>
        </p:nvSpPr>
        <p:spPr>
          <a:xfrm>
            <a:off x="1143000" y="13433"/>
            <a:ext cx="8001000" cy="981807"/>
          </a:xfrm>
          <a:prstGeom prst="rect">
            <a:avLst/>
          </a:prstGeom>
          <a:noFill/>
        </p:spPr>
        <p:txBody>
          <a:bodyPr wrap="square" rtlCol="0" anchor="ctr">
            <a:noAutofit/>
          </a:bodyPr>
          <a:lstStyle/>
          <a:p>
            <a:pPr algn="r"/>
            <a:r>
              <a:rPr lang="en-US" sz="3600" dirty="0">
                <a:solidFill>
                  <a:prstClr val="black"/>
                </a:solidFill>
                <a:effectLst>
                  <a:outerShdw blurRad="38100" dist="38100" dir="2700000" algn="tl">
                    <a:srgbClr val="000000">
                      <a:alpha val="43137"/>
                    </a:srgbClr>
                  </a:outerShdw>
                </a:effectLst>
              </a:rPr>
              <a:t>Proposed </a:t>
            </a:r>
            <a:r>
              <a:rPr lang="en-US" sz="3600" dirty="0" smtClean="0">
                <a:solidFill>
                  <a:prstClr val="black"/>
                </a:solidFill>
                <a:effectLst>
                  <a:outerShdw blurRad="38100" dist="38100" dir="2700000" algn="tl">
                    <a:srgbClr val="000000">
                      <a:alpha val="43137"/>
                    </a:srgbClr>
                  </a:outerShdw>
                </a:effectLst>
              </a:rPr>
              <a:t>Training Associations</a:t>
            </a:r>
            <a:endParaRPr lang="en-US" sz="3600" dirty="0">
              <a:solidFill>
                <a:prstClr val="black"/>
              </a:solidFill>
              <a:effectLst>
                <a:outerShdw blurRad="38100" dist="38100" dir="2700000" algn="tl">
                  <a:srgbClr val="000000">
                    <a:alpha val="43137"/>
                  </a:srgbClr>
                </a:outerShdw>
              </a:effectLst>
            </a:endParaRPr>
          </a:p>
        </p:txBody>
      </p:sp>
      <p:pic>
        <p:nvPicPr>
          <p:cNvPr id="307" name="Picture 6" descr="37th Infantry Division SSI.svg">
            <a:hlinkClick r:id="rId40"/>
          </p:cNvPr>
          <p:cNvPicPr>
            <a:picLocks noChangeAspect="1" noChangeArrowheads="1"/>
          </p:cNvPicPr>
          <p:nvPr/>
        </p:nvPicPr>
        <p:blipFill>
          <a:blip r:embed="rId59" cstate="email">
            <a:extLst>
              <a:ext uri="{28A0092B-C50C-407E-A947-70E740481C1C}">
                <a14:useLocalDpi xmlns:a14="http://schemas.microsoft.com/office/drawing/2010/main" val="0"/>
              </a:ext>
            </a:extLst>
          </a:blip>
          <a:srcRect/>
          <a:stretch>
            <a:fillRect/>
          </a:stretch>
        </p:blipFill>
        <p:spPr bwMode="auto">
          <a:xfrm>
            <a:off x="8001000" y="4122180"/>
            <a:ext cx="188926" cy="141943"/>
          </a:xfrm>
          <a:prstGeom prst="rect">
            <a:avLst/>
          </a:prstGeom>
          <a:ln>
            <a:noFill/>
          </a:ln>
          <a:effectLst>
            <a:outerShdw blurRad="292100" dist="139700" dir="2700000" algn="tl" rotWithShape="0">
              <a:srgbClr val="333333">
                <a:alpha val="65000"/>
              </a:srgbClr>
            </a:outerShdw>
          </a:effectLst>
        </p:spPr>
      </p:pic>
      <p:sp>
        <p:nvSpPr>
          <p:cNvPr id="449" name="Rectangle 448"/>
          <p:cNvSpPr/>
          <p:nvPr/>
        </p:nvSpPr>
        <p:spPr>
          <a:xfrm>
            <a:off x="8610600" y="4109241"/>
            <a:ext cx="593470"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OH/MI/SC</a:t>
            </a:r>
            <a:endParaRPr lang="en-US" sz="600" dirty="0">
              <a:solidFill>
                <a:prstClr val="black"/>
              </a:solidFill>
            </a:endParaRPr>
          </a:p>
        </p:txBody>
      </p:sp>
      <p:sp>
        <p:nvSpPr>
          <p:cNvPr id="528" name="Rectangle 527"/>
          <p:cNvSpPr/>
          <p:nvPr/>
        </p:nvSpPr>
        <p:spPr>
          <a:xfrm>
            <a:off x="8227610" y="4100818"/>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37 IBCT</a:t>
            </a:r>
            <a:endParaRPr lang="en-US" sz="600" b="1" dirty="0">
              <a:solidFill>
                <a:prstClr val="black"/>
              </a:solidFill>
            </a:endParaRPr>
          </a:p>
        </p:txBody>
      </p:sp>
      <p:sp>
        <p:nvSpPr>
          <p:cNvPr id="529" name="Rectangle 528"/>
          <p:cNvSpPr/>
          <p:nvPr/>
        </p:nvSpPr>
        <p:spPr>
          <a:xfrm>
            <a:off x="8227610" y="4318735"/>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28 ECAB</a:t>
            </a:r>
            <a:endParaRPr lang="en-US" sz="600" b="1" dirty="0">
              <a:solidFill>
                <a:prstClr val="black"/>
              </a:solidFill>
            </a:endParaRPr>
          </a:p>
        </p:txBody>
      </p:sp>
      <p:pic>
        <p:nvPicPr>
          <p:cNvPr id="530" name="Picture 529"/>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024542" y="4358866"/>
            <a:ext cx="141842" cy="104404"/>
          </a:xfrm>
          <a:prstGeom prst="rect">
            <a:avLst/>
          </a:prstGeom>
          <a:ln>
            <a:noFill/>
          </a:ln>
          <a:effectLst>
            <a:outerShdw blurRad="292100" dist="139700" dir="2700000" algn="tl" rotWithShape="0">
              <a:srgbClr val="333333">
                <a:alpha val="65000"/>
              </a:srgbClr>
            </a:outerShdw>
          </a:effectLst>
        </p:spPr>
      </p:pic>
      <p:sp>
        <p:nvSpPr>
          <p:cNvPr id="531" name="Rectangle 530"/>
          <p:cNvSpPr/>
          <p:nvPr/>
        </p:nvSpPr>
        <p:spPr>
          <a:xfrm>
            <a:off x="8653684" y="4327158"/>
            <a:ext cx="507302"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PA/NJ</a:t>
            </a:r>
            <a:endParaRPr lang="en-US" sz="700" dirty="0">
              <a:solidFill>
                <a:prstClr val="black"/>
              </a:solidFill>
            </a:endParaRPr>
          </a:p>
        </p:txBody>
      </p:sp>
      <p:sp>
        <p:nvSpPr>
          <p:cNvPr id="429" name="object 33"/>
          <p:cNvSpPr/>
          <p:nvPr/>
        </p:nvSpPr>
        <p:spPr>
          <a:xfrm>
            <a:off x="8039289" y="4559381"/>
            <a:ext cx="112348" cy="139208"/>
          </a:xfrm>
          <a:prstGeom prst="rect">
            <a:avLst/>
          </a:prstGeom>
          <a:blipFill>
            <a:blip r:embed="rId60"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50" name="Rectangle 449"/>
          <p:cNvSpPr/>
          <p:nvPr/>
        </p:nvSpPr>
        <p:spPr>
          <a:xfrm>
            <a:off x="8746014" y="4545075"/>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OH</a:t>
            </a:r>
            <a:endParaRPr lang="en-US" sz="700" dirty="0">
              <a:solidFill>
                <a:prstClr val="black"/>
              </a:solidFill>
            </a:endParaRPr>
          </a:p>
        </p:txBody>
      </p:sp>
      <p:sp>
        <p:nvSpPr>
          <p:cNvPr id="564" name="Rectangle 563"/>
          <p:cNvSpPr/>
          <p:nvPr/>
        </p:nvSpPr>
        <p:spPr>
          <a:xfrm>
            <a:off x="8227610" y="4536652"/>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371 SUST</a:t>
            </a:r>
            <a:endParaRPr lang="en-US" sz="600" b="1" dirty="0">
              <a:solidFill>
                <a:prstClr val="black"/>
              </a:solidFill>
            </a:endParaRPr>
          </a:p>
        </p:txBody>
      </p:sp>
      <p:sp>
        <p:nvSpPr>
          <p:cNvPr id="430" name="object 105"/>
          <p:cNvSpPr/>
          <p:nvPr/>
        </p:nvSpPr>
        <p:spPr>
          <a:xfrm>
            <a:off x="8033008" y="4768762"/>
            <a:ext cx="124910" cy="156284"/>
          </a:xfrm>
          <a:prstGeom prst="rect">
            <a:avLst/>
          </a:prstGeom>
          <a:blipFill>
            <a:blip r:embed="rId61"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51" name="Rectangle 450"/>
          <p:cNvSpPr/>
          <p:nvPr/>
        </p:nvSpPr>
        <p:spPr>
          <a:xfrm>
            <a:off x="8746014" y="4762994"/>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PA</a:t>
            </a:r>
            <a:endParaRPr lang="en-US" sz="700" dirty="0">
              <a:solidFill>
                <a:prstClr val="black"/>
              </a:solidFill>
            </a:endParaRPr>
          </a:p>
        </p:txBody>
      </p:sp>
      <p:sp>
        <p:nvSpPr>
          <p:cNvPr id="565" name="Rectangle 564"/>
          <p:cNvSpPr/>
          <p:nvPr/>
        </p:nvSpPr>
        <p:spPr>
          <a:xfrm>
            <a:off x="8227610" y="4754571"/>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55 MEB</a:t>
            </a:r>
            <a:endParaRPr lang="en-US" sz="600" b="1" dirty="0">
              <a:solidFill>
                <a:prstClr val="black"/>
              </a:solidFill>
            </a:endParaRPr>
          </a:p>
        </p:txBody>
      </p:sp>
      <p:pic>
        <p:nvPicPr>
          <p:cNvPr id="333" name="Picture 332" descr="30th Infantry Brigade Shoulder Sleeve Insignia"/>
          <p:cNvPicPr>
            <a:picLocks noChangeAspect="1" noChangeArrowheads="1"/>
          </p:cNvPicPr>
          <p:nvPr/>
        </p:nvPicPr>
        <p:blipFill>
          <a:blip r:embed="rId62" cstate="email">
            <a:extLst>
              <a:ext uri="{28A0092B-C50C-407E-A947-70E740481C1C}">
                <a14:useLocalDpi xmlns:a14="http://schemas.microsoft.com/office/drawing/2010/main" val="0"/>
              </a:ext>
            </a:extLst>
          </a:blip>
          <a:srcRect/>
          <a:stretch>
            <a:fillRect/>
          </a:stretch>
        </p:blipFill>
        <p:spPr bwMode="auto">
          <a:xfrm>
            <a:off x="6889660" y="4683110"/>
            <a:ext cx="94467" cy="1318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63" name="Rectangle 462"/>
          <p:cNvSpPr/>
          <p:nvPr/>
        </p:nvSpPr>
        <p:spPr>
          <a:xfrm>
            <a:off x="7480770" y="4665139"/>
            <a:ext cx="452407"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NC/SC/WV</a:t>
            </a:r>
            <a:endParaRPr lang="en-US" sz="600" dirty="0">
              <a:solidFill>
                <a:prstClr val="black"/>
              </a:solidFill>
            </a:endParaRPr>
          </a:p>
        </p:txBody>
      </p:sp>
      <p:sp>
        <p:nvSpPr>
          <p:cNvPr id="566" name="Rectangle 565"/>
          <p:cNvSpPr/>
          <p:nvPr/>
        </p:nvSpPr>
        <p:spPr>
          <a:xfrm>
            <a:off x="7033399" y="4653153"/>
            <a:ext cx="470298" cy="191793"/>
          </a:xfrm>
          <a:prstGeom prst="rect">
            <a:avLst/>
          </a:prstGeom>
          <a:solidFill>
            <a:srgbClr val="FFFF00"/>
          </a:solidFill>
          <a:ln>
            <a:solidFill>
              <a:schemeClr val="accent2"/>
            </a:solidFill>
          </a:ln>
        </p:spPr>
        <p:txBody>
          <a:bodyPr wrap="none" anchor="ctr">
            <a:noAutofit/>
          </a:bodyPr>
          <a:lstStyle/>
          <a:p>
            <a:pPr algn="ctr" defTabSz="685793"/>
            <a:r>
              <a:rPr lang="en-US" sz="600" b="1" dirty="0" smtClean="0">
                <a:solidFill>
                  <a:prstClr val="black"/>
                </a:solidFill>
              </a:rPr>
              <a:t>30 ABCT</a:t>
            </a:r>
            <a:endParaRPr lang="en-US" sz="600" b="1" dirty="0">
              <a:solidFill>
                <a:prstClr val="black"/>
              </a:solidFill>
            </a:endParaRPr>
          </a:p>
        </p:txBody>
      </p:sp>
      <p:pic>
        <p:nvPicPr>
          <p:cNvPr id="327" name="Picture 9" descr="C:\Users\Bradley.Rittenhouse\Pictures\29th INF DIV.png"/>
          <p:cNvPicPr>
            <a:picLocks noChangeAspect="1" noChangeArrowheads="1"/>
          </p:cNvPicPr>
          <p:nvPr/>
        </p:nvPicPr>
        <p:blipFill>
          <a:blip r:embed="rId63" cstate="email">
            <a:extLst>
              <a:ext uri="{28A0092B-C50C-407E-A947-70E740481C1C}">
                <a14:useLocalDpi xmlns:a14="http://schemas.microsoft.com/office/drawing/2010/main" val="0"/>
              </a:ext>
            </a:extLst>
          </a:blip>
          <a:srcRect/>
          <a:stretch>
            <a:fillRect/>
          </a:stretch>
        </p:blipFill>
        <p:spPr bwMode="auto">
          <a:xfrm>
            <a:off x="6876378" y="4948001"/>
            <a:ext cx="121030" cy="100025"/>
          </a:xfrm>
          <a:prstGeom prst="rect">
            <a:avLst/>
          </a:prstGeom>
          <a:ln>
            <a:noFill/>
          </a:ln>
          <a:effectLst>
            <a:outerShdw blurRad="292100" dist="139700" dir="2700000" algn="tl" rotWithShape="0">
              <a:srgbClr val="333333">
                <a:alpha val="65000"/>
              </a:srgbClr>
            </a:outerShdw>
          </a:effectLst>
        </p:spPr>
      </p:pic>
      <p:sp>
        <p:nvSpPr>
          <p:cNvPr id="464" name="Rectangle 463"/>
          <p:cNvSpPr/>
          <p:nvPr/>
        </p:nvSpPr>
        <p:spPr>
          <a:xfrm>
            <a:off x="7481800" y="4914103"/>
            <a:ext cx="450347"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VA/KY</a:t>
            </a:r>
            <a:endParaRPr lang="en-US" sz="700" dirty="0">
              <a:solidFill>
                <a:prstClr val="black"/>
              </a:solidFill>
            </a:endParaRPr>
          </a:p>
        </p:txBody>
      </p:sp>
      <p:sp>
        <p:nvSpPr>
          <p:cNvPr id="567" name="Rectangle 566"/>
          <p:cNvSpPr/>
          <p:nvPr/>
        </p:nvSpPr>
        <p:spPr>
          <a:xfrm>
            <a:off x="7035023" y="4905680"/>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116/29 IBCT</a:t>
            </a:r>
            <a:endParaRPr lang="en-US" sz="600" b="1" dirty="0">
              <a:solidFill>
                <a:prstClr val="black"/>
              </a:solidFill>
            </a:endParaRPr>
          </a:p>
        </p:txBody>
      </p:sp>
      <p:sp>
        <p:nvSpPr>
          <p:cNvPr id="454" name="object 51"/>
          <p:cNvSpPr/>
          <p:nvPr/>
        </p:nvSpPr>
        <p:spPr>
          <a:xfrm>
            <a:off x="6881223" y="5648304"/>
            <a:ext cx="111340" cy="165123"/>
          </a:xfrm>
          <a:prstGeom prst="rect">
            <a:avLst/>
          </a:prstGeom>
          <a:blipFill>
            <a:blip r:embed="rId64"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68" name="Rectangle 467"/>
          <p:cNvSpPr/>
          <p:nvPr/>
        </p:nvSpPr>
        <p:spPr>
          <a:xfrm>
            <a:off x="7545652" y="5646955"/>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NC</a:t>
            </a:r>
            <a:endParaRPr lang="en-US" sz="700" dirty="0">
              <a:solidFill>
                <a:prstClr val="black"/>
              </a:solidFill>
            </a:endParaRPr>
          </a:p>
        </p:txBody>
      </p:sp>
      <p:sp>
        <p:nvSpPr>
          <p:cNvPr id="570" name="Rectangle 569"/>
          <p:cNvSpPr/>
          <p:nvPr/>
        </p:nvSpPr>
        <p:spPr>
          <a:xfrm>
            <a:off x="7035023" y="5638532"/>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113 SUST</a:t>
            </a:r>
            <a:endParaRPr lang="en-US" sz="600" b="1" dirty="0">
              <a:solidFill>
                <a:prstClr val="black"/>
              </a:solidFill>
            </a:endParaRPr>
          </a:p>
        </p:txBody>
      </p:sp>
      <p:sp>
        <p:nvSpPr>
          <p:cNvPr id="466" name="Rectangle 465"/>
          <p:cNvSpPr/>
          <p:nvPr/>
        </p:nvSpPr>
        <p:spPr>
          <a:xfrm>
            <a:off x="7492707" y="5156155"/>
            <a:ext cx="428532"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FL/AL</a:t>
            </a:r>
            <a:endParaRPr lang="en-US" sz="700" dirty="0">
              <a:solidFill>
                <a:prstClr val="black"/>
              </a:solidFill>
            </a:endParaRPr>
          </a:p>
        </p:txBody>
      </p:sp>
      <p:sp>
        <p:nvSpPr>
          <p:cNvPr id="572" name="Rectangle 571"/>
          <p:cNvSpPr/>
          <p:nvPr/>
        </p:nvSpPr>
        <p:spPr>
          <a:xfrm>
            <a:off x="7035023" y="5147732"/>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53 IBCT</a:t>
            </a:r>
            <a:endParaRPr lang="en-US" sz="600" b="1" dirty="0">
              <a:solidFill>
                <a:prstClr val="black"/>
              </a:solidFill>
            </a:endParaRPr>
          </a:p>
        </p:txBody>
      </p:sp>
      <p:pic>
        <p:nvPicPr>
          <p:cNvPr id="344" name="Picture 343"/>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6879703" y="5162727"/>
            <a:ext cx="114381" cy="154676"/>
          </a:xfrm>
          <a:prstGeom prst="rect">
            <a:avLst/>
          </a:prstGeom>
          <a:ln>
            <a:noFill/>
          </a:ln>
          <a:effectLst>
            <a:outerShdw blurRad="292100" dist="139700" dir="2700000" algn="tl" rotWithShape="0">
              <a:srgbClr val="333333">
                <a:alpha val="65000"/>
              </a:srgbClr>
            </a:outerShdw>
          </a:effectLst>
        </p:spPr>
      </p:pic>
      <p:sp>
        <p:nvSpPr>
          <p:cNvPr id="469" name="Rectangle 468"/>
          <p:cNvSpPr/>
          <p:nvPr/>
        </p:nvSpPr>
        <p:spPr>
          <a:xfrm>
            <a:off x="7545652" y="5892354"/>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AL</a:t>
            </a:r>
            <a:endParaRPr lang="en-US" sz="700" dirty="0">
              <a:solidFill>
                <a:prstClr val="black"/>
              </a:solidFill>
            </a:endParaRPr>
          </a:p>
        </p:txBody>
      </p:sp>
      <p:sp>
        <p:nvSpPr>
          <p:cNvPr id="571" name="Rectangle 570"/>
          <p:cNvSpPr/>
          <p:nvPr/>
        </p:nvSpPr>
        <p:spPr>
          <a:xfrm>
            <a:off x="7035023" y="5883931"/>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226 MEB</a:t>
            </a:r>
            <a:endParaRPr lang="en-US" sz="600" b="1" dirty="0">
              <a:solidFill>
                <a:prstClr val="black"/>
              </a:solidFill>
            </a:endParaRPr>
          </a:p>
        </p:txBody>
      </p:sp>
      <p:sp>
        <p:nvSpPr>
          <p:cNvPr id="397" name="object 84"/>
          <p:cNvSpPr/>
          <p:nvPr/>
        </p:nvSpPr>
        <p:spPr>
          <a:xfrm>
            <a:off x="6882210" y="5896629"/>
            <a:ext cx="109367" cy="159270"/>
          </a:xfrm>
          <a:prstGeom prst="rect">
            <a:avLst/>
          </a:prstGeom>
          <a:blipFill>
            <a:blip r:embed="rId66"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67" name="Rectangle 466"/>
          <p:cNvSpPr/>
          <p:nvPr/>
        </p:nvSpPr>
        <p:spPr>
          <a:xfrm>
            <a:off x="7416800" y="5401555"/>
            <a:ext cx="580347"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MD/AZ/VA/FL/KY</a:t>
            </a:r>
            <a:endParaRPr lang="en-US" sz="600" dirty="0">
              <a:solidFill>
                <a:prstClr val="black"/>
              </a:solidFill>
            </a:endParaRPr>
          </a:p>
        </p:txBody>
      </p:sp>
      <p:sp>
        <p:nvSpPr>
          <p:cNvPr id="569" name="Rectangle 568"/>
          <p:cNvSpPr/>
          <p:nvPr/>
        </p:nvSpPr>
        <p:spPr>
          <a:xfrm>
            <a:off x="7035023" y="5393132"/>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29 ECAB</a:t>
            </a:r>
            <a:endParaRPr lang="en-US" sz="600" b="1" dirty="0">
              <a:solidFill>
                <a:prstClr val="black"/>
              </a:solidFill>
            </a:endParaRPr>
          </a:p>
        </p:txBody>
      </p:sp>
      <p:pic>
        <p:nvPicPr>
          <p:cNvPr id="575" name="Picture 9" descr="C:\Users\Bradley.Rittenhouse\Pictures\29th INF DIV.png"/>
          <p:cNvPicPr>
            <a:picLocks noChangeAspect="1" noChangeArrowheads="1"/>
          </p:cNvPicPr>
          <p:nvPr/>
        </p:nvPicPr>
        <p:blipFill>
          <a:blip r:embed="rId63" cstate="email">
            <a:extLst>
              <a:ext uri="{28A0092B-C50C-407E-A947-70E740481C1C}">
                <a14:useLocalDpi xmlns:a14="http://schemas.microsoft.com/office/drawing/2010/main" val="0"/>
              </a:ext>
            </a:extLst>
          </a:blip>
          <a:srcRect/>
          <a:stretch>
            <a:fillRect/>
          </a:stretch>
        </p:blipFill>
        <p:spPr bwMode="auto">
          <a:xfrm>
            <a:off x="6876378" y="5435453"/>
            <a:ext cx="121030" cy="100025"/>
          </a:xfrm>
          <a:prstGeom prst="rect">
            <a:avLst/>
          </a:prstGeom>
          <a:ln>
            <a:noFill/>
          </a:ln>
          <a:effectLst>
            <a:outerShdw blurRad="292100" dist="139700" dir="2700000" algn="tl" rotWithShape="0">
              <a:srgbClr val="333333">
                <a:alpha val="65000"/>
              </a:srgbClr>
            </a:outerShdw>
          </a:effectLst>
        </p:spPr>
      </p:pic>
      <p:sp>
        <p:nvSpPr>
          <p:cNvPr id="576" name="Rectangle 575"/>
          <p:cNvSpPr/>
          <p:nvPr/>
        </p:nvSpPr>
        <p:spPr>
          <a:xfrm>
            <a:off x="4129154" y="1213543"/>
            <a:ext cx="470298" cy="191793"/>
          </a:xfrm>
          <a:prstGeom prst="rect">
            <a:avLst/>
          </a:prstGeom>
          <a:solidFill>
            <a:srgbClr val="FFFF00"/>
          </a:solidFill>
          <a:ln>
            <a:solidFill>
              <a:schemeClr val="accent2"/>
            </a:solidFill>
          </a:ln>
        </p:spPr>
        <p:txBody>
          <a:bodyPr wrap="none" anchor="ctr">
            <a:noAutofit/>
          </a:bodyPr>
          <a:lstStyle/>
          <a:p>
            <a:pPr algn="ctr" defTabSz="685793"/>
            <a:r>
              <a:rPr lang="en-US" sz="600" b="1" dirty="0" smtClean="0">
                <a:solidFill>
                  <a:prstClr val="black"/>
                </a:solidFill>
              </a:rPr>
              <a:t>1/34 ABCT</a:t>
            </a:r>
            <a:endParaRPr lang="en-US" sz="600" b="1" dirty="0">
              <a:solidFill>
                <a:prstClr val="black"/>
              </a:solidFill>
            </a:endParaRPr>
          </a:p>
        </p:txBody>
      </p:sp>
      <p:sp>
        <p:nvSpPr>
          <p:cNvPr id="577" name="Rectangle 576"/>
          <p:cNvSpPr/>
          <p:nvPr/>
        </p:nvSpPr>
        <p:spPr>
          <a:xfrm>
            <a:off x="4130778" y="1478396"/>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2/34 IBCT</a:t>
            </a:r>
            <a:endParaRPr lang="en-US" sz="600" b="1" dirty="0">
              <a:solidFill>
                <a:prstClr val="black"/>
              </a:solidFill>
            </a:endParaRPr>
          </a:p>
        </p:txBody>
      </p:sp>
      <p:sp>
        <p:nvSpPr>
          <p:cNvPr id="578" name="Rectangle 577"/>
          <p:cNvSpPr/>
          <p:nvPr/>
        </p:nvSpPr>
        <p:spPr>
          <a:xfrm>
            <a:off x="5083419" y="1478201"/>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108 SUST</a:t>
            </a:r>
            <a:endParaRPr lang="en-US" sz="600" b="1" dirty="0">
              <a:solidFill>
                <a:prstClr val="black"/>
              </a:solidFill>
            </a:endParaRPr>
          </a:p>
        </p:txBody>
      </p:sp>
      <p:sp>
        <p:nvSpPr>
          <p:cNvPr id="580" name="Rectangle 579"/>
          <p:cNvSpPr/>
          <p:nvPr/>
        </p:nvSpPr>
        <p:spPr>
          <a:xfrm>
            <a:off x="4130778" y="1728303"/>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32 IBCT</a:t>
            </a:r>
            <a:endParaRPr lang="en-US" sz="600" b="1" dirty="0">
              <a:solidFill>
                <a:prstClr val="black"/>
              </a:solidFill>
            </a:endParaRPr>
          </a:p>
        </p:txBody>
      </p:sp>
      <p:sp>
        <p:nvSpPr>
          <p:cNvPr id="581" name="Rectangle 580"/>
          <p:cNvSpPr/>
          <p:nvPr/>
        </p:nvSpPr>
        <p:spPr>
          <a:xfrm>
            <a:off x="5083419" y="1716666"/>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196 MEB</a:t>
            </a:r>
            <a:endParaRPr lang="en-US" sz="600" b="1" dirty="0">
              <a:solidFill>
                <a:prstClr val="black"/>
              </a:solidFill>
            </a:endParaRPr>
          </a:p>
        </p:txBody>
      </p:sp>
      <p:sp>
        <p:nvSpPr>
          <p:cNvPr id="582" name="Rectangle 581"/>
          <p:cNvSpPr/>
          <p:nvPr/>
        </p:nvSpPr>
        <p:spPr>
          <a:xfrm>
            <a:off x="5083419" y="1216337"/>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34 ECAB</a:t>
            </a:r>
            <a:endParaRPr lang="en-US" sz="600" b="1" dirty="0">
              <a:solidFill>
                <a:prstClr val="black"/>
              </a:solidFill>
            </a:endParaRPr>
          </a:p>
        </p:txBody>
      </p:sp>
      <p:pic>
        <p:nvPicPr>
          <p:cNvPr id="583" name="Picture 4" descr="C:\Users\Bradley.Rittenhouse\Pictures\34th INF DIV.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901356" y="1253778"/>
            <a:ext cx="153234" cy="109784"/>
          </a:xfrm>
          <a:prstGeom prst="rect">
            <a:avLst/>
          </a:prstGeom>
          <a:ln>
            <a:noFill/>
          </a:ln>
          <a:effectLst>
            <a:outerShdw blurRad="292100" dist="139700" dir="2700000" algn="tl" rotWithShape="0">
              <a:srgbClr val="333333">
                <a:alpha val="65000"/>
              </a:srgbClr>
            </a:outerShdw>
          </a:effectLst>
        </p:spPr>
      </p:pic>
      <p:pic>
        <p:nvPicPr>
          <p:cNvPr id="585" name="Picture 9" descr="C:\Users\Bradley.Rittenhouse\Pictures\29th INF DIV.png"/>
          <p:cNvPicPr>
            <a:picLocks noChangeAspect="1" noChangeArrowheads="1"/>
          </p:cNvPicPr>
          <p:nvPr/>
        </p:nvPicPr>
        <p:blipFill>
          <a:blip r:embed="rId67" cstate="email">
            <a:extLst>
              <a:ext uri="{28A0092B-C50C-407E-A947-70E740481C1C}">
                <a14:useLocalDpi xmlns:a14="http://schemas.microsoft.com/office/drawing/2010/main" val="0"/>
              </a:ext>
            </a:extLst>
          </a:blip>
          <a:srcRect/>
          <a:stretch>
            <a:fillRect/>
          </a:stretch>
        </p:blipFill>
        <p:spPr bwMode="auto">
          <a:xfrm>
            <a:off x="5514697" y="3431213"/>
            <a:ext cx="103931" cy="85895"/>
          </a:xfrm>
          <a:prstGeom prst="rect">
            <a:avLst/>
          </a:prstGeom>
          <a:ln>
            <a:noFill/>
          </a:ln>
          <a:effectLst>
            <a:outerShdw blurRad="292100" dist="139700" dir="2700000" algn="tl" rotWithShape="0">
              <a:srgbClr val="333333">
                <a:alpha val="65000"/>
              </a:srgbClr>
            </a:outerShdw>
          </a:effectLst>
        </p:spPr>
      </p:pic>
      <p:pic>
        <p:nvPicPr>
          <p:cNvPr id="586" name="Picture 585" descr="30th Infantry Brigade Shoulder Sleeve Insignia"/>
          <p:cNvPicPr>
            <a:picLocks noChangeAspect="1" noChangeArrowheads="1"/>
          </p:cNvPicPr>
          <p:nvPr/>
        </p:nvPicPr>
        <p:blipFill>
          <a:blip r:embed="rId68" cstate="email">
            <a:extLst>
              <a:ext uri="{28A0092B-C50C-407E-A947-70E740481C1C}">
                <a14:useLocalDpi xmlns:a14="http://schemas.microsoft.com/office/drawing/2010/main" val="0"/>
              </a:ext>
            </a:extLst>
          </a:blip>
          <a:srcRect/>
          <a:stretch>
            <a:fillRect/>
          </a:stretch>
        </p:blipFill>
        <p:spPr bwMode="auto">
          <a:xfrm>
            <a:off x="5695380" y="3747423"/>
            <a:ext cx="77562" cy="108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87" name="Picture 586" descr="30th Infantry Brigade Shoulder Sleeve Insignia"/>
          <p:cNvPicPr>
            <a:picLocks noChangeAspect="1" noChangeArrowheads="1"/>
          </p:cNvPicPr>
          <p:nvPr/>
        </p:nvPicPr>
        <p:blipFill>
          <a:blip r:embed="rId69" cstate="email">
            <a:extLst>
              <a:ext uri="{28A0092B-C50C-407E-A947-70E740481C1C}">
                <a14:useLocalDpi xmlns:a14="http://schemas.microsoft.com/office/drawing/2010/main" val="0"/>
              </a:ext>
            </a:extLst>
          </a:blip>
          <a:srcRect/>
          <a:stretch>
            <a:fillRect/>
          </a:stretch>
        </p:blipFill>
        <p:spPr bwMode="auto">
          <a:xfrm>
            <a:off x="5812751" y="3280880"/>
            <a:ext cx="67161" cy="93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88" name="Picture 587"/>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5282158" y="4138324"/>
            <a:ext cx="114381" cy="130543"/>
          </a:xfrm>
          <a:prstGeom prst="rect">
            <a:avLst/>
          </a:prstGeom>
          <a:ln>
            <a:noFill/>
          </a:ln>
          <a:effectLst>
            <a:outerShdw blurRad="292100" dist="139700" dir="2700000" algn="tl" rotWithShape="0">
              <a:srgbClr val="333333">
                <a:alpha val="65000"/>
              </a:srgbClr>
            </a:outerShdw>
          </a:effectLst>
        </p:spPr>
      </p:pic>
      <p:sp>
        <p:nvSpPr>
          <p:cNvPr id="589" name="object 84"/>
          <p:cNvSpPr/>
          <p:nvPr/>
        </p:nvSpPr>
        <p:spPr>
          <a:xfrm>
            <a:off x="5156373" y="4141507"/>
            <a:ext cx="109367" cy="159270"/>
          </a:xfrm>
          <a:prstGeom prst="rect">
            <a:avLst/>
          </a:prstGeom>
          <a:blipFill>
            <a:blip r:embed="rId66"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pic>
        <p:nvPicPr>
          <p:cNvPr id="590" name="Picture 9" descr="C:\Users\Bradley.Rittenhouse\Pictures\29th INF DIV.png"/>
          <p:cNvPicPr>
            <a:picLocks noChangeAspect="1" noChangeArrowheads="1"/>
          </p:cNvPicPr>
          <p:nvPr/>
        </p:nvPicPr>
        <p:blipFill>
          <a:blip r:embed="rId70" cstate="email">
            <a:extLst>
              <a:ext uri="{28A0092B-C50C-407E-A947-70E740481C1C}">
                <a14:useLocalDpi xmlns:a14="http://schemas.microsoft.com/office/drawing/2010/main" val="0"/>
              </a:ext>
            </a:extLst>
          </a:blip>
          <a:srcRect/>
          <a:stretch>
            <a:fillRect/>
          </a:stretch>
        </p:blipFill>
        <p:spPr bwMode="auto">
          <a:xfrm>
            <a:off x="6891049" y="3444844"/>
            <a:ext cx="130984" cy="108253"/>
          </a:xfrm>
          <a:prstGeom prst="rect">
            <a:avLst/>
          </a:prstGeom>
          <a:ln>
            <a:noFill/>
          </a:ln>
          <a:effectLst>
            <a:outerShdw blurRad="292100" dist="139700" dir="2700000" algn="tl" rotWithShape="0">
              <a:srgbClr val="333333">
                <a:alpha val="65000"/>
              </a:srgbClr>
            </a:outerShdw>
          </a:effectLst>
        </p:spPr>
      </p:pic>
      <p:pic>
        <p:nvPicPr>
          <p:cNvPr id="591" name="Picture 9" descr="C:\Users\Bradley.Rittenhouse\Pictures\29th INF DIV.png"/>
          <p:cNvPicPr>
            <a:picLocks noChangeAspect="1" noChangeArrowheads="1"/>
          </p:cNvPicPr>
          <p:nvPr/>
        </p:nvPicPr>
        <p:blipFill>
          <a:blip r:embed="rId67" cstate="email">
            <a:extLst>
              <a:ext uri="{28A0092B-C50C-407E-A947-70E740481C1C}">
                <a14:useLocalDpi xmlns:a14="http://schemas.microsoft.com/office/drawing/2010/main" val="0"/>
              </a:ext>
            </a:extLst>
          </a:blip>
          <a:srcRect/>
          <a:stretch>
            <a:fillRect/>
          </a:stretch>
        </p:blipFill>
        <p:spPr bwMode="auto">
          <a:xfrm>
            <a:off x="2859021" y="4021888"/>
            <a:ext cx="103931" cy="85895"/>
          </a:xfrm>
          <a:prstGeom prst="rect">
            <a:avLst/>
          </a:prstGeom>
          <a:ln>
            <a:noFill/>
          </a:ln>
          <a:effectLst>
            <a:outerShdw blurRad="292100" dist="139700" dir="2700000" algn="tl" rotWithShape="0">
              <a:srgbClr val="333333">
                <a:alpha val="65000"/>
              </a:srgbClr>
            </a:outerShdw>
          </a:effectLst>
        </p:spPr>
      </p:pic>
      <p:pic>
        <p:nvPicPr>
          <p:cNvPr id="593" name="Picture 4" descr="C:\Users\Bradley.Rittenhouse\Pictures\34th INF DIV.png"/>
          <p:cNvPicPr>
            <a:picLocks noChangeAspect="1" noChangeArrowheads="1"/>
          </p:cNvPicPr>
          <p:nvPr/>
        </p:nvPicPr>
        <p:blipFill>
          <a:blip r:embed="rId71" cstate="email">
            <a:extLst>
              <a:ext uri="{28A0092B-C50C-407E-A947-70E740481C1C}">
                <a14:useLocalDpi xmlns:a14="http://schemas.microsoft.com/office/drawing/2010/main" val="0"/>
              </a:ext>
            </a:extLst>
          </a:blip>
          <a:srcRect/>
          <a:stretch>
            <a:fillRect/>
          </a:stretch>
        </p:blipFill>
        <p:spPr bwMode="auto">
          <a:xfrm>
            <a:off x="5601025" y="3194568"/>
            <a:ext cx="109916" cy="126827"/>
          </a:xfrm>
          <a:prstGeom prst="rect">
            <a:avLst/>
          </a:prstGeom>
          <a:ln>
            <a:noFill/>
          </a:ln>
          <a:effectLst>
            <a:outerShdw blurRad="292100" dist="139700" dir="2700000" algn="tl" rotWithShape="0">
              <a:srgbClr val="333333">
                <a:alpha val="65000"/>
              </a:srgbClr>
            </a:outerShdw>
          </a:effectLst>
        </p:spPr>
      </p:pic>
      <p:pic>
        <p:nvPicPr>
          <p:cNvPr id="594" name="Picture 593"/>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702799" y="3449757"/>
            <a:ext cx="139515" cy="102692"/>
          </a:xfrm>
          <a:prstGeom prst="rect">
            <a:avLst/>
          </a:prstGeom>
          <a:ln>
            <a:noFill/>
          </a:ln>
          <a:effectLst>
            <a:outerShdw blurRad="292100" dist="139700" dir="2700000" algn="tl" rotWithShape="0">
              <a:srgbClr val="333333">
                <a:alpha val="65000"/>
              </a:srgbClr>
            </a:outerShdw>
          </a:effectLst>
        </p:spPr>
      </p:pic>
      <p:pic>
        <p:nvPicPr>
          <p:cNvPr id="595" name="Picture 6" descr="37th Infantry Division SSI.svg">
            <a:hlinkClick r:id="rId40"/>
          </p:cNvPr>
          <p:cNvPicPr>
            <a:picLocks noChangeAspect="1" noChangeArrowheads="1"/>
          </p:cNvPicPr>
          <p:nvPr/>
        </p:nvPicPr>
        <p:blipFill>
          <a:blip r:embed="rId72" cstate="email">
            <a:extLst>
              <a:ext uri="{28A0092B-C50C-407E-A947-70E740481C1C}">
                <a14:useLocalDpi xmlns:a14="http://schemas.microsoft.com/office/drawing/2010/main" val="0"/>
              </a:ext>
            </a:extLst>
          </a:blip>
          <a:srcRect/>
          <a:stretch>
            <a:fillRect/>
          </a:stretch>
        </p:blipFill>
        <p:spPr bwMode="auto">
          <a:xfrm>
            <a:off x="5366177" y="2801317"/>
            <a:ext cx="126202" cy="94817"/>
          </a:xfrm>
          <a:prstGeom prst="rect">
            <a:avLst/>
          </a:prstGeom>
          <a:ln>
            <a:noFill/>
          </a:ln>
          <a:effectLst>
            <a:outerShdw blurRad="292100" dist="139700" dir="2700000" algn="tl" rotWithShape="0">
              <a:srgbClr val="333333">
                <a:alpha val="65000"/>
              </a:srgbClr>
            </a:outerShdw>
          </a:effectLst>
        </p:spPr>
      </p:pic>
      <p:pic>
        <p:nvPicPr>
          <p:cNvPr id="596" name="Picture 264" descr="File:32nd infantry division shoulder patch.svg">
            <a:hlinkClick r:id="rId13"/>
          </p:cNvPr>
          <p:cNvPicPr>
            <a:picLocks noChangeAspect="1" noChangeArrowheads="1"/>
          </p:cNvPicPr>
          <p:nvPr/>
        </p:nvPicPr>
        <p:blipFill>
          <a:blip r:embed="rId73" cstate="email">
            <a:extLst>
              <a:ext uri="{28A0092B-C50C-407E-A947-70E740481C1C}">
                <a14:useLocalDpi xmlns:a14="http://schemas.microsoft.com/office/drawing/2010/main" val="0"/>
              </a:ext>
            </a:extLst>
          </a:blip>
          <a:srcRect/>
          <a:stretch>
            <a:fillRect/>
          </a:stretch>
        </p:blipFill>
        <p:spPr bwMode="auto">
          <a:xfrm>
            <a:off x="5426308" y="2543360"/>
            <a:ext cx="102323" cy="153279"/>
          </a:xfrm>
          <a:prstGeom prst="rect">
            <a:avLst/>
          </a:prstGeom>
          <a:ln>
            <a:noFill/>
          </a:ln>
          <a:effectLst>
            <a:outerShdw blurRad="292100" dist="139700" dir="2700000" algn="tl" rotWithShape="0">
              <a:srgbClr val="333333">
                <a:alpha val="65000"/>
              </a:srgbClr>
            </a:outerShdw>
          </a:effectLst>
        </p:spPr>
      </p:pic>
      <p:pic>
        <p:nvPicPr>
          <p:cNvPr id="597" name="Picture 596"/>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345927" y="3235291"/>
            <a:ext cx="85302" cy="62787"/>
          </a:xfrm>
          <a:prstGeom prst="rect">
            <a:avLst/>
          </a:prstGeom>
          <a:ln>
            <a:noFill/>
          </a:ln>
          <a:effectLst>
            <a:outerShdw blurRad="292100" dist="139700" dir="2700000" algn="tl" rotWithShape="0">
              <a:srgbClr val="333333">
                <a:alpha val="65000"/>
              </a:srgbClr>
            </a:outerShdw>
          </a:effectLst>
        </p:spPr>
      </p:pic>
      <p:pic>
        <p:nvPicPr>
          <p:cNvPr id="598" name="Picture 6" descr="37th Infantry Division SSI.svg">
            <a:hlinkClick r:id="rId40"/>
          </p:cNvPr>
          <p:cNvPicPr>
            <a:picLocks noChangeAspect="1" noChangeArrowheads="1"/>
          </p:cNvPicPr>
          <p:nvPr/>
        </p:nvPicPr>
        <p:blipFill>
          <a:blip r:embed="rId72" cstate="email">
            <a:extLst>
              <a:ext uri="{28A0092B-C50C-407E-A947-70E740481C1C}">
                <a14:useLocalDpi xmlns:a14="http://schemas.microsoft.com/office/drawing/2010/main" val="0"/>
              </a:ext>
            </a:extLst>
          </a:blip>
          <a:srcRect/>
          <a:stretch>
            <a:fillRect/>
          </a:stretch>
        </p:blipFill>
        <p:spPr bwMode="auto">
          <a:xfrm>
            <a:off x="5923096" y="3828180"/>
            <a:ext cx="126202" cy="94817"/>
          </a:xfrm>
          <a:prstGeom prst="rect">
            <a:avLst/>
          </a:prstGeom>
          <a:ln>
            <a:noFill/>
          </a:ln>
          <a:effectLst>
            <a:outerShdw blurRad="292100" dist="139700" dir="2700000" algn="tl" rotWithShape="0">
              <a:srgbClr val="333333">
                <a:alpha val="65000"/>
              </a:srgbClr>
            </a:outerShdw>
          </a:effectLst>
        </p:spPr>
      </p:pic>
      <p:pic>
        <p:nvPicPr>
          <p:cNvPr id="599" name="Picture 4" descr="C:\Users\Bradley.Rittenhouse\Pictures\34th INF DIV.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4173801" y="2286964"/>
            <a:ext cx="139303" cy="160735"/>
          </a:xfrm>
          <a:prstGeom prst="rect">
            <a:avLst/>
          </a:prstGeom>
          <a:ln>
            <a:noFill/>
          </a:ln>
          <a:effectLst>
            <a:outerShdw blurRad="292100" dist="139700" dir="2700000" algn="tl" rotWithShape="0">
              <a:srgbClr val="333333">
                <a:alpha val="65000"/>
              </a:srgbClr>
            </a:outerShdw>
          </a:effectLst>
        </p:spPr>
      </p:pic>
      <p:pic>
        <p:nvPicPr>
          <p:cNvPr id="600" name="Picture 4" descr="C:\Users\Bradley.Rittenhouse\Pictures\34th INF DIV.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119440" y="2345815"/>
            <a:ext cx="139303" cy="160735"/>
          </a:xfrm>
          <a:prstGeom prst="rect">
            <a:avLst/>
          </a:prstGeom>
          <a:ln>
            <a:noFill/>
          </a:ln>
          <a:effectLst>
            <a:outerShdw blurRad="292100" dist="139700" dir="2700000" algn="tl" rotWithShape="0">
              <a:srgbClr val="333333">
                <a:alpha val="65000"/>
              </a:srgbClr>
            </a:outerShdw>
          </a:effectLst>
        </p:spPr>
      </p:pic>
      <p:sp>
        <p:nvSpPr>
          <p:cNvPr id="406" name="Rectangle 405"/>
          <p:cNvSpPr/>
          <p:nvPr/>
        </p:nvSpPr>
        <p:spPr>
          <a:xfrm>
            <a:off x="6324600" y="2049954"/>
            <a:ext cx="580347"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IN/NC/SC/OH/MI</a:t>
            </a:r>
            <a:endParaRPr lang="en-US" sz="600" dirty="0">
              <a:solidFill>
                <a:prstClr val="black"/>
              </a:solidFill>
            </a:endParaRPr>
          </a:p>
        </p:txBody>
      </p:sp>
      <p:sp>
        <p:nvSpPr>
          <p:cNvPr id="407" name="Rectangle 406"/>
          <p:cNvSpPr/>
          <p:nvPr/>
        </p:nvSpPr>
        <p:spPr>
          <a:xfrm>
            <a:off x="5943600" y="2041531"/>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38 ECAB</a:t>
            </a:r>
            <a:endParaRPr lang="en-US" sz="600" b="1" dirty="0">
              <a:solidFill>
                <a:prstClr val="black"/>
              </a:solidFill>
            </a:endParaRPr>
          </a:p>
        </p:txBody>
      </p:sp>
      <p:pic>
        <p:nvPicPr>
          <p:cNvPr id="409" name="Picture 716" descr="38 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4432" y="2065842"/>
            <a:ext cx="112660" cy="136044"/>
          </a:xfrm>
          <a:prstGeom prst="rect">
            <a:avLst/>
          </a:prstGeom>
          <a:noFill/>
          <a:ln w="9525">
            <a:noFill/>
            <a:miter lim="800000"/>
            <a:headEnd/>
            <a:tailEnd/>
          </a:ln>
        </p:spPr>
      </p:pic>
      <p:pic>
        <p:nvPicPr>
          <p:cNvPr id="264" name="Picture 8" descr="US278ACRSSI.PNG">
            <a:hlinkClick r:id="rId29"/>
          </p:cNvPr>
          <p:cNvPicPr>
            <a:picLocks noChangeAspect="1" noChangeArrowheads="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5832" y="1190320"/>
            <a:ext cx="161338" cy="131740"/>
          </a:xfrm>
          <a:prstGeom prst="rect">
            <a:avLst/>
          </a:prstGeom>
          <a:ln>
            <a:noFill/>
          </a:ln>
          <a:effectLst>
            <a:outerShdw blurRad="292100" dist="139700" dir="2700000" algn="tl" rotWithShape="0">
              <a:srgbClr val="333333">
                <a:alpha val="65000"/>
              </a:srgbClr>
            </a:outerShdw>
          </a:effectLst>
        </p:spPr>
      </p:pic>
      <p:sp>
        <p:nvSpPr>
          <p:cNvPr id="555" name="Rectangle 554"/>
          <p:cNvSpPr/>
          <p:nvPr/>
        </p:nvSpPr>
        <p:spPr>
          <a:xfrm>
            <a:off x="6973661" y="1172280"/>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TN</a:t>
            </a:r>
            <a:endParaRPr lang="en-US" sz="700" dirty="0">
              <a:solidFill>
                <a:prstClr val="black"/>
              </a:solidFill>
            </a:endParaRPr>
          </a:p>
        </p:txBody>
      </p:sp>
      <p:sp>
        <p:nvSpPr>
          <p:cNvPr id="440" name="Rectangle 439"/>
          <p:cNvSpPr/>
          <p:nvPr/>
        </p:nvSpPr>
        <p:spPr>
          <a:xfrm>
            <a:off x="6426678" y="1160294"/>
            <a:ext cx="470298" cy="191793"/>
          </a:xfrm>
          <a:prstGeom prst="rect">
            <a:avLst/>
          </a:prstGeom>
          <a:solidFill>
            <a:srgbClr val="FFFF00"/>
          </a:solidFill>
          <a:ln>
            <a:solidFill>
              <a:schemeClr val="accent2"/>
            </a:solidFill>
          </a:ln>
        </p:spPr>
        <p:txBody>
          <a:bodyPr wrap="none" anchor="ctr">
            <a:noAutofit/>
          </a:bodyPr>
          <a:lstStyle/>
          <a:p>
            <a:pPr algn="ctr" defTabSz="685793"/>
            <a:r>
              <a:rPr lang="en-US" sz="600" b="1" dirty="0" smtClean="0">
                <a:solidFill>
                  <a:prstClr val="black"/>
                </a:solidFill>
              </a:rPr>
              <a:t>278 ABCT</a:t>
            </a:r>
            <a:endParaRPr lang="en-US" sz="600" b="1" dirty="0">
              <a:solidFill>
                <a:prstClr val="black"/>
              </a:solidFill>
            </a:endParaRPr>
          </a:p>
        </p:txBody>
      </p:sp>
      <p:pic>
        <p:nvPicPr>
          <p:cNvPr id="254" name="Picture 266" descr="File:33rd Infantry Division SSI.svg">
            <a:hlinkClick r:id="rId31"/>
          </p:cNvPr>
          <p:cNvPicPr>
            <a:picLocks noChangeAspect="1" noChangeArrowheads="1"/>
          </p:cNvPicPr>
          <p:nvPr/>
        </p:nvPicPr>
        <p:blipFill>
          <a:blip r:embed="rId74" cstate="email">
            <a:extLst>
              <a:ext uri="{28A0092B-C50C-407E-A947-70E740481C1C}">
                <a14:useLocalDpi xmlns:a14="http://schemas.microsoft.com/office/drawing/2010/main" val="0"/>
              </a:ext>
            </a:extLst>
          </a:blip>
          <a:srcRect/>
          <a:stretch>
            <a:fillRect/>
          </a:stretch>
        </p:blipFill>
        <p:spPr bwMode="auto">
          <a:xfrm>
            <a:off x="6259226" y="1429313"/>
            <a:ext cx="134550" cy="111199"/>
          </a:xfrm>
          <a:prstGeom prst="rect">
            <a:avLst/>
          </a:prstGeom>
          <a:ln>
            <a:noFill/>
          </a:ln>
          <a:effectLst>
            <a:outerShdw blurRad="292100" dist="139700" dir="2700000" algn="tl" rotWithShape="0">
              <a:srgbClr val="333333">
                <a:alpha val="65000"/>
              </a:srgbClr>
            </a:outerShdw>
          </a:effectLst>
        </p:spPr>
      </p:pic>
      <p:sp>
        <p:nvSpPr>
          <p:cNvPr id="556" name="Rectangle 555"/>
          <p:cNvSpPr/>
          <p:nvPr/>
        </p:nvSpPr>
        <p:spPr>
          <a:xfrm>
            <a:off x="6902238" y="1401002"/>
            <a:ext cx="465489"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IL/PR</a:t>
            </a:r>
            <a:endParaRPr lang="en-US" sz="700" dirty="0">
              <a:solidFill>
                <a:prstClr val="black"/>
              </a:solidFill>
            </a:endParaRPr>
          </a:p>
        </p:txBody>
      </p:sp>
      <p:sp>
        <p:nvSpPr>
          <p:cNvPr id="441" name="Rectangle 440"/>
          <p:cNvSpPr/>
          <p:nvPr/>
        </p:nvSpPr>
        <p:spPr>
          <a:xfrm>
            <a:off x="6428302" y="1392579"/>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33 IBCT</a:t>
            </a:r>
            <a:endParaRPr lang="en-US" sz="600" b="1" dirty="0">
              <a:solidFill>
                <a:prstClr val="black"/>
              </a:solidFill>
            </a:endParaRPr>
          </a:p>
        </p:txBody>
      </p:sp>
      <p:pic>
        <p:nvPicPr>
          <p:cNvPr id="272" name="Picture 271" descr="SSI, 39th Infantry Brigade"/>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277674" y="1638482"/>
            <a:ext cx="97654" cy="143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57" name="Rectangle 556"/>
          <p:cNvSpPr/>
          <p:nvPr/>
        </p:nvSpPr>
        <p:spPr>
          <a:xfrm>
            <a:off x="6815784" y="1626160"/>
            <a:ext cx="638397"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AR/MO/NE</a:t>
            </a:r>
            <a:endParaRPr lang="en-US" sz="700" dirty="0">
              <a:solidFill>
                <a:prstClr val="black"/>
              </a:solidFill>
            </a:endParaRPr>
          </a:p>
        </p:txBody>
      </p:sp>
      <p:sp>
        <p:nvSpPr>
          <p:cNvPr id="443" name="Rectangle 442"/>
          <p:cNvSpPr/>
          <p:nvPr/>
        </p:nvSpPr>
        <p:spPr>
          <a:xfrm>
            <a:off x="6428302" y="1617737"/>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39 IBCT</a:t>
            </a:r>
            <a:endParaRPr lang="en-US" sz="600" b="1" dirty="0">
              <a:solidFill>
                <a:prstClr val="black"/>
              </a:solidFill>
            </a:endParaRPr>
          </a:p>
        </p:txBody>
      </p:sp>
      <p:pic>
        <p:nvPicPr>
          <p:cNvPr id="260" name="Picture 286" descr="76th Infantry Brigade.gif">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270312" y="1867894"/>
            <a:ext cx="112379" cy="134669"/>
          </a:xfrm>
          <a:prstGeom prst="rect">
            <a:avLst/>
          </a:prstGeom>
          <a:ln>
            <a:noFill/>
          </a:ln>
          <a:effectLst>
            <a:outerShdw blurRad="292100" dist="139700" dir="2700000" algn="tl" rotWithShape="0">
              <a:srgbClr val="333333">
                <a:alpha val="65000"/>
              </a:srgbClr>
            </a:outerShdw>
          </a:effectLst>
        </p:spPr>
      </p:pic>
      <p:sp>
        <p:nvSpPr>
          <p:cNvPr id="558" name="Rectangle 557"/>
          <p:cNvSpPr/>
          <p:nvPr/>
        </p:nvSpPr>
        <p:spPr>
          <a:xfrm>
            <a:off x="6973661" y="1851318"/>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IN</a:t>
            </a:r>
            <a:endParaRPr lang="en-US" sz="700" dirty="0">
              <a:solidFill>
                <a:prstClr val="black"/>
              </a:solidFill>
            </a:endParaRPr>
          </a:p>
        </p:txBody>
      </p:sp>
      <p:sp>
        <p:nvSpPr>
          <p:cNvPr id="455" name="Rectangle 454"/>
          <p:cNvSpPr/>
          <p:nvPr/>
        </p:nvSpPr>
        <p:spPr>
          <a:xfrm>
            <a:off x="6429722" y="1842895"/>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76 IBCT</a:t>
            </a:r>
            <a:endParaRPr lang="en-US" sz="600" b="1" dirty="0">
              <a:solidFill>
                <a:prstClr val="black"/>
              </a:solidFill>
            </a:endParaRPr>
          </a:p>
        </p:txBody>
      </p:sp>
      <p:sp>
        <p:nvSpPr>
          <p:cNvPr id="545" name="object 43"/>
          <p:cNvSpPr/>
          <p:nvPr/>
        </p:nvSpPr>
        <p:spPr>
          <a:xfrm>
            <a:off x="5797787" y="2252479"/>
            <a:ext cx="125950" cy="184727"/>
          </a:xfrm>
          <a:prstGeom prst="rect">
            <a:avLst/>
          </a:prstGeom>
          <a:blipFill>
            <a:blip r:embed="rId75"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559" name="Rectangle 558"/>
          <p:cNvSpPr/>
          <p:nvPr/>
        </p:nvSpPr>
        <p:spPr>
          <a:xfrm>
            <a:off x="6453452" y="2260932"/>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IN</a:t>
            </a:r>
            <a:endParaRPr lang="en-US" sz="700" dirty="0">
              <a:solidFill>
                <a:prstClr val="black"/>
              </a:solidFill>
            </a:endParaRPr>
          </a:p>
        </p:txBody>
      </p:sp>
      <p:sp>
        <p:nvSpPr>
          <p:cNvPr id="456" name="Rectangle 455"/>
          <p:cNvSpPr/>
          <p:nvPr/>
        </p:nvSpPr>
        <p:spPr>
          <a:xfrm>
            <a:off x="5943600" y="2252509"/>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38 SUST</a:t>
            </a:r>
            <a:endParaRPr lang="en-US" sz="600" b="1" dirty="0">
              <a:solidFill>
                <a:prstClr val="black"/>
              </a:solidFill>
            </a:endParaRPr>
          </a:p>
        </p:txBody>
      </p:sp>
      <p:sp>
        <p:nvSpPr>
          <p:cNvPr id="431" name="object 71"/>
          <p:cNvSpPr/>
          <p:nvPr/>
        </p:nvSpPr>
        <p:spPr>
          <a:xfrm>
            <a:off x="5794735" y="2470068"/>
            <a:ext cx="132055" cy="171504"/>
          </a:xfrm>
          <a:prstGeom prst="rect">
            <a:avLst/>
          </a:prstGeom>
          <a:blipFill>
            <a:blip r:embed="rId76"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52" name="Rectangle 451"/>
          <p:cNvSpPr/>
          <p:nvPr/>
        </p:nvSpPr>
        <p:spPr>
          <a:xfrm>
            <a:off x="6453452" y="2471910"/>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KY</a:t>
            </a:r>
            <a:endParaRPr lang="en-US" sz="700" dirty="0">
              <a:solidFill>
                <a:prstClr val="black"/>
              </a:solidFill>
            </a:endParaRPr>
          </a:p>
        </p:txBody>
      </p:sp>
      <p:sp>
        <p:nvSpPr>
          <p:cNvPr id="457" name="Rectangle 456"/>
          <p:cNvSpPr/>
          <p:nvPr/>
        </p:nvSpPr>
        <p:spPr>
          <a:xfrm>
            <a:off x="5943600" y="2463487"/>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149 MEB</a:t>
            </a:r>
            <a:endParaRPr lang="en-US" sz="600" b="1" dirty="0">
              <a:solidFill>
                <a:prstClr val="black"/>
              </a:solidFill>
            </a:endParaRPr>
          </a:p>
        </p:txBody>
      </p:sp>
      <p:pic>
        <p:nvPicPr>
          <p:cNvPr id="191" name="Picture 190" descr="SSI, 81st Infantry Division "/>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0301" y="4066612"/>
            <a:ext cx="154710" cy="115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88" name="Rectangle 487"/>
          <p:cNvSpPr/>
          <p:nvPr/>
        </p:nvSpPr>
        <p:spPr>
          <a:xfrm>
            <a:off x="1110909" y="4045452"/>
            <a:ext cx="640775" cy="157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WA/CA/OR</a:t>
            </a:r>
            <a:endParaRPr lang="en-US" sz="600" dirty="0">
              <a:solidFill>
                <a:prstClr val="black"/>
              </a:solidFill>
            </a:endParaRPr>
          </a:p>
        </p:txBody>
      </p:sp>
      <p:sp>
        <p:nvSpPr>
          <p:cNvPr id="458" name="Rectangle 457"/>
          <p:cNvSpPr/>
          <p:nvPr/>
        </p:nvSpPr>
        <p:spPr>
          <a:xfrm>
            <a:off x="727829" y="4028485"/>
            <a:ext cx="470298" cy="191793"/>
          </a:xfrm>
          <a:prstGeom prst="rect">
            <a:avLst/>
          </a:prstGeom>
          <a:solidFill>
            <a:srgbClr val="92D050"/>
          </a:solidFill>
          <a:ln>
            <a:solidFill>
              <a:schemeClr val="accent2"/>
            </a:solidFill>
          </a:ln>
        </p:spPr>
        <p:txBody>
          <a:bodyPr wrap="none" anchor="ctr">
            <a:noAutofit/>
          </a:bodyPr>
          <a:lstStyle/>
          <a:p>
            <a:pPr algn="ctr" defTabSz="685793"/>
            <a:r>
              <a:rPr lang="en-US" sz="600" b="1" dirty="0" smtClean="0">
                <a:solidFill>
                  <a:prstClr val="black"/>
                </a:solidFill>
              </a:rPr>
              <a:t>81 SBCT</a:t>
            </a:r>
            <a:endParaRPr lang="en-US" sz="600" b="1" dirty="0">
              <a:solidFill>
                <a:prstClr val="black"/>
              </a:solidFill>
            </a:endParaRPr>
          </a:p>
        </p:txBody>
      </p:sp>
      <p:pic>
        <p:nvPicPr>
          <p:cNvPr id="199" name="Picture 198" descr="Image result for 79TH ibct"/>
          <p:cNvPicPr>
            <a:picLocks noChangeAspect="1" noChangeArrowheads="1"/>
          </p:cNvPicPr>
          <p:nvPr/>
        </p:nvPicPr>
        <p:blipFill>
          <a:blip r:embed="rId77" cstate="email">
            <a:extLst>
              <a:ext uri="{28A0092B-C50C-407E-A947-70E740481C1C}">
                <a14:useLocalDpi xmlns:a14="http://schemas.microsoft.com/office/drawing/2010/main" val="0"/>
              </a:ext>
            </a:extLst>
          </a:blip>
          <a:srcRect/>
          <a:stretch>
            <a:fillRect/>
          </a:stretch>
        </p:blipFill>
        <p:spPr bwMode="auto">
          <a:xfrm>
            <a:off x="513406" y="4305382"/>
            <a:ext cx="88500" cy="131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86" name="Rectangle 485"/>
          <p:cNvSpPr/>
          <p:nvPr/>
        </p:nvSpPr>
        <p:spPr>
          <a:xfrm>
            <a:off x="1202389" y="4287084"/>
            <a:ext cx="457814"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CA/PR</a:t>
            </a:r>
            <a:endParaRPr lang="en-US" sz="700" dirty="0">
              <a:solidFill>
                <a:prstClr val="black"/>
              </a:solidFill>
            </a:endParaRPr>
          </a:p>
        </p:txBody>
      </p:sp>
      <p:sp>
        <p:nvSpPr>
          <p:cNvPr id="459" name="Rectangle 458"/>
          <p:cNvSpPr/>
          <p:nvPr/>
        </p:nvSpPr>
        <p:spPr>
          <a:xfrm>
            <a:off x="729453" y="4278661"/>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79 IBCT</a:t>
            </a:r>
            <a:endParaRPr lang="en-US" sz="600" b="1" dirty="0">
              <a:solidFill>
                <a:prstClr val="black"/>
              </a:solidFill>
            </a:endParaRPr>
          </a:p>
        </p:txBody>
      </p:sp>
      <p:sp>
        <p:nvSpPr>
          <p:cNvPr id="471" name="object 72"/>
          <p:cNvSpPr/>
          <p:nvPr/>
        </p:nvSpPr>
        <p:spPr>
          <a:xfrm>
            <a:off x="496696" y="5264542"/>
            <a:ext cx="121920" cy="157297"/>
          </a:xfrm>
          <a:prstGeom prst="rect">
            <a:avLst/>
          </a:prstGeom>
          <a:blipFill>
            <a:blip r:embed="rId78"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84" name="Rectangle 483"/>
          <p:cNvSpPr/>
          <p:nvPr/>
        </p:nvSpPr>
        <p:spPr>
          <a:xfrm>
            <a:off x="1269975" y="5259280"/>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CA</a:t>
            </a:r>
            <a:endParaRPr lang="en-US" sz="700" dirty="0">
              <a:solidFill>
                <a:prstClr val="black"/>
              </a:solidFill>
            </a:endParaRPr>
          </a:p>
        </p:txBody>
      </p:sp>
      <p:sp>
        <p:nvSpPr>
          <p:cNvPr id="460" name="Rectangle 459"/>
          <p:cNvSpPr/>
          <p:nvPr/>
        </p:nvSpPr>
        <p:spPr>
          <a:xfrm>
            <a:off x="729453" y="5250857"/>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224 SUST</a:t>
            </a:r>
            <a:endParaRPr lang="en-US" sz="600" b="1" dirty="0">
              <a:solidFill>
                <a:prstClr val="black"/>
              </a:solidFill>
            </a:endParaRPr>
          </a:p>
        </p:txBody>
      </p:sp>
      <p:pic>
        <p:nvPicPr>
          <p:cNvPr id="185" name="Picture 4" descr="File:29th Infantry Brigade SSI.svg">
            <a:hlinkClick r:id="rId17"/>
          </p:cNvPr>
          <p:cNvPicPr>
            <a:picLocks noChangeAspect="1" noChangeArrowheads="1"/>
          </p:cNvPicPr>
          <p:nvPr/>
        </p:nvPicPr>
        <p:blipFill>
          <a:blip r:embed="rId79" cstate="email">
            <a:extLst>
              <a:ext uri="{28A0092B-C50C-407E-A947-70E740481C1C}">
                <a14:useLocalDpi xmlns:a14="http://schemas.microsoft.com/office/drawing/2010/main" val="0"/>
              </a:ext>
            </a:extLst>
          </a:blip>
          <a:srcRect/>
          <a:stretch>
            <a:fillRect/>
          </a:stretch>
        </p:blipFill>
        <p:spPr bwMode="auto">
          <a:xfrm>
            <a:off x="492101" y="4784741"/>
            <a:ext cx="131110" cy="144702"/>
          </a:xfrm>
          <a:prstGeom prst="rect">
            <a:avLst/>
          </a:prstGeom>
          <a:ln>
            <a:noFill/>
          </a:ln>
          <a:effectLst>
            <a:outerShdw blurRad="292100" dist="139700" dir="2700000" algn="tl" rotWithShape="0">
              <a:srgbClr val="333333">
                <a:alpha val="65000"/>
              </a:srgbClr>
            </a:outerShdw>
          </a:effectLst>
        </p:spPr>
      </p:pic>
      <p:sp>
        <p:nvSpPr>
          <p:cNvPr id="485" name="Rectangle 484"/>
          <p:cNvSpPr/>
          <p:nvPr/>
        </p:nvSpPr>
        <p:spPr>
          <a:xfrm>
            <a:off x="1140903" y="4773182"/>
            <a:ext cx="580786"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HI/AK/AZ/WY/GU</a:t>
            </a:r>
            <a:endParaRPr lang="en-US" sz="600" dirty="0">
              <a:solidFill>
                <a:prstClr val="black"/>
              </a:solidFill>
            </a:endParaRPr>
          </a:p>
        </p:txBody>
      </p:sp>
      <p:sp>
        <p:nvSpPr>
          <p:cNvPr id="461" name="Rectangle 460"/>
          <p:cNvSpPr/>
          <p:nvPr/>
        </p:nvSpPr>
        <p:spPr>
          <a:xfrm>
            <a:off x="729453" y="4764759"/>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29 IBCT</a:t>
            </a:r>
            <a:endParaRPr lang="en-US" sz="600" b="1" dirty="0">
              <a:solidFill>
                <a:prstClr val="black"/>
              </a:solidFill>
            </a:endParaRPr>
          </a:p>
        </p:txBody>
      </p:sp>
      <p:pic>
        <p:nvPicPr>
          <p:cNvPr id="196" name="Picture 195" descr="41st Infantry Brigade Combat Team Shoulder Sleeve Insignia"/>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457200" y="4573752"/>
            <a:ext cx="200912" cy="80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87" name="Rectangle 486"/>
          <p:cNvSpPr/>
          <p:nvPr/>
        </p:nvSpPr>
        <p:spPr>
          <a:xfrm>
            <a:off x="1093913" y="4530133"/>
            <a:ext cx="674767"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OR/NM/WA</a:t>
            </a:r>
            <a:endParaRPr lang="en-US" sz="600" dirty="0">
              <a:solidFill>
                <a:prstClr val="black"/>
              </a:solidFill>
            </a:endParaRPr>
          </a:p>
        </p:txBody>
      </p:sp>
      <p:sp>
        <p:nvSpPr>
          <p:cNvPr id="473" name="Rectangle 472"/>
          <p:cNvSpPr/>
          <p:nvPr/>
        </p:nvSpPr>
        <p:spPr>
          <a:xfrm>
            <a:off x="729453" y="4521710"/>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41 IBCT</a:t>
            </a:r>
            <a:endParaRPr lang="en-US" sz="600" b="1" dirty="0">
              <a:solidFill>
                <a:prstClr val="black"/>
              </a:solidFill>
            </a:endParaRPr>
          </a:p>
        </p:txBody>
      </p:sp>
      <p:sp>
        <p:nvSpPr>
          <p:cNvPr id="601" name="object 27"/>
          <p:cNvSpPr/>
          <p:nvPr/>
        </p:nvSpPr>
        <p:spPr>
          <a:xfrm>
            <a:off x="488956" y="5743330"/>
            <a:ext cx="137401" cy="171912"/>
          </a:xfrm>
          <a:prstGeom prst="rect">
            <a:avLst/>
          </a:prstGeom>
          <a:blipFill>
            <a:blip r:embed="rId52"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solidFill>
                <a:prstClr val="black"/>
              </a:solidFill>
            </a:endParaRPr>
          </a:p>
        </p:txBody>
      </p:sp>
      <p:sp>
        <p:nvSpPr>
          <p:cNvPr id="603" name="Rectangle 602"/>
          <p:cNvSpPr/>
          <p:nvPr/>
        </p:nvSpPr>
        <p:spPr>
          <a:xfrm>
            <a:off x="1269975" y="5745376"/>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prstClr val="black"/>
                </a:solidFill>
              </a:rPr>
              <a:t>ND</a:t>
            </a:r>
            <a:endParaRPr lang="en-US" sz="700" dirty="0">
              <a:solidFill>
                <a:prstClr val="black"/>
              </a:solidFill>
            </a:endParaRPr>
          </a:p>
        </p:txBody>
      </p:sp>
      <p:sp>
        <p:nvSpPr>
          <p:cNvPr id="474" name="Rectangle 473"/>
          <p:cNvSpPr/>
          <p:nvPr/>
        </p:nvSpPr>
        <p:spPr>
          <a:xfrm>
            <a:off x="729453" y="5736953"/>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226 MEB</a:t>
            </a:r>
            <a:endParaRPr lang="en-US" sz="600" b="1" dirty="0">
              <a:solidFill>
                <a:prstClr val="black"/>
              </a:solidFill>
            </a:endParaRPr>
          </a:p>
        </p:txBody>
      </p:sp>
      <p:sp>
        <p:nvSpPr>
          <p:cNvPr id="411" name="Rectangle 410"/>
          <p:cNvSpPr/>
          <p:nvPr/>
        </p:nvSpPr>
        <p:spPr>
          <a:xfrm>
            <a:off x="1141123" y="5016231"/>
            <a:ext cx="580347"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CA/UT/WA</a:t>
            </a:r>
            <a:endParaRPr lang="en-US" sz="600" dirty="0">
              <a:solidFill>
                <a:prstClr val="black"/>
              </a:solidFill>
            </a:endParaRPr>
          </a:p>
        </p:txBody>
      </p:sp>
      <p:pic>
        <p:nvPicPr>
          <p:cNvPr id="414" name="Picture 715" descr="40 I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398" y="5027918"/>
            <a:ext cx="126516" cy="144446"/>
          </a:xfrm>
          <a:prstGeom prst="rect">
            <a:avLst/>
          </a:prstGeom>
          <a:noFill/>
          <a:ln w="9525">
            <a:noFill/>
            <a:miter lim="800000"/>
            <a:headEnd/>
            <a:tailEnd/>
          </a:ln>
        </p:spPr>
      </p:pic>
      <p:sp>
        <p:nvSpPr>
          <p:cNvPr id="477" name="Rectangle 476"/>
          <p:cNvSpPr/>
          <p:nvPr/>
        </p:nvSpPr>
        <p:spPr>
          <a:xfrm>
            <a:off x="729453" y="5007808"/>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40 ECAB</a:t>
            </a:r>
            <a:endParaRPr lang="en-US" sz="600" b="1" dirty="0">
              <a:solidFill>
                <a:prstClr val="black"/>
              </a:solidFill>
            </a:endParaRPr>
          </a:p>
        </p:txBody>
      </p:sp>
      <p:sp>
        <p:nvSpPr>
          <p:cNvPr id="472" name="object 31"/>
          <p:cNvSpPr/>
          <p:nvPr/>
        </p:nvSpPr>
        <p:spPr>
          <a:xfrm>
            <a:off x="500524" y="5501584"/>
            <a:ext cx="114264" cy="169311"/>
          </a:xfrm>
          <a:prstGeom prst="rect">
            <a:avLst/>
          </a:prstGeom>
          <a:blipFill>
            <a:blip r:embed="rId80"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483" name="Rectangle 482"/>
          <p:cNvSpPr/>
          <p:nvPr/>
        </p:nvSpPr>
        <p:spPr>
          <a:xfrm>
            <a:off x="1219013" y="5502329"/>
            <a:ext cx="424566"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NV/IN</a:t>
            </a:r>
            <a:endParaRPr lang="en-US" sz="700" dirty="0">
              <a:solidFill>
                <a:prstClr val="black"/>
              </a:solidFill>
            </a:endParaRPr>
          </a:p>
        </p:txBody>
      </p:sp>
      <p:sp>
        <p:nvSpPr>
          <p:cNvPr id="478" name="Rectangle 477"/>
          <p:cNvSpPr/>
          <p:nvPr/>
        </p:nvSpPr>
        <p:spPr>
          <a:xfrm>
            <a:off x="729453" y="5493906"/>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17 SUST</a:t>
            </a:r>
            <a:endParaRPr lang="en-US" sz="600" b="1" dirty="0">
              <a:solidFill>
                <a:prstClr val="black"/>
              </a:solidFill>
            </a:endParaRPr>
          </a:p>
        </p:txBody>
      </p:sp>
      <p:sp>
        <p:nvSpPr>
          <p:cNvPr id="508" name="object 56"/>
          <p:cNvSpPr/>
          <p:nvPr/>
        </p:nvSpPr>
        <p:spPr>
          <a:xfrm>
            <a:off x="8014825" y="2663524"/>
            <a:ext cx="115416" cy="143877"/>
          </a:xfrm>
          <a:prstGeom prst="rect">
            <a:avLst/>
          </a:prstGeom>
          <a:blipFill>
            <a:blip r:embed="rId81"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518" name="Rectangle 517"/>
          <p:cNvSpPr/>
          <p:nvPr/>
        </p:nvSpPr>
        <p:spPr>
          <a:xfrm>
            <a:off x="8710430" y="2651552"/>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NY</a:t>
            </a:r>
            <a:endParaRPr lang="en-US" sz="700" dirty="0">
              <a:solidFill>
                <a:prstClr val="black"/>
              </a:solidFill>
            </a:endParaRPr>
          </a:p>
        </p:txBody>
      </p:sp>
      <p:sp>
        <p:nvSpPr>
          <p:cNvPr id="482" name="Rectangle 481"/>
          <p:cNvSpPr/>
          <p:nvPr/>
        </p:nvSpPr>
        <p:spPr>
          <a:xfrm>
            <a:off x="8179892" y="2643129"/>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369 SUST</a:t>
            </a:r>
            <a:endParaRPr lang="en-US" sz="600" b="1" dirty="0">
              <a:solidFill>
                <a:prstClr val="black"/>
              </a:solidFill>
            </a:endParaRPr>
          </a:p>
        </p:txBody>
      </p:sp>
      <p:pic>
        <p:nvPicPr>
          <p:cNvPr id="362" name="Picture 272" descr="File:27th Infantry Division SSI.svg">
            <a:hlinkClick r:id="rId45"/>
          </p:cNvPr>
          <p:cNvPicPr>
            <a:picLocks noChangeAspect="1" noChangeArrowheads="1"/>
          </p:cNvPicPr>
          <p:nvPr/>
        </p:nvPicPr>
        <p:blipFill>
          <a:blip r:embed="rId46" cstate="email">
            <a:extLst>
              <a:ext uri="{28A0092B-C50C-407E-A947-70E740481C1C}">
                <a14:useLocalDpi xmlns:a14="http://schemas.microsoft.com/office/drawing/2010/main" val="0"/>
              </a:ext>
            </a:extLst>
          </a:blip>
          <a:srcRect/>
          <a:stretch>
            <a:fillRect/>
          </a:stretch>
        </p:blipFill>
        <p:spPr bwMode="auto">
          <a:xfrm>
            <a:off x="8007470" y="2184228"/>
            <a:ext cx="130126" cy="118297"/>
          </a:xfrm>
          <a:prstGeom prst="rect">
            <a:avLst/>
          </a:prstGeom>
          <a:ln>
            <a:noFill/>
          </a:ln>
          <a:effectLst>
            <a:outerShdw blurRad="292100" dist="139700" dir="2700000" algn="tl" rotWithShape="0">
              <a:srgbClr val="333333">
                <a:alpha val="65000"/>
              </a:srgbClr>
            </a:outerShdw>
          </a:effectLst>
        </p:spPr>
      </p:pic>
      <p:sp>
        <p:nvSpPr>
          <p:cNvPr id="517" name="Rectangle 516"/>
          <p:cNvSpPr/>
          <p:nvPr/>
        </p:nvSpPr>
        <p:spPr>
          <a:xfrm>
            <a:off x="8575650" y="2159466"/>
            <a:ext cx="59220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NY/MA/RI</a:t>
            </a:r>
            <a:endParaRPr lang="en-US" sz="700" dirty="0">
              <a:solidFill>
                <a:prstClr val="black"/>
              </a:solidFill>
            </a:endParaRPr>
          </a:p>
        </p:txBody>
      </p:sp>
      <p:sp>
        <p:nvSpPr>
          <p:cNvPr id="491" name="Rectangle 490"/>
          <p:cNvSpPr/>
          <p:nvPr/>
        </p:nvSpPr>
        <p:spPr>
          <a:xfrm>
            <a:off x="8179892" y="2151043"/>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27 IBCT</a:t>
            </a:r>
            <a:endParaRPr lang="en-US" sz="600" b="1" dirty="0">
              <a:solidFill>
                <a:prstClr val="black"/>
              </a:solidFill>
            </a:endParaRPr>
          </a:p>
        </p:txBody>
      </p:sp>
      <p:pic>
        <p:nvPicPr>
          <p:cNvPr id="376" name="Picture 375"/>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7987988" y="1920815"/>
            <a:ext cx="169091" cy="153037"/>
          </a:xfrm>
          <a:prstGeom prst="rect">
            <a:avLst/>
          </a:prstGeom>
          <a:ln>
            <a:noFill/>
          </a:ln>
          <a:effectLst>
            <a:outerShdw blurRad="292100" dist="139700" dir="2700000" algn="tl" rotWithShape="0">
              <a:srgbClr val="333333">
                <a:alpha val="65000"/>
              </a:srgbClr>
            </a:outerShdw>
          </a:effectLst>
        </p:spPr>
      </p:pic>
      <p:sp>
        <p:nvSpPr>
          <p:cNvPr id="521" name="Rectangle 520"/>
          <p:cNvSpPr/>
          <p:nvPr/>
        </p:nvSpPr>
        <p:spPr>
          <a:xfrm>
            <a:off x="8627703" y="1913423"/>
            <a:ext cx="488096"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NJ/MA</a:t>
            </a:r>
            <a:endParaRPr lang="en-US" sz="700" dirty="0">
              <a:solidFill>
                <a:prstClr val="black"/>
              </a:solidFill>
            </a:endParaRPr>
          </a:p>
        </p:txBody>
      </p:sp>
      <p:sp>
        <p:nvSpPr>
          <p:cNvPr id="493" name="Rectangle 492"/>
          <p:cNvSpPr/>
          <p:nvPr/>
        </p:nvSpPr>
        <p:spPr>
          <a:xfrm>
            <a:off x="8179892" y="1905000"/>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44 IBCT</a:t>
            </a:r>
            <a:endParaRPr lang="en-US" sz="600" b="1" dirty="0">
              <a:solidFill>
                <a:prstClr val="black"/>
              </a:solidFill>
            </a:endParaRPr>
          </a:p>
        </p:txBody>
      </p:sp>
      <p:sp>
        <p:nvSpPr>
          <p:cNvPr id="509" name="object 67"/>
          <p:cNvSpPr/>
          <p:nvPr/>
        </p:nvSpPr>
        <p:spPr>
          <a:xfrm>
            <a:off x="8003833" y="2895547"/>
            <a:ext cx="137401" cy="171912"/>
          </a:xfrm>
          <a:prstGeom prst="rect">
            <a:avLst/>
          </a:prstGeom>
          <a:blipFill>
            <a:blip r:embed="rId58"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519" name="Rectangle 518"/>
          <p:cNvSpPr/>
          <p:nvPr/>
        </p:nvSpPr>
        <p:spPr>
          <a:xfrm>
            <a:off x="8710430" y="2897593"/>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MA</a:t>
            </a:r>
            <a:endParaRPr lang="en-US" sz="700" dirty="0">
              <a:solidFill>
                <a:prstClr val="black"/>
              </a:solidFill>
            </a:endParaRPr>
          </a:p>
        </p:txBody>
      </p:sp>
      <p:sp>
        <p:nvSpPr>
          <p:cNvPr id="494" name="Rectangle 493"/>
          <p:cNvSpPr/>
          <p:nvPr/>
        </p:nvSpPr>
        <p:spPr>
          <a:xfrm>
            <a:off x="8179892" y="2889170"/>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26 MEB</a:t>
            </a:r>
            <a:endParaRPr lang="en-US" sz="600" b="1" dirty="0">
              <a:solidFill>
                <a:prstClr val="black"/>
              </a:solidFill>
            </a:endParaRPr>
          </a:p>
        </p:txBody>
      </p:sp>
      <p:sp>
        <p:nvSpPr>
          <p:cNvPr id="415" name="Rectangle 414"/>
          <p:cNvSpPr/>
          <p:nvPr/>
        </p:nvSpPr>
        <p:spPr>
          <a:xfrm>
            <a:off x="8581578" y="2405509"/>
            <a:ext cx="580347"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NY/SC/MD/MA</a:t>
            </a:r>
            <a:endParaRPr lang="en-US" sz="600" dirty="0">
              <a:solidFill>
                <a:prstClr val="black"/>
              </a:solidFill>
            </a:endParaRPr>
          </a:p>
        </p:txBody>
      </p:sp>
      <p:pic>
        <p:nvPicPr>
          <p:cNvPr id="418" name="Picture 721" descr="42 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7584" y="2433787"/>
            <a:ext cx="129898" cy="111265"/>
          </a:xfrm>
          <a:prstGeom prst="rect">
            <a:avLst/>
          </a:prstGeom>
          <a:noFill/>
          <a:ln w="9525">
            <a:noFill/>
            <a:miter lim="800000"/>
            <a:headEnd/>
            <a:tailEnd/>
          </a:ln>
        </p:spPr>
      </p:pic>
      <p:sp>
        <p:nvSpPr>
          <p:cNvPr id="499" name="Rectangle 498"/>
          <p:cNvSpPr/>
          <p:nvPr/>
        </p:nvSpPr>
        <p:spPr>
          <a:xfrm>
            <a:off x="8179892" y="2397086"/>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42 ECAB</a:t>
            </a:r>
            <a:endParaRPr lang="en-US" sz="600" b="1" dirty="0">
              <a:solidFill>
                <a:prstClr val="black"/>
              </a:solidFill>
            </a:endParaRPr>
          </a:p>
        </p:txBody>
      </p:sp>
      <p:pic>
        <p:nvPicPr>
          <p:cNvPr id="500" name="Picture 499"/>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5962702" y="3143147"/>
            <a:ext cx="68679" cy="50552"/>
          </a:xfrm>
          <a:prstGeom prst="rect">
            <a:avLst/>
          </a:prstGeom>
          <a:ln>
            <a:noFill/>
          </a:ln>
          <a:effectLst>
            <a:outerShdw blurRad="292100" dist="139700" dir="2700000" algn="tl" rotWithShape="0">
              <a:srgbClr val="333333">
                <a:alpha val="65000"/>
              </a:srgbClr>
            </a:outerShdw>
          </a:effectLst>
        </p:spPr>
      </p:pic>
      <p:pic>
        <p:nvPicPr>
          <p:cNvPr id="501" name="Picture 500"/>
          <p:cNvPicPr preferRelativeResize="0">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7248" y="3936556"/>
            <a:ext cx="102943" cy="115451"/>
          </a:xfrm>
          <a:prstGeom prst="rect">
            <a:avLst/>
          </a:prstGeom>
          <a:ln>
            <a:noFill/>
          </a:ln>
          <a:effectLst>
            <a:outerShdw blurRad="292100" dist="139700" dir="2700000" algn="tl" rotWithShape="0">
              <a:srgbClr val="333333">
                <a:alpha val="65000"/>
              </a:srgbClr>
            </a:outerShdw>
          </a:effectLst>
        </p:spPr>
      </p:pic>
      <p:sp>
        <p:nvSpPr>
          <p:cNvPr id="510" name="Freeform 150"/>
          <p:cNvSpPr>
            <a:spLocks/>
          </p:cNvSpPr>
          <p:nvPr/>
        </p:nvSpPr>
        <p:spPr bwMode="auto">
          <a:xfrm rot="1053301">
            <a:off x="686739" y="1543855"/>
            <a:ext cx="833678" cy="818481"/>
          </a:xfrm>
          <a:custGeom>
            <a:avLst/>
            <a:gdLst>
              <a:gd name="T0" fmla="*/ 226075145 w 1051"/>
              <a:gd name="T1" fmla="*/ 209055631 h 1024"/>
              <a:gd name="T2" fmla="*/ 510015281 w 1051"/>
              <a:gd name="T3" fmla="*/ 0 h 1024"/>
              <a:gd name="T4" fmla="*/ 645930062 w 1051"/>
              <a:gd name="T5" fmla="*/ 36892304 h 1024"/>
              <a:gd name="T6" fmla="*/ 711868915 w 1051"/>
              <a:gd name="T7" fmla="*/ 103844582 h 1024"/>
              <a:gd name="T8" fmla="*/ 978315612 w 1051"/>
              <a:gd name="T9" fmla="*/ 129805134 h 1024"/>
              <a:gd name="T10" fmla="*/ 986389474 w 1051"/>
              <a:gd name="T11" fmla="*/ 821191379 h 1024"/>
              <a:gd name="T12" fmla="*/ 1073858623 w 1051"/>
              <a:gd name="T13" fmla="*/ 841687228 h 1024"/>
              <a:gd name="T14" fmla="*/ 1114229088 w 1051"/>
              <a:gd name="T15" fmla="*/ 925035924 h 1024"/>
              <a:gd name="T16" fmla="*/ 1176131011 w 1051"/>
              <a:gd name="T17" fmla="*/ 896342437 h 1024"/>
              <a:gd name="T18" fmla="*/ 1302626432 w 1051"/>
              <a:gd name="T19" fmla="*/ 1084902146 h 1024"/>
              <a:gd name="T20" fmla="*/ 1412972681 w 1051"/>
              <a:gd name="T21" fmla="*/ 1170983778 h 1024"/>
              <a:gd name="T22" fmla="*/ 1408935750 w 1051"/>
              <a:gd name="T23" fmla="*/ 1246135128 h 1024"/>
              <a:gd name="T24" fmla="*/ 1271675471 w 1051"/>
              <a:gd name="T25" fmla="*/ 1255699234 h 1024"/>
              <a:gd name="T26" fmla="*/ 1209773259 w 1051"/>
              <a:gd name="T27" fmla="*/ 1026147534 h 1024"/>
              <a:gd name="T28" fmla="*/ 769733906 w 1051"/>
              <a:gd name="T29" fmla="*/ 799330231 h 1024"/>
              <a:gd name="T30" fmla="*/ 781844698 w 1051"/>
              <a:gd name="T31" fmla="*/ 870381885 h 1024"/>
              <a:gd name="T32" fmla="*/ 682263597 w 1051"/>
              <a:gd name="T33" fmla="*/ 963294687 h 1024"/>
              <a:gd name="T34" fmla="*/ 666115875 w 1051"/>
              <a:gd name="T35" fmla="*/ 929135328 h 1024"/>
              <a:gd name="T36" fmla="*/ 637856201 w 1051"/>
              <a:gd name="T37" fmla="*/ 929135328 h 1024"/>
              <a:gd name="T38" fmla="*/ 558460768 w 1051"/>
              <a:gd name="T39" fmla="*/ 1121794441 h 1024"/>
              <a:gd name="T40" fmla="*/ 313545526 w 1051"/>
              <a:gd name="T41" fmla="*/ 1307621506 h 1024"/>
              <a:gd name="T42" fmla="*/ 69975801 w 1051"/>
              <a:gd name="T43" fmla="*/ 1397802542 h 1024"/>
              <a:gd name="T44" fmla="*/ 0 w 1051"/>
              <a:gd name="T45" fmla="*/ 1385505500 h 1024"/>
              <a:gd name="T46" fmla="*/ 279903206 w 1051"/>
              <a:gd name="T47" fmla="*/ 1225638986 h 1024"/>
              <a:gd name="T48" fmla="*/ 313545526 w 1051"/>
              <a:gd name="T49" fmla="*/ 1225638986 h 1024"/>
              <a:gd name="T50" fmla="*/ 415817914 w 1051"/>
              <a:gd name="T51" fmla="*/ 1101298592 h 1024"/>
              <a:gd name="T52" fmla="*/ 460225310 w 1051"/>
              <a:gd name="T53" fmla="*/ 1097199188 h 1024"/>
              <a:gd name="T54" fmla="*/ 530201094 w 1051"/>
              <a:gd name="T55" fmla="*/ 1001553450 h 1024"/>
              <a:gd name="T56" fmla="*/ 505978350 w 1051"/>
              <a:gd name="T57" fmla="*/ 959195284 h 1024"/>
              <a:gd name="T58" fmla="*/ 357952923 w 1051"/>
              <a:gd name="T59" fmla="*/ 979691133 h 1024"/>
              <a:gd name="T60" fmla="*/ 255680462 w 1051"/>
              <a:gd name="T61" fmla="*/ 741942087 h 1024"/>
              <a:gd name="T62" fmla="*/ 313545526 w 1051"/>
              <a:gd name="T63" fmla="*/ 633998138 h 1024"/>
              <a:gd name="T64" fmla="*/ 407744053 w 1051"/>
              <a:gd name="T65" fmla="*/ 595739229 h 1024"/>
              <a:gd name="T66" fmla="*/ 374101805 w 1051"/>
              <a:gd name="T67" fmla="*/ 501459959 h 1024"/>
              <a:gd name="T68" fmla="*/ 275866275 w 1051"/>
              <a:gd name="T69" fmla="*/ 546549892 h 1024"/>
              <a:gd name="T70" fmla="*/ 201853561 w 1051"/>
              <a:gd name="T71" fmla="*/ 408545988 h 1024"/>
              <a:gd name="T72" fmla="*/ 283940136 w 1051"/>
              <a:gd name="T73" fmla="*/ 375753097 h 1024"/>
              <a:gd name="T74" fmla="*/ 357952923 w 1051"/>
              <a:gd name="T75" fmla="*/ 412645391 h 1024"/>
              <a:gd name="T76" fmla="*/ 391595171 w 1051"/>
              <a:gd name="T77" fmla="*/ 392149542 h 1024"/>
              <a:gd name="T78" fmla="*/ 329693249 w 1051"/>
              <a:gd name="T79" fmla="*/ 274641414 h 1024"/>
              <a:gd name="T80" fmla="*/ 222038214 w 1051"/>
              <a:gd name="T81" fmla="*/ 266443776 h 1024"/>
              <a:gd name="T82" fmla="*/ 226075145 w 1051"/>
              <a:gd name="T83" fmla="*/ 209055631 h 10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1"/>
              <a:gd name="T127" fmla="*/ 0 h 1024"/>
              <a:gd name="T128" fmla="*/ 1051 w 1051"/>
              <a:gd name="T129" fmla="*/ 1024 h 10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1" h="1024">
                <a:moveTo>
                  <a:pt x="168" y="153"/>
                </a:moveTo>
                <a:lnTo>
                  <a:pt x="379" y="0"/>
                </a:lnTo>
                <a:lnTo>
                  <a:pt x="480" y="27"/>
                </a:lnTo>
                <a:lnTo>
                  <a:pt x="529" y="76"/>
                </a:lnTo>
                <a:lnTo>
                  <a:pt x="727" y="95"/>
                </a:lnTo>
                <a:lnTo>
                  <a:pt x="733" y="601"/>
                </a:lnTo>
                <a:lnTo>
                  <a:pt x="798" y="616"/>
                </a:lnTo>
                <a:lnTo>
                  <a:pt x="828" y="677"/>
                </a:lnTo>
                <a:lnTo>
                  <a:pt x="874" y="656"/>
                </a:lnTo>
                <a:lnTo>
                  <a:pt x="968" y="794"/>
                </a:lnTo>
                <a:lnTo>
                  <a:pt x="1050" y="857"/>
                </a:lnTo>
                <a:lnTo>
                  <a:pt x="1047" y="912"/>
                </a:lnTo>
                <a:lnTo>
                  <a:pt x="945" y="919"/>
                </a:lnTo>
                <a:lnTo>
                  <a:pt x="899" y="751"/>
                </a:lnTo>
                <a:lnTo>
                  <a:pt x="572" y="585"/>
                </a:lnTo>
                <a:lnTo>
                  <a:pt x="581" y="637"/>
                </a:lnTo>
                <a:lnTo>
                  <a:pt x="507" y="705"/>
                </a:lnTo>
                <a:lnTo>
                  <a:pt x="495" y="680"/>
                </a:lnTo>
                <a:lnTo>
                  <a:pt x="474" y="680"/>
                </a:lnTo>
                <a:lnTo>
                  <a:pt x="415" y="821"/>
                </a:lnTo>
                <a:lnTo>
                  <a:pt x="233" y="957"/>
                </a:lnTo>
                <a:lnTo>
                  <a:pt x="52" y="1023"/>
                </a:lnTo>
                <a:lnTo>
                  <a:pt x="0" y="1014"/>
                </a:lnTo>
                <a:lnTo>
                  <a:pt x="208" y="897"/>
                </a:lnTo>
                <a:lnTo>
                  <a:pt x="233" y="897"/>
                </a:lnTo>
                <a:lnTo>
                  <a:pt x="309" y="806"/>
                </a:lnTo>
                <a:lnTo>
                  <a:pt x="342" y="803"/>
                </a:lnTo>
                <a:lnTo>
                  <a:pt x="394" y="733"/>
                </a:lnTo>
                <a:lnTo>
                  <a:pt x="376" y="702"/>
                </a:lnTo>
                <a:lnTo>
                  <a:pt x="266" y="717"/>
                </a:lnTo>
                <a:lnTo>
                  <a:pt x="190" y="543"/>
                </a:lnTo>
                <a:lnTo>
                  <a:pt x="233" y="464"/>
                </a:lnTo>
                <a:lnTo>
                  <a:pt x="303" y="436"/>
                </a:lnTo>
                <a:lnTo>
                  <a:pt x="278" y="367"/>
                </a:lnTo>
                <a:lnTo>
                  <a:pt x="205" y="400"/>
                </a:lnTo>
                <a:lnTo>
                  <a:pt x="150" y="299"/>
                </a:lnTo>
                <a:lnTo>
                  <a:pt x="211" y="275"/>
                </a:lnTo>
                <a:lnTo>
                  <a:pt x="266" y="302"/>
                </a:lnTo>
                <a:lnTo>
                  <a:pt x="291" y="287"/>
                </a:lnTo>
                <a:lnTo>
                  <a:pt x="245" y="201"/>
                </a:lnTo>
                <a:lnTo>
                  <a:pt x="165" y="195"/>
                </a:lnTo>
                <a:lnTo>
                  <a:pt x="168" y="153"/>
                </a:lnTo>
              </a:path>
            </a:pathLst>
          </a:custGeom>
          <a:solidFill>
            <a:srgbClr val="FF0000"/>
          </a:solidFill>
          <a:ln w="19050" cap="rnd" cmpd="sng">
            <a:solidFill>
              <a:srgbClr val="E79A1F"/>
            </a:solidFill>
            <a:prstDash val="solid"/>
            <a:round/>
            <a:headEnd type="none" w="med" len="med"/>
            <a:tailEnd type="none" w="med" len="med"/>
          </a:ln>
        </p:spPr>
        <p:txBody>
          <a:bodyPr/>
          <a:lstStyle/>
          <a:p>
            <a:pPr defTabSz="914391"/>
            <a:endParaRPr lang="en-US" sz="2397">
              <a:solidFill>
                <a:prstClr val="black"/>
              </a:solidFill>
            </a:endParaRPr>
          </a:p>
        </p:txBody>
      </p:sp>
      <p:sp>
        <p:nvSpPr>
          <p:cNvPr id="511" name="Text Box 476"/>
          <p:cNvSpPr txBox="1">
            <a:spLocks noChangeArrowheads="1"/>
          </p:cNvSpPr>
          <p:nvPr/>
        </p:nvSpPr>
        <p:spPr bwMode="auto">
          <a:xfrm>
            <a:off x="823581" y="1339701"/>
            <a:ext cx="618685" cy="230832"/>
          </a:xfrm>
          <a:prstGeom prst="rect">
            <a:avLst/>
          </a:prstGeom>
          <a:noFill/>
          <a:ln w="9525">
            <a:noFill/>
            <a:miter lim="800000"/>
            <a:headEnd/>
            <a:tailEnd/>
          </a:ln>
        </p:spPr>
        <p:txBody>
          <a:bodyPr wrap="square" anchor="ctr">
            <a:noAutofit/>
          </a:bodyPr>
          <a:lstStyle/>
          <a:p>
            <a:r>
              <a:rPr lang="en-US" sz="900" b="1" dirty="0" smtClean="0">
                <a:solidFill>
                  <a:srgbClr val="000000"/>
                </a:solidFill>
              </a:rPr>
              <a:t>Alaska</a:t>
            </a:r>
            <a:endParaRPr lang="en-US" sz="900" b="1" dirty="0">
              <a:solidFill>
                <a:srgbClr val="000000"/>
              </a:solidFill>
            </a:endParaRPr>
          </a:p>
        </p:txBody>
      </p:sp>
      <p:pic>
        <p:nvPicPr>
          <p:cNvPr id="515" name="Picture 4" descr="File:29th Infantry Brigade SSI.svg">
            <a:hlinkClick r:id="rId17"/>
          </p:cNvPr>
          <p:cNvPicPr>
            <a:picLocks noChangeAspect="1" noChangeArrowheads="1"/>
          </p:cNvPicPr>
          <p:nvPr/>
        </p:nvPicPr>
        <p:blipFill>
          <a:blip r:embed="rId82" cstate="email">
            <a:extLst>
              <a:ext uri="{28A0092B-C50C-407E-A947-70E740481C1C}">
                <a14:useLocalDpi xmlns:a14="http://schemas.microsoft.com/office/drawing/2010/main" val="0"/>
              </a:ext>
            </a:extLst>
          </a:blip>
          <a:srcRect/>
          <a:stretch>
            <a:fillRect/>
          </a:stretch>
        </p:blipFill>
        <p:spPr bwMode="auto">
          <a:xfrm>
            <a:off x="1110909" y="1791472"/>
            <a:ext cx="118382" cy="176243"/>
          </a:xfrm>
          <a:prstGeom prst="rect">
            <a:avLst/>
          </a:prstGeom>
          <a:noFill/>
        </p:spPr>
      </p:pic>
      <p:pic>
        <p:nvPicPr>
          <p:cNvPr id="516" name="Picture 4" descr="File:29th Infantry Brigade SSI.svg">
            <a:hlinkClick r:id="rId17"/>
          </p:cNvPr>
          <p:cNvPicPr>
            <a:picLocks noChangeAspect="1" noChangeArrowheads="1"/>
          </p:cNvPicPr>
          <p:nvPr/>
        </p:nvPicPr>
        <p:blipFill>
          <a:blip r:embed="rId82" cstate="email">
            <a:extLst>
              <a:ext uri="{28A0092B-C50C-407E-A947-70E740481C1C}">
                <a14:useLocalDpi xmlns:a14="http://schemas.microsoft.com/office/drawing/2010/main" val="0"/>
              </a:ext>
            </a:extLst>
          </a:blip>
          <a:srcRect/>
          <a:stretch>
            <a:fillRect/>
          </a:stretch>
        </p:blipFill>
        <p:spPr bwMode="auto">
          <a:xfrm>
            <a:off x="2821103" y="3671322"/>
            <a:ext cx="118382" cy="176243"/>
          </a:xfrm>
          <a:prstGeom prst="rect">
            <a:avLst/>
          </a:prstGeom>
          <a:noFill/>
        </p:spPr>
      </p:pic>
      <p:pic>
        <p:nvPicPr>
          <p:cNvPr id="524" name="Picture 6" descr="C:\Users\Bradley.Rittenhouse\Pictures\36th INF DIV.png"/>
          <p:cNvPicPr>
            <a:picLocks noChangeAspect="1" noChangeArrowheads="1"/>
          </p:cNvPicPr>
          <p:nvPr/>
        </p:nvPicPr>
        <p:blipFill>
          <a:blip r:embed="rId83" cstate="email">
            <a:extLst>
              <a:ext uri="{28A0092B-C50C-407E-A947-70E740481C1C}">
                <a14:useLocalDpi xmlns:a14="http://schemas.microsoft.com/office/drawing/2010/main" val="0"/>
              </a:ext>
            </a:extLst>
          </a:blip>
          <a:srcRect/>
          <a:stretch>
            <a:fillRect/>
          </a:stretch>
        </p:blipFill>
        <p:spPr bwMode="auto">
          <a:xfrm>
            <a:off x="4735586" y="3852574"/>
            <a:ext cx="106073" cy="116467"/>
          </a:xfrm>
          <a:prstGeom prst="rect">
            <a:avLst/>
          </a:prstGeom>
          <a:ln>
            <a:noFill/>
          </a:ln>
          <a:effectLst>
            <a:outerShdw blurRad="292100" dist="139700" dir="2700000" algn="tl" rotWithShape="0">
              <a:srgbClr val="333333">
                <a:alpha val="65000"/>
              </a:srgbClr>
            </a:outerShdw>
          </a:effectLst>
        </p:spPr>
      </p:pic>
      <p:pic>
        <p:nvPicPr>
          <p:cNvPr id="525" name="Picture 524" descr="SSI, 81st Infantry Division "/>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50047" y="3026060"/>
            <a:ext cx="154710" cy="115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33" name="Picture 715" descr="40 I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922" y="3198866"/>
            <a:ext cx="126516" cy="144446"/>
          </a:xfrm>
          <a:prstGeom prst="rect">
            <a:avLst/>
          </a:prstGeom>
          <a:noFill/>
          <a:ln w="9525">
            <a:noFill/>
            <a:miter lim="800000"/>
            <a:headEnd/>
            <a:tailEnd/>
          </a:ln>
        </p:spPr>
      </p:pic>
      <p:cxnSp>
        <p:nvCxnSpPr>
          <p:cNvPr id="166" name="Straight Connector 165"/>
          <p:cNvCxnSpPr>
            <a:endCxn id="18767" idx="3"/>
          </p:cNvCxnSpPr>
          <p:nvPr/>
        </p:nvCxnSpPr>
        <p:spPr>
          <a:xfrm flipH="1">
            <a:off x="419765" y="3235291"/>
            <a:ext cx="114421" cy="19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2" name="Straight Connector 541"/>
          <p:cNvCxnSpPr>
            <a:stCxn id="1008" idx="2"/>
            <a:endCxn id="227" idx="3"/>
          </p:cNvCxnSpPr>
          <p:nvPr/>
        </p:nvCxnSpPr>
        <p:spPr>
          <a:xfrm flipH="1">
            <a:off x="703460" y="3145759"/>
            <a:ext cx="267304" cy="60393"/>
          </a:xfrm>
          <a:prstGeom prst="line">
            <a:avLst/>
          </a:prstGeom>
        </p:spPr>
        <p:style>
          <a:lnRef idx="1">
            <a:schemeClr val="accent1"/>
          </a:lnRef>
          <a:fillRef idx="0">
            <a:schemeClr val="accent1"/>
          </a:fillRef>
          <a:effectRef idx="0">
            <a:schemeClr val="accent1"/>
          </a:effectRef>
          <a:fontRef idx="minor">
            <a:schemeClr val="tx1"/>
          </a:fontRef>
        </p:style>
      </p:cxnSp>
      <p:pic>
        <p:nvPicPr>
          <p:cNvPr id="543" name="Picture 4" descr="C:\Users\Bradley.Rittenhouse\Pictures\34th INF DIV.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2623543" y="2734428"/>
            <a:ext cx="139303" cy="160735"/>
          </a:xfrm>
          <a:prstGeom prst="rect">
            <a:avLst/>
          </a:prstGeom>
          <a:ln>
            <a:noFill/>
          </a:ln>
          <a:effectLst>
            <a:outerShdw blurRad="292100" dist="139700" dir="2700000" algn="tl" rotWithShape="0">
              <a:srgbClr val="333333">
                <a:alpha val="65000"/>
              </a:srgbClr>
            </a:outerShdw>
          </a:effectLst>
        </p:spPr>
      </p:pic>
      <p:pic>
        <p:nvPicPr>
          <p:cNvPr id="544" name="Picture 543" descr="SSI, 45th Infantry Brigade"/>
          <p:cNvPicPr>
            <a:picLocks noChangeAspect="1" noChangeArrowheads="1"/>
          </p:cNvPicPr>
          <p:nvPr/>
        </p:nvPicPr>
        <p:blipFill>
          <a:blip r:embed="rId84" cstate="print">
            <a:extLst>
              <a:ext uri="{BEBA8EAE-BF5A-486C-A8C5-ECC9F3942E4B}">
                <a14:imgProps xmlns:a14="http://schemas.microsoft.com/office/drawing/2010/main">
                  <a14:imgLayer r:embed="rId22">
                    <a14:imgEffect>
                      <a14:backgroundRemoval t="0" b="97970" l="0" r="100000"/>
                    </a14:imgEffect>
                  </a14:imgLayer>
                </a14:imgProps>
              </a:ext>
              <a:ext uri="{28A0092B-C50C-407E-A947-70E740481C1C}">
                <a14:useLocalDpi xmlns:a14="http://schemas.microsoft.com/office/drawing/2010/main" val="0"/>
              </a:ext>
            </a:extLst>
          </a:blip>
          <a:srcRect/>
          <a:stretch>
            <a:fillRect/>
          </a:stretch>
        </p:blipFill>
        <p:spPr bwMode="auto">
          <a:xfrm>
            <a:off x="5229144" y="3264490"/>
            <a:ext cx="134160" cy="134845"/>
          </a:xfrm>
          <a:prstGeom prst="rect">
            <a:avLst/>
          </a:prstGeom>
          <a:noFill/>
          <a:extLst/>
        </p:spPr>
      </p:pic>
      <p:sp>
        <p:nvSpPr>
          <p:cNvPr id="546" name="object 31"/>
          <p:cNvSpPr/>
          <p:nvPr/>
        </p:nvSpPr>
        <p:spPr>
          <a:xfrm>
            <a:off x="5261813" y="3134940"/>
            <a:ext cx="91932" cy="116744"/>
          </a:xfrm>
          <a:prstGeom prst="rect">
            <a:avLst/>
          </a:prstGeom>
          <a:blipFill>
            <a:blip r:embed="rId85"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pic>
        <p:nvPicPr>
          <p:cNvPr id="550" name="Picture 721" descr="42 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8615" y="3449757"/>
            <a:ext cx="129898" cy="111265"/>
          </a:xfrm>
          <a:prstGeom prst="rect">
            <a:avLst/>
          </a:prstGeom>
          <a:noFill/>
          <a:ln w="9525">
            <a:noFill/>
            <a:miter lim="800000"/>
            <a:headEnd/>
            <a:tailEnd/>
          </a:ln>
        </p:spPr>
      </p:pic>
      <p:cxnSp>
        <p:nvCxnSpPr>
          <p:cNvPr id="553" name="Straight Connector 552"/>
          <p:cNvCxnSpPr/>
          <p:nvPr/>
        </p:nvCxnSpPr>
        <p:spPr>
          <a:xfrm flipH="1" flipV="1">
            <a:off x="6212681" y="3355882"/>
            <a:ext cx="361392" cy="109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flipH="1" flipV="1">
            <a:off x="6195109" y="3295114"/>
            <a:ext cx="581756" cy="142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3" name="Straight Connector 572"/>
          <p:cNvCxnSpPr>
            <a:stCxn id="590" idx="0"/>
          </p:cNvCxnSpPr>
          <p:nvPr/>
        </p:nvCxnSpPr>
        <p:spPr>
          <a:xfrm flipH="1" flipV="1">
            <a:off x="6300737" y="3365115"/>
            <a:ext cx="655804" cy="79729"/>
          </a:xfrm>
          <a:prstGeom prst="line">
            <a:avLst/>
          </a:prstGeom>
        </p:spPr>
        <p:style>
          <a:lnRef idx="1">
            <a:schemeClr val="accent1"/>
          </a:lnRef>
          <a:fillRef idx="0">
            <a:schemeClr val="accent1"/>
          </a:fillRef>
          <a:effectRef idx="0">
            <a:schemeClr val="accent1"/>
          </a:effectRef>
          <a:fontRef idx="minor">
            <a:schemeClr val="tx1"/>
          </a:fontRef>
        </p:style>
      </p:cxnSp>
      <p:pic>
        <p:nvPicPr>
          <p:cNvPr id="579" name="Picture 578"/>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6583032" y="2882287"/>
            <a:ext cx="82419" cy="74593"/>
          </a:xfrm>
          <a:prstGeom prst="rect">
            <a:avLst/>
          </a:prstGeom>
          <a:ln>
            <a:noFill/>
          </a:ln>
          <a:effectLst>
            <a:outerShdw blurRad="292100" dist="139700" dir="2700000" algn="tl" rotWithShape="0">
              <a:srgbClr val="333333">
                <a:alpha val="65000"/>
              </a:srgbClr>
            </a:outerShdw>
          </a:effectLst>
        </p:spPr>
      </p:pic>
      <p:pic>
        <p:nvPicPr>
          <p:cNvPr id="584" name="Picture 716" descr="38 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9558" y="2780144"/>
            <a:ext cx="112660" cy="136044"/>
          </a:xfrm>
          <a:prstGeom prst="rect">
            <a:avLst/>
          </a:prstGeom>
          <a:noFill/>
          <a:ln w="9525">
            <a:noFill/>
            <a:miter lim="800000"/>
            <a:headEnd/>
            <a:tailEnd/>
          </a:ln>
        </p:spPr>
      </p:pic>
      <p:pic>
        <p:nvPicPr>
          <p:cNvPr id="604" name="Picture 6" descr="C:\Users\Bradley.Rittenhouse\Pictures\36th INF DIV.png"/>
          <p:cNvPicPr>
            <a:picLocks noChangeAspect="1" noChangeArrowheads="1"/>
          </p:cNvPicPr>
          <p:nvPr/>
        </p:nvPicPr>
        <p:blipFill>
          <a:blip r:embed="rId83" cstate="email">
            <a:extLst>
              <a:ext uri="{28A0092B-C50C-407E-A947-70E740481C1C}">
                <a14:useLocalDpi xmlns:a14="http://schemas.microsoft.com/office/drawing/2010/main" val="0"/>
              </a:ext>
            </a:extLst>
          </a:blip>
          <a:srcRect/>
          <a:stretch>
            <a:fillRect/>
          </a:stretch>
        </p:blipFill>
        <p:spPr bwMode="auto">
          <a:xfrm>
            <a:off x="4956209" y="3879047"/>
            <a:ext cx="106073" cy="116467"/>
          </a:xfrm>
          <a:prstGeom prst="rect">
            <a:avLst/>
          </a:prstGeom>
          <a:ln>
            <a:noFill/>
          </a:ln>
          <a:effectLst>
            <a:outerShdw blurRad="292100" dist="139700" dir="2700000" algn="tl" rotWithShape="0">
              <a:srgbClr val="333333">
                <a:alpha val="65000"/>
              </a:srgbClr>
            </a:outerShdw>
          </a:effectLst>
        </p:spPr>
      </p:pic>
      <p:pic>
        <p:nvPicPr>
          <p:cNvPr id="605" name="Picture 726" descr="35 ID"/>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4636500" y="3371697"/>
            <a:ext cx="145509" cy="148605"/>
          </a:xfrm>
          <a:prstGeom prst="rect">
            <a:avLst/>
          </a:prstGeom>
          <a:noFill/>
          <a:ln w="9525">
            <a:noFill/>
            <a:miter lim="800000"/>
            <a:headEnd/>
            <a:tailEnd/>
          </a:ln>
        </p:spPr>
      </p:pic>
      <p:pic>
        <p:nvPicPr>
          <p:cNvPr id="606" name="Picture 605" descr="SSI, 39th Infantry Brigade"/>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652396" y="3150242"/>
            <a:ext cx="97654" cy="143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08" name="Picture 607" descr="SSI, 116 Cavalry Brigad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50446" y="2313479"/>
            <a:ext cx="161224" cy="159293"/>
          </a:xfrm>
          <a:prstGeom prst="rect">
            <a:avLst/>
          </a:prstGeom>
          <a:noFill/>
          <a:extLst/>
        </p:spPr>
      </p:pic>
      <p:pic>
        <p:nvPicPr>
          <p:cNvPr id="609" name="Picture 608" descr="http://upload.wikimedia.org/wikipedia/commons/thumb/f/ff/155ArmBdeSSI.svg/400px-155ArmBdeSSI.svg.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152833" y="3368367"/>
            <a:ext cx="103232" cy="155555"/>
          </a:xfrm>
          <a:prstGeom prst="rect">
            <a:avLst/>
          </a:prstGeom>
          <a:noFill/>
          <a:extLst/>
        </p:spPr>
      </p:pic>
      <p:pic>
        <p:nvPicPr>
          <p:cNvPr id="610" name="Picture 726" descr="35 ID"/>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4393312" y="3327741"/>
            <a:ext cx="126920" cy="135829"/>
          </a:xfrm>
          <a:prstGeom prst="rect">
            <a:avLst/>
          </a:prstGeom>
          <a:noFill/>
          <a:ln w="9525">
            <a:noFill/>
            <a:miter lim="800000"/>
            <a:headEnd/>
            <a:tailEnd/>
          </a:ln>
        </p:spPr>
      </p:pic>
      <p:pic>
        <p:nvPicPr>
          <p:cNvPr id="611" name="Picture 610" descr="SSI, 39th Infantry Brigade"/>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26377" y="2901847"/>
            <a:ext cx="97654" cy="143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3" name="Picture 612" descr="SSI, 45th Infantry Brigade"/>
          <p:cNvPicPr>
            <a:picLocks noChangeAspect="1" noChangeArrowheads="1"/>
          </p:cNvPicPr>
          <p:nvPr/>
        </p:nvPicPr>
        <p:blipFill>
          <a:blip r:embed="rId87" cstate="print">
            <a:extLst>
              <a:ext uri="{BEBA8EAE-BF5A-486C-A8C5-ECC9F3942E4B}">
                <a14:imgProps xmlns:a14="http://schemas.microsoft.com/office/drawing/2010/main">
                  <a14:imgLayer r:embed="rId22">
                    <a14:imgEffect>
                      <a14:backgroundRemoval t="0" b="97970" l="0" r="100000"/>
                    </a14:imgEffect>
                  </a14:imgLayer>
                </a14:imgProps>
              </a:ext>
              <a:ext uri="{28A0092B-C50C-407E-A947-70E740481C1C}">
                <a14:useLocalDpi xmlns:a14="http://schemas.microsoft.com/office/drawing/2010/main" val="0"/>
              </a:ext>
            </a:extLst>
          </a:blip>
          <a:srcRect/>
          <a:stretch>
            <a:fillRect/>
          </a:stretch>
        </p:blipFill>
        <p:spPr bwMode="auto">
          <a:xfrm>
            <a:off x="4103733" y="2954167"/>
            <a:ext cx="143874" cy="144608"/>
          </a:xfrm>
          <a:prstGeom prst="rect">
            <a:avLst/>
          </a:prstGeom>
          <a:noFill/>
          <a:extLst/>
        </p:spPr>
      </p:pic>
      <p:pic>
        <p:nvPicPr>
          <p:cNvPr id="614" name="Picture 726" descr="35 ID"/>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4278834" y="2979539"/>
            <a:ext cx="126920" cy="135829"/>
          </a:xfrm>
          <a:prstGeom prst="rect">
            <a:avLst/>
          </a:prstGeom>
          <a:noFill/>
          <a:ln w="9525">
            <a:noFill/>
            <a:miter lim="800000"/>
            <a:headEnd/>
            <a:tailEnd/>
          </a:ln>
        </p:spPr>
      </p:pic>
      <p:pic>
        <p:nvPicPr>
          <p:cNvPr id="615" name="Picture 614" descr="SSI, 116 Cavalry Brigad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56750" y="3063500"/>
            <a:ext cx="161224" cy="159293"/>
          </a:xfrm>
          <a:prstGeom prst="rect">
            <a:avLst/>
          </a:prstGeom>
          <a:noFill/>
          <a:extLst/>
        </p:spPr>
      </p:pic>
      <p:pic>
        <p:nvPicPr>
          <p:cNvPr id="617" name="Picture 616" descr="41st Infantry Brigade Combat Team Shoulder Sleeve Insignia"/>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3239069" y="3679569"/>
            <a:ext cx="200912" cy="80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8" name="Picture 721" descr="42 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3707" y="2825597"/>
            <a:ext cx="129898" cy="111265"/>
          </a:xfrm>
          <a:prstGeom prst="rect">
            <a:avLst/>
          </a:prstGeom>
          <a:noFill/>
          <a:ln w="9525">
            <a:noFill/>
            <a:miter lim="800000"/>
            <a:headEnd/>
            <a:tailEnd/>
          </a:ln>
        </p:spPr>
      </p:pic>
      <p:pic>
        <p:nvPicPr>
          <p:cNvPr id="619" name="Picture 716" descr="38 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0905" y="3597297"/>
            <a:ext cx="89729" cy="108353"/>
          </a:xfrm>
          <a:prstGeom prst="rect">
            <a:avLst/>
          </a:prstGeom>
          <a:noFill/>
          <a:ln w="9525">
            <a:noFill/>
            <a:miter lim="800000"/>
            <a:headEnd/>
            <a:tailEnd/>
          </a:ln>
        </p:spPr>
      </p:pic>
      <p:pic>
        <p:nvPicPr>
          <p:cNvPr id="620" name="Picture 716" descr="38 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0177" y="3159168"/>
            <a:ext cx="74139" cy="89527"/>
          </a:xfrm>
          <a:prstGeom prst="rect">
            <a:avLst/>
          </a:prstGeom>
          <a:noFill/>
          <a:ln w="9525">
            <a:noFill/>
            <a:miter lim="800000"/>
            <a:headEnd/>
            <a:tailEnd/>
          </a:ln>
        </p:spPr>
      </p:pic>
      <p:pic>
        <p:nvPicPr>
          <p:cNvPr id="621" name="Picture 620" descr="SSI, 116 Cavalry Brigade"/>
          <p:cNvPicPr>
            <a:picLocks noChangeAspect="1" noChangeArrowheads="1"/>
          </p:cNvPicPr>
          <p:nvPr/>
        </p:nvPicPr>
        <p:blipFill>
          <a:blip r:embed="rId88" cstate="print">
            <a:extLst>
              <a:ext uri="{BEBA8EAE-BF5A-486C-A8C5-ECC9F3942E4B}">
                <a14:imgProps xmlns:a14="http://schemas.microsoft.com/office/drawing/2010/main">
                  <a14:imgLayer r:embed="rId8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120107" y="2711337"/>
            <a:ext cx="155742" cy="117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23" name="object 9"/>
          <p:cNvSpPr/>
          <p:nvPr/>
        </p:nvSpPr>
        <p:spPr>
          <a:xfrm>
            <a:off x="6054021" y="5181187"/>
            <a:ext cx="432434" cy="136525"/>
          </a:xfrm>
          <a:custGeom>
            <a:avLst/>
            <a:gdLst/>
            <a:ahLst/>
            <a:cxnLst/>
            <a:rect l="l" t="t" r="r" b="b"/>
            <a:pathLst>
              <a:path w="432434" h="136525">
                <a:moveTo>
                  <a:pt x="416038" y="93103"/>
                </a:moveTo>
                <a:lnTo>
                  <a:pt x="267652" y="93103"/>
                </a:lnTo>
                <a:lnTo>
                  <a:pt x="299491" y="124688"/>
                </a:lnTo>
                <a:lnTo>
                  <a:pt x="344258" y="136321"/>
                </a:lnTo>
                <a:lnTo>
                  <a:pt x="355206" y="121361"/>
                </a:lnTo>
                <a:lnTo>
                  <a:pt x="431825" y="121361"/>
                </a:lnTo>
                <a:lnTo>
                  <a:pt x="403961" y="111391"/>
                </a:lnTo>
                <a:lnTo>
                  <a:pt x="416038" y="93103"/>
                </a:lnTo>
                <a:close/>
              </a:path>
              <a:path w="432434" h="136525">
                <a:moveTo>
                  <a:pt x="109448" y="17449"/>
                </a:moveTo>
                <a:lnTo>
                  <a:pt x="79603" y="29921"/>
                </a:lnTo>
                <a:lnTo>
                  <a:pt x="44780" y="31584"/>
                </a:lnTo>
                <a:lnTo>
                  <a:pt x="0" y="48209"/>
                </a:lnTo>
                <a:lnTo>
                  <a:pt x="26860" y="59842"/>
                </a:lnTo>
                <a:lnTo>
                  <a:pt x="120396" y="78968"/>
                </a:lnTo>
                <a:lnTo>
                  <a:pt x="152234" y="110553"/>
                </a:lnTo>
                <a:lnTo>
                  <a:pt x="193027" y="127177"/>
                </a:lnTo>
                <a:lnTo>
                  <a:pt x="240779" y="108889"/>
                </a:lnTo>
                <a:lnTo>
                  <a:pt x="233819" y="93929"/>
                </a:lnTo>
                <a:lnTo>
                  <a:pt x="267652" y="93103"/>
                </a:lnTo>
                <a:lnTo>
                  <a:pt x="416038" y="93103"/>
                </a:lnTo>
                <a:lnTo>
                  <a:pt x="419887" y="87274"/>
                </a:lnTo>
                <a:lnTo>
                  <a:pt x="426847" y="78968"/>
                </a:lnTo>
                <a:lnTo>
                  <a:pt x="375107" y="60680"/>
                </a:lnTo>
                <a:lnTo>
                  <a:pt x="324358" y="53200"/>
                </a:lnTo>
                <a:lnTo>
                  <a:pt x="286550" y="43218"/>
                </a:lnTo>
                <a:lnTo>
                  <a:pt x="245276" y="28257"/>
                </a:lnTo>
                <a:lnTo>
                  <a:pt x="150241" y="28257"/>
                </a:lnTo>
                <a:lnTo>
                  <a:pt x="109448" y="17449"/>
                </a:lnTo>
                <a:close/>
              </a:path>
              <a:path w="432434" h="136525">
                <a:moveTo>
                  <a:pt x="431825" y="121361"/>
                </a:moveTo>
                <a:lnTo>
                  <a:pt x="355206" y="121361"/>
                </a:lnTo>
                <a:lnTo>
                  <a:pt x="380085" y="127177"/>
                </a:lnTo>
                <a:lnTo>
                  <a:pt x="431825" y="121361"/>
                </a:lnTo>
                <a:close/>
              </a:path>
              <a:path w="432434" h="136525">
                <a:moveTo>
                  <a:pt x="194017" y="0"/>
                </a:moveTo>
                <a:lnTo>
                  <a:pt x="170141" y="8305"/>
                </a:lnTo>
                <a:lnTo>
                  <a:pt x="150241" y="28257"/>
                </a:lnTo>
                <a:lnTo>
                  <a:pt x="245276" y="28257"/>
                </a:lnTo>
                <a:lnTo>
                  <a:pt x="233819" y="24104"/>
                </a:lnTo>
                <a:lnTo>
                  <a:pt x="194017" y="0"/>
                </a:lnTo>
                <a:close/>
              </a:path>
            </a:pathLst>
          </a:custGeom>
          <a:solidFill>
            <a:srgbClr val="D9D9D9"/>
          </a:solidFill>
        </p:spPr>
        <p:txBody>
          <a:bodyPr wrap="square" lIns="0" tIns="0" rIns="0" bIns="0" rtlCol="0"/>
          <a:lstStyle/>
          <a:p>
            <a:endParaRPr>
              <a:solidFill>
                <a:prstClr val="black"/>
              </a:solidFill>
            </a:endParaRPr>
          </a:p>
        </p:txBody>
      </p:sp>
      <p:sp>
        <p:nvSpPr>
          <p:cNvPr id="624" name="object 10"/>
          <p:cNvSpPr/>
          <p:nvPr/>
        </p:nvSpPr>
        <p:spPr>
          <a:xfrm>
            <a:off x="6054021" y="5181187"/>
            <a:ext cx="432434" cy="136525"/>
          </a:xfrm>
          <a:custGeom>
            <a:avLst/>
            <a:gdLst/>
            <a:ahLst/>
            <a:cxnLst/>
            <a:rect l="l" t="t" r="r" b="b"/>
            <a:pathLst>
              <a:path w="432434" h="136525">
                <a:moveTo>
                  <a:pt x="0" y="48209"/>
                </a:moveTo>
                <a:lnTo>
                  <a:pt x="26860" y="59842"/>
                </a:lnTo>
                <a:lnTo>
                  <a:pt x="120396" y="78968"/>
                </a:lnTo>
                <a:lnTo>
                  <a:pt x="152234" y="110553"/>
                </a:lnTo>
                <a:lnTo>
                  <a:pt x="193027" y="127177"/>
                </a:lnTo>
                <a:lnTo>
                  <a:pt x="240779" y="108889"/>
                </a:lnTo>
                <a:lnTo>
                  <a:pt x="233819" y="93929"/>
                </a:lnTo>
                <a:lnTo>
                  <a:pt x="267652" y="93103"/>
                </a:lnTo>
                <a:lnTo>
                  <a:pt x="299491" y="124688"/>
                </a:lnTo>
                <a:lnTo>
                  <a:pt x="344258" y="136321"/>
                </a:lnTo>
                <a:lnTo>
                  <a:pt x="355206" y="121361"/>
                </a:lnTo>
                <a:lnTo>
                  <a:pt x="380085" y="127177"/>
                </a:lnTo>
                <a:lnTo>
                  <a:pt x="431825" y="121361"/>
                </a:lnTo>
                <a:lnTo>
                  <a:pt x="403961" y="111391"/>
                </a:lnTo>
                <a:lnTo>
                  <a:pt x="419887" y="87274"/>
                </a:lnTo>
                <a:lnTo>
                  <a:pt x="426847" y="78968"/>
                </a:lnTo>
                <a:lnTo>
                  <a:pt x="375107" y="60680"/>
                </a:lnTo>
                <a:lnTo>
                  <a:pt x="324358" y="53200"/>
                </a:lnTo>
                <a:lnTo>
                  <a:pt x="286550" y="43218"/>
                </a:lnTo>
                <a:lnTo>
                  <a:pt x="233819" y="24104"/>
                </a:lnTo>
                <a:lnTo>
                  <a:pt x="194017" y="0"/>
                </a:lnTo>
                <a:lnTo>
                  <a:pt x="170141" y="8305"/>
                </a:lnTo>
                <a:lnTo>
                  <a:pt x="150241" y="28257"/>
                </a:lnTo>
                <a:lnTo>
                  <a:pt x="109448" y="17449"/>
                </a:lnTo>
                <a:lnTo>
                  <a:pt x="79603" y="29921"/>
                </a:lnTo>
                <a:lnTo>
                  <a:pt x="44780" y="31584"/>
                </a:lnTo>
                <a:lnTo>
                  <a:pt x="0" y="48209"/>
                </a:lnTo>
              </a:path>
            </a:pathLst>
          </a:custGeom>
          <a:gradFill>
            <a:gsLst>
              <a:gs pos="50000">
                <a:schemeClr val="bg1">
                  <a:lumMod val="85000"/>
                </a:schemeClr>
              </a:gs>
              <a:gs pos="49000">
                <a:srgbClr val="FF0000"/>
              </a:gs>
            </a:gsLst>
            <a:lin ang="2700000" scaled="1"/>
          </a:gradFill>
          <a:ln w="12192">
            <a:solidFill>
              <a:srgbClr val="C78B00"/>
            </a:solidFill>
          </a:ln>
        </p:spPr>
        <p:txBody>
          <a:bodyPr wrap="square" lIns="0" tIns="0" rIns="0" bIns="0" rtlCol="0"/>
          <a:lstStyle/>
          <a:p>
            <a:endParaRPr>
              <a:solidFill>
                <a:prstClr val="black"/>
              </a:solidFill>
            </a:endParaRPr>
          </a:p>
        </p:txBody>
      </p:sp>
      <p:sp>
        <p:nvSpPr>
          <p:cNvPr id="625" name="object 11"/>
          <p:cNvSpPr/>
          <p:nvPr/>
        </p:nvSpPr>
        <p:spPr>
          <a:xfrm>
            <a:off x="6503596" y="5752682"/>
            <a:ext cx="313055" cy="114300"/>
          </a:xfrm>
          <a:custGeom>
            <a:avLst/>
            <a:gdLst/>
            <a:ahLst/>
            <a:cxnLst/>
            <a:rect l="l" t="t" r="r" b="b"/>
            <a:pathLst>
              <a:path w="313054" h="114300">
                <a:moveTo>
                  <a:pt x="22707" y="11112"/>
                </a:moveTo>
                <a:lnTo>
                  <a:pt x="13485" y="15533"/>
                </a:lnTo>
                <a:lnTo>
                  <a:pt x="8520" y="20478"/>
                </a:lnTo>
                <a:lnTo>
                  <a:pt x="0" y="36093"/>
                </a:lnTo>
                <a:lnTo>
                  <a:pt x="1757" y="48286"/>
                </a:lnTo>
                <a:lnTo>
                  <a:pt x="3948" y="56921"/>
                </a:lnTo>
                <a:lnTo>
                  <a:pt x="6688" y="64861"/>
                </a:lnTo>
                <a:lnTo>
                  <a:pt x="10096" y="74968"/>
                </a:lnTo>
                <a:lnTo>
                  <a:pt x="7569" y="97180"/>
                </a:lnTo>
                <a:lnTo>
                  <a:pt x="6730" y="101803"/>
                </a:lnTo>
                <a:lnTo>
                  <a:pt x="2108" y="107822"/>
                </a:lnTo>
                <a:lnTo>
                  <a:pt x="7988" y="114299"/>
                </a:lnTo>
                <a:lnTo>
                  <a:pt x="13461" y="109677"/>
                </a:lnTo>
                <a:lnTo>
                  <a:pt x="17665" y="108280"/>
                </a:lnTo>
                <a:lnTo>
                  <a:pt x="22707" y="106895"/>
                </a:lnTo>
                <a:lnTo>
                  <a:pt x="32804" y="102730"/>
                </a:lnTo>
                <a:lnTo>
                  <a:pt x="83444" y="102730"/>
                </a:lnTo>
                <a:lnTo>
                  <a:pt x="84041" y="102444"/>
                </a:lnTo>
                <a:lnTo>
                  <a:pt x="90843" y="99948"/>
                </a:lnTo>
                <a:lnTo>
                  <a:pt x="133468" y="99948"/>
                </a:lnTo>
                <a:lnTo>
                  <a:pt x="136679" y="95983"/>
                </a:lnTo>
                <a:lnTo>
                  <a:pt x="143363" y="90757"/>
                </a:lnTo>
                <a:lnTo>
                  <a:pt x="150915" y="86660"/>
                </a:lnTo>
                <a:lnTo>
                  <a:pt x="158978" y="83299"/>
                </a:lnTo>
                <a:lnTo>
                  <a:pt x="226529" y="83299"/>
                </a:lnTo>
                <a:lnTo>
                  <a:pt x="227520" y="82829"/>
                </a:lnTo>
                <a:lnTo>
                  <a:pt x="231724" y="78206"/>
                </a:lnTo>
                <a:lnTo>
                  <a:pt x="232143" y="74498"/>
                </a:lnTo>
                <a:lnTo>
                  <a:pt x="234670" y="72186"/>
                </a:lnTo>
                <a:lnTo>
                  <a:pt x="240724" y="68741"/>
                </a:lnTo>
                <a:lnTo>
                  <a:pt x="248080" y="66811"/>
                </a:lnTo>
                <a:lnTo>
                  <a:pt x="255671" y="65485"/>
                </a:lnTo>
                <a:lnTo>
                  <a:pt x="262432" y="63855"/>
                </a:lnTo>
                <a:lnTo>
                  <a:pt x="272327" y="53098"/>
                </a:lnTo>
                <a:lnTo>
                  <a:pt x="284822" y="46853"/>
                </a:lnTo>
                <a:lnTo>
                  <a:pt x="298737" y="43556"/>
                </a:lnTo>
                <a:lnTo>
                  <a:pt x="312854" y="41648"/>
                </a:lnTo>
                <a:lnTo>
                  <a:pt x="189547" y="41643"/>
                </a:lnTo>
                <a:lnTo>
                  <a:pt x="178835" y="39217"/>
                </a:lnTo>
                <a:lnTo>
                  <a:pt x="169062" y="36093"/>
                </a:lnTo>
                <a:lnTo>
                  <a:pt x="167316" y="29851"/>
                </a:lnTo>
                <a:lnTo>
                  <a:pt x="165281" y="29851"/>
                </a:lnTo>
                <a:lnTo>
                  <a:pt x="158978" y="24993"/>
                </a:lnTo>
                <a:lnTo>
                  <a:pt x="156836" y="22212"/>
                </a:lnTo>
                <a:lnTo>
                  <a:pt x="47942" y="22212"/>
                </a:lnTo>
                <a:lnTo>
                  <a:pt x="40929" y="20215"/>
                </a:lnTo>
                <a:lnTo>
                  <a:pt x="34701" y="18048"/>
                </a:lnTo>
                <a:lnTo>
                  <a:pt x="28784" y="15188"/>
                </a:lnTo>
                <a:lnTo>
                  <a:pt x="22707" y="11112"/>
                </a:lnTo>
                <a:close/>
              </a:path>
              <a:path w="313054" h="114300">
                <a:moveTo>
                  <a:pt x="83444" y="102730"/>
                </a:moveTo>
                <a:lnTo>
                  <a:pt x="32804" y="102730"/>
                </a:lnTo>
                <a:lnTo>
                  <a:pt x="41874" y="104619"/>
                </a:lnTo>
                <a:lnTo>
                  <a:pt x="46056" y="105681"/>
                </a:lnTo>
                <a:lnTo>
                  <a:pt x="68135" y="113842"/>
                </a:lnTo>
                <a:lnTo>
                  <a:pt x="80908" y="103943"/>
                </a:lnTo>
                <a:lnTo>
                  <a:pt x="83444" y="102730"/>
                </a:lnTo>
                <a:close/>
              </a:path>
              <a:path w="313054" h="114300">
                <a:moveTo>
                  <a:pt x="133468" y="99948"/>
                </a:moveTo>
                <a:lnTo>
                  <a:pt x="90843" y="99948"/>
                </a:lnTo>
                <a:lnTo>
                  <a:pt x="101585" y="101687"/>
                </a:lnTo>
                <a:lnTo>
                  <a:pt x="111501" y="103425"/>
                </a:lnTo>
                <a:lnTo>
                  <a:pt x="121180" y="104120"/>
                </a:lnTo>
                <a:lnTo>
                  <a:pt x="131216" y="102730"/>
                </a:lnTo>
                <a:lnTo>
                  <a:pt x="133468" y="99948"/>
                </a:lnTo>
                <a:close/>
              </a:path>
              <a:path w="313054" h="114300">
                <a:moveTo>
                  <a:pt x="226529" y="83299"/>
                </a:moveTo>
                <a:lnTo>
                  <a:pt x="158978" y="83299"/>
                </a:lnTo>
                <a:lnTo>
                  <a:pt x="167385" y="86537"/>
                </a:lnTo>
                <a:lnTo>
                  <a:pt x="173266" y="91160"/>
                </a:lnTo>
                <a:lnTo>
                  <a:pt x="181686" y="94399"/>
                </a:lnTo>
                <a:lnTo>
                  <a:pt x="192664" y="92900"/>
                </a:lnTo>
                <a:lnTo>
                  <a:pt x="202344" y="91100"/>
                </a:lnTo>
                <a:lnTo>
                  <a:pt x="211788" y="88866"/>
                </a:lnTo>
                <a:lnTo>
                  <a:pt x="222059" y="86067"/>
                </a:lnTo>
                <a:lnTo>
                  <a:pt x="224574" y="84226"/>
                </a:lnTo>
                <a:lnTo>
                  <a:pt x="226529" y="83299"/>
                </a:lnTo>
                <a:close/>
              </a:path>
              <a:path w="313054" h="114300">
                <a:moveTo>
                  <a:pt x="234670" y="13881"/>
                </a:moveTo>
                <a:lnTo>
                  <a:pt x="196824" y="27762"/>
                </a:lnTo>
                <a:lnTo>
                  <a:pt x="196975" y="39218"/>
                </a:lnTo>
                <a:lnTo>
                  <a:pt x="189568" y="41648"/>
                </a:lnTo>
                <a:lnTo>
                  <a:pt x="312889" y="41643"/>
                </a:lnTo>
                <a:lnTo>
                  <a:pt x="311633" y="30543"/>
                </a:lnTo>
                <a:lnTo>
                  <a:pt x="275043" y="30543"/>
                </a:lnTo>
                <a:lnTo>
                  <a:pt x="267813" y="30003"/>
                </a:lnTo>
                <a:lnTo>
                  <a:pt x="260383" y="29678"/>
                </a:lnTo>
                <a:lnTo>
                  <a:pt x="253346" y="28398"/>
                </a:lnTo>
                <a:lnTo>
                  <a:pt x="247294" y="24993"/>
                </a:lnTo>
                <a:lnTo>
                  <a:pt x="241060" y="18179"/>
                </a:lnTo>
                <a:lnTo>
                  <a:pt x="241925" y="16660"/>
                </a:lnTo>
                <a:lnTo>
                  <a:pt x="242318" y="16530"/>
                </a:lnTo>
                <a:lnTo>
                  <a:pt x="234670" y="13881"/>
                </a:lnTo>
                <a:close/>
              </a:path>
              <a:path w="313054" h="114300">
                <a:moveTo>
                  <a:pt x="300748" y="26725"/>
                </a:moveTo>
                <a:lnTo>
                  <a:pt x="286575" y="28504"/>
                </a:lnTo>
                <a:lnTo>
                  <a:pt x="275043" y="30543"/>
                </a:lnTo>
                <a:lnTo>
                  <a:pt x="311633" y="30543"/>
                </a:lnTo>
                <a:lnTo>
                  <a:pt x="311530" y="29630"/>
                </a:lnTo>
                <a:lnTo>
                  <a:pt x="300748" y="26725"/>
                </a:lnTo>
                <a:close/>
              </a:path>
              <a:path w="313054" h="114300">
                <a:moveTo>
                  <a:pt x="166538" y="27070"/>
                </a:moveTo>
                <a:lnTo>
                  <a:pt x="166539" y="27766"/>
                </a:lnTo>
                <a:lnTo>
                  <a:pt x="165281" y="29851"/>
                </a:lnTo>
                <a:lnTo>
                  <a:pt x="167316" y="29851"/>
                </a:lnTo>
                <a:lnTo>
                  <a:pt x="166538" y="27070"/>
                </a:lnTo>
                <a:close/>
              </a:path>
              <a:path w="313054" h="114300">
                <a:moveTo>
                  <a:pt x="105981" y="0"/>
                </a:moveTo>
                <a:lnTo>
                  <a:pt x="71081" y="18516"/>
                </a:lnTo>
                <a:lnTo>
                  <a:pt x="68039" y="19457"/>
                </a:lnTo>
                <a:lnTo>
                  <a:pt x="61404" y="21285"/>
                </a:lnTo>
                <a:lnTo>
                  <a:pt x="54673" y="21285"/>
                </a:lnTo>
                <a:lnTo>
                  <a:pt x="47942" y="22212"/>
                </a:lnTo>
                <a:lnTo>
                  <a:pt x="131216" y="22212"/>
                </a:lnTo>
                <a:lnTo>
                  <a:pt x="127393" y="11910"/>
                </a:lnTo>
                <a:lnTo>
                  <a:pt x="122070" y="7462"/>
                </a:lnTo>
                <a:lnTo>
                  <a:pt x="115012" y="4836"/>
                </a:lnTo>
                <a:lnTo>
                  <a:pt x="105981" y="0"/>
                </a:lnTo>
                <a:close/>
              </a:path>
              <a:path w="313054" h="114300">
                <a:moveTo>
                  <a:pt x="131216" y="19457"/>
                </a:moveTo>
                <a:lnTo>
                  <a:pt x="131216" y="22212"/>
                </a:lnTo>
                <a:lnTo>
                  <a:pt x="156836" y="22212"/>
                </a:lnTo>
                <a:lnTo>
                  <a:pt x="156086" y="21238"/>
                </a:lnTo>
                <a:lnTo>
                  <a:pt x="134056" y="21238"/>
                </a:lnTo>
                <a:lnTo>
                  <a:pt x="131848" y="20651"/>
                </a:lnTo>
                <a:lnTo>
                  <a:pt x="131216" y="19457"/>
                </a:lnTo>
                <a:close/>
              </a:path>
              <a:path w="313054" h="114300">
                <a:moveTo>
                  <a:pt x="141312" y="5549"/>
                </a:moveTo>
                <a:lnTo>
                  <a:pt x="140474" y="9258"/>
                </a:lnTo>
                <a:lnTo>
                  <a:pt x="140893" y="13881"/>
                </a:lnTo>
                <a:lnTo>
                  <a:pt x="138785" y="16662"/>
                </a:lnTo>
                <a:lnTo>
                  <a:pt x="134056" y="21238"/>
                </a:lnTo>
                <a:lnTo>
                  <a:pt x="156086" y="21238"/>
                </a:lnTo>
                <a:lnTo>
                  <a:pt x="150122" y="13495"/>
                </a:lnTo>
                <a:lnTo>
                  <a:pt x="149036" y="9371"/>
                </a:lnTo>
                <a:lnTo>
                  <a:pt x="148504" y="8196"/>
                </a:lnTo>
                <a:lnTo>
                  <a:pt x="141312" y="5549"/>
                </a:lnTo>
                <a:close/>
              </a:path>
            </a:pathLst>
          </a:custGeom>
          <a:solidFill>
            <a:srgbClr val="D9D9D9"/>
          </a:solidFill>
        </p:spPr>
        <p:txBody>
          <a:bodyPr wrap="square" lIns="0" tIns="0" rIns="0" bIns="0" rtlCol="0"/>
          <a:lstStyle/>
          <a:p>
            <a:endParaRPr>
              <a:solidFill>
                <a:prstClr val="black"/>
              </a:solidFill>
            </a:endParaRPr>
          </a:p>
        </p:txBody>
      </p:sp>
      <p:sp>
        <p:nvSpPr>
          <p:cNvPr id="626" name="object 12"/>
          <p:cNvSpPr/>
          <p:nvPr/>
        </p:nvSpPr>
        <p:spPr>
          <a:xfrm>
            <a:off x="6503596" y="5752682"/>
            <a:ext cx="313055" cy="114300"/>
          </a:xfrm>
          <a:custGeom>
            <a:avLst/>
            <a:gdLst/>
            <a:ahLst/>
            <a:cxnLst/>
            <a:rect l="l" t="t" r="r" b="b"/>
            <a:pathLst>
              <a:path w="313054" h="114300">
                <a:moveTo>
                  <a:pt x="131216" y="22212"/>
                </a:moveTo>
                <a:lnTo>
                  <a:pt x="127393" y="11910"/>
                </a:lnTo>
                <a:lnTo>
                  <a:pt x="122070" y="7462"/>
                </a:lnTo>
                <a:lnTo>
                  <a:pt x="115012" y="4836"/>
                </a:lnTo>
                <a:lnTo>
                  <a:pt x="105981" y="0"/>
                </a:lnTo>
                <a:lnTo>
                  <a:pt x="71081" y="18516"/>
                </a:lnTo>
                <a:lnTo>
                  <a:pt x="68135" y="19430"/>
                </a:lnTo>
                <a:lnTo>
                  <a:pt x="61404" y="21285"/>
                </a:lnTo>
                <a:lnTo>
                  <a:pt x="54673" y="21285"/>
                </a:lnTo>
                <a:lnTo>
                  <a:pt x="47942" y="22212"/>
                </a:lnTo>
                <a:lnTo>
                  <a:pt x="40929" y="20215"/>
                </a:lnTo>
                <a:lnTo>
                  <a:pt x="34701" y="18048"/>
                </a:lnTo>
                <a:lnTo>
                  <a:pt x="28784" y="15188"/>
                </a:lnTo>
                <a:lnTo>
                  <a:pt x="22707" y="11112"/>
                </a:lnTo>
                <a:lnTo>
                  <a:pt x="13485" y="15533"/>
                </a:lnTo>
                <a:lnTo>
                  <a:pt x="8520" y="20478"/>
                </a:lnTo>
                <a:lnTo>
                  <a:pt x="4971" y="26985"/>
                </a:lnTo>
                <a:lnTo>
                  <a:pt x="0" y="36093"/>
                </a:lnTo>
                <a:lnTo>
                  <a:pt x="1757" y="48286"/>
                </a:lnTo>
                <a:lnTo>
                  <a:pt x="3948" y="56921"/>
                </a:lnTo>
                <a:lnTo>
                  <a:pt x="6688" y="64861"/>
                </a:lnTo>
                <a:lnTo>
                  <a:pt x="10096" y="74968"/>
                </a:lnTo>
                <a:lnTo>
                  <a:pt x="2108" y="107822"/>
                </a:lnTo>
                <a:lnTo>
                  <a:pt x="5054" y="111061"/>
                </a:lnTo>
                <a:lnTo>
                  <a:pt x="7988" y="114299"/>
                </a:lnTo>
                <a:lnTo>
                  <a:pt x="13461" y="109677"/>
                </a:lnTo>
                <a:lnTo>
                  <a:pt x="17665" y="108280"/>
                </a:lnTo>
                <a:lnTo>
                  <a:pt x="22707" y="106895"/>
                </a:lnTo>
                <a:lnTo>
                  <a:pt x="32804" y="102730"/>
                </a:lnTo>
                <a:lnTo>
                  <a:pt x="41874" y="104619"/>
                </a:lnTo>
                <a:lnTo>
                  <a:pt x="46056" y="105681"/>
                </a:lnTo>
                <a:lnTo>
                  <a:pt x="50552" y="107350"/>
                </a:lnTo>
                <a:lnTo>
                  <a:pt x="60566" y="111061"/>
                </a:lnTo>
                <a:lnTo>
                  <a:pt x="63080" y="111988"/>
                </a:lnTo>
                <a:lnTo>
                  <a:pt x="68135" y="113842"/>
                </a:lnTo>
                <a:lnTo>
                  <a:pt x="77066" y="106917"/>
                </a:lnTo>
                <a:lnTo>
                  <a:pt x="80908" y="103943"/>
                </a:lnTo>
                <a:lnTo>
                  <a:pt x="84041" y="102444"/>
                </a:lnTo>
                <a:lnTo>
                  <a:pt x="90843" y="99948"/>
                </a:lnTo>
                <a:lnTo>
                  <a:pt x="101585" y="101687"/>
                </a:lnTo>
                <a:lnTo>
                  <a:pt x="111501" y="103425"/>
                </a:lnTo>
                <a:lnTo>
                  <a:pt x="121180" y="104120"/>
                </a:lnTo>
                <a:lnTo>
                  <a:pt x="131216" y="102730"/>
                </a:lnTo>
                <a:lnTo>
                  <a:pt x="136679" y="95983"/>
                </a:lnTo>
                <a:lnTo>
                  <a:pt x="143363" y="90757"/>
                </a:lnTo>
                <a:lnTo>
                  <a:pt x="150915" y="86660"/>
                </a:lnTo>
                <a:lnTo>
                  <a:pt x="158978" y="83299"/>
                </a:lnTo>
                <a:lnTo>
                  <a:pt x="167385" y="86537"/>
                </a:lnTo>
                <a:lnTo>
                  <a:pt x="173266" y="91160"/>
                </a:lnTo>
                <a:lnTo>
                  <a:pt x="181686" y="94399"/>
                </a:lnTo>
                <a:lnTo>
                  <a:pt x="222059" y="86067"/>
                </a:lnTo>
                <a:lnTo>
                  <a:pt x="224574" y="84226"/>
                </a:lnTo>
                <a:lnTo>
                  <a:pt x="227520" y="82829"/>
                </a:lnTo>
                <a:lnTo>
                  <a:pt x="229628" y="80517"/>
                </a:lnTo>
                <a:lnTo>
                  <a:pt x="231724" y="78206"/>
                </a:lnTo>
                <a:lnTo>
                  <a:pt x="232143" y="74498"/>
                </a:lnTo>
                <a:lnTo>
                  <a:pt x="234670" y="72186"/>
                </a:lnTo>
                <a:lnTo>
                  <a:pt x="240724" y="68741"/>
                </a:lnTo>
                <a:lnTo>
                  <a:pt x="248080" y="66811"/>
                </a:lnTo>
                <a:lnTo>
                  <a:pt x="255671" y="65485"/>
                </a:lnTo>
                <a:lnTo>
                  <a:pt x="262432" y="63855"/>
                </a:lnTo>
                <a:lnTo>
                  <a:pt x="272327" y="53098"/>
                </a:lnTo>
                <a:lnTo>
                  <a:pt x="284822" y="46853"/>
                </a:lnTo>
                <a:lnTo>
                  <a:pt x="298737" y="43556"/>
                </a:lnTo>
                <a:lnTo>
                  <a:pt x="312889" y="41643"/>
                </a:lnTo>
                <a:lnTo>
                  <a:pt x="311530" y="29630"/>
                </a:lnTo>
                <a:lnTo>
                  <a:pt x="300748" y="26725"/>
                </a:lnTo>
                <a:lnTo>
                  <a:pt x="286575" y="28504"/>
                </a:lnTo>
                <a:lnTo>
                  <a:pt x="275043" y="30543"/>
                </a:lnTo>
                <a:lnTo>
                  <a:pt x="267813" y="30003"/>
                </a:lnTo>
                <a:lnTo>
                  <a:pt x="260383" y="29678"/>
                </a:lnTo>
                <a:lnTo>
                  <a:pt x="253346" y="28398"/>
                </a:lnTo>
                <a:lnTo>
                  <a:pt x="247294" y="24993"/>
                </a:lnTo>
                <a:lnTo>
                  <a:pt x="241060" y="18179"/>
                </a:lnTo>
                <a:lnTo>
                  <a:pt x="241925" y="16660"/>
                </a:lnTo>
                <a:lnTo>
                  <a:pt x="242318" y="16530"/>
                </a:lnTo>
                <a:lnTo>
                  <a:pt x="234670" y="13881"/>
                </a:lnTo>
                <a:lnTo>
                  <a:pt x="227101" y="16662"/>
                </a:lnTo>
                <a:lnTo>
                  <a:pt x="219532" y="19430"/>
                </a:lnTo>
                <a:lnTo>
                  <a:pt x="211962" y="22212"/>
                </a:lnTo>
                <a:lnTo>
                  <a:pt x="206921" y="24066"/>
                </a:lnTo>
                <a:lnTo>
                  <a:pt x="196824" y="27762"/>
                </a:lnTo>
                <a:lnTo>
                  <a:pt x="196981" y="39217"/>
                </a:lnTo>
                <a:lnTo>
                  <a:pt x="189568" y="41648"/>
                </a:lnTo>
                <a:lnTo>
                  <a:pt x="178841" y="39218"/>
                </a:lnTo>
                <a:lnTo>
                  <a:pt x="169062" y="36093"/>
                </a:lnTo>
                <a:lnTo>
                  <a:pt x="166538" y="27070"/>
                </a:lnTo>
                <a:lnTo>
                  <a:pt x="166539" y="27766"/>
                </a:lnTo>
                <a:lnTo>
                  <a:pt x="165281" y="29851"/>
                </a:lnTo>
                <a:lnTo>
                  <a:pt x="158978" y="24993"/>
                </a:lnTo>
                <a:lnTo>
                  <a:pt x="150122" y="13495"/>
                </a:lnTo>
                <a:lnTo>
                  <a:pt x="149036" y="9371"/>
                </a:lnTo>
                <a:lnTo>
                  <a:pt x="148504" y="8196"/>
                </a:lnTo>
                <a:lnTo>
                  <a:pt x="141312" y="5549"/>
                </a:lnTo>
                <a:lnTo>
                  <a:pt x="140474" y="9258"/>
                </a:lnTo>
                <a:lnTo>
                  <a:pt x="140893" y="13881"/>
                </a:lnTo>
                <a:lnTo>
                  <a:pt x="138785" y="16662"/>
                </a:lnTo>
                <a:lnTo>
                  <a:pt x="134056" y="21238"/>
                </a:lnTo>
                <a:lnTo>
                  <a:pt x="131848" y="20651"/>
                </a:lnTo>
                <a:lnTo>
                  <a:pt x="131216" y="19457"/>
                </a:lnTo>
                <a:lnTo>
                  <a:pt x="131216" y="22212"/>
                </a:lnTo>
                <a:close/>
              </a:path>
            </a:pathLst>
          </a:custGeom>
          <a:ln w="9144">
            <a:solidFill>
              <a:srgbClr val="C78B00"/>
            </a:solidFill>
          </a:ln>
        </p:spPr>
        <p:txBody>
          <a:bodyPr wrap="square" lIns="0" tIns="0" rIns="0" bIns="0" rtlCol="0"/>
          <a:lstStyle/>
          <a:p>
            <a:endParaRPr>
              <a:solidFill>
                <a:prstClr val="black"/>
              </a:solidFill>
            </a:endParaRPr>
          </a:p>
        </p:txBody>
      </p:sp>
      <p:sp>
        <p:nvSpPr>
          <p:cNvPr id="627" name="object 13"/>
          <p:cNvSpPr/>
          <p:nvPr/>
        </p:nvSpPr>
        <p:spPr>
          <a:xfrm>
            <a:off x="6438073" y="5557612"/>
            <a:ext cx="202152" cy="83819"/>
          </a:xfrm>
          <a:prstGeom prst="rect">
            <a:avLst/>
          </a:prstGeom>
          <a:blipFill dpi="0" rotWithShape="1">
            <a:blip r:embed="rId90" cstate="email">
              <a:extLst>
                <a:ext uri="{28A0092B-C50C-407E-A947-70E740481C1C}">
                  <a14:useLocalDpi xmlns:a14="http://schemas.microsoft.com/office/drawing/2010/main" val="0"/>
                </a:ext>
              </a:extLst>
            </a:blip>
            <a:srcRect/>
            <a:stretch>
              <a:fillRect/>
            </a:stretch>
          </a:blipFill>
        </p:spPr>
        <p:txBody>
          <a:bodyPr wrap="square" lIns="0" tIns="0" rIns="0" bIns="0" rtlCol="0"/>
          <a:lstStyle/>
          <a:p>
            <a:endParaRPr>
              <a:solidFill>
                <a:prstClr val="black"/>
              </a:solidFill>
            </a:endParaRPr>
          </a:p>
        </p:txBody>
      </p:sp>
      <p:sp>
        <p:nvSpPr>
          <p:cNvPr id="628" name="object 14"/>
          <p:cNvSpPr/>
          <p:nvPr/>
        </p:nvSpPr>
        <p:spPr>
          <a:xfrm>
            <a:off x="6666669" y="5564025"/>
            <a:ext cx="136144" cy="86545"/>
          </a:xfrm>
          <a:prstGeom prst="rect">
            <a:avLst/>
          </a:prstGeom>
          <a:blipFill>
            <a:blip r:embed="rId91"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solidFill>
                <a:prstClr val="black"/>
              </a:solidFill>
            </a:endParaRPr>
          </a:p>
        </p:txBody>
      </p:sp>
      <p:sp>
        <p:nvSpPr>
          <p:cNvPr id="629" name="object 15"/>
          <p:cNvSpPr txBox="1"/>
          <p:nvPr/>
        </p:nvSpPr>
        <p:spPr>
          <a:xfrm>
            <a:off x="6346756" y="5592154"/>
            <a:ext cx="123189" cy="147955"/>
          </a:xfrm>
          <a:prstGeom prst="rect">
            <a:avLst/>
          </a:prstGeom>
        </p:spPr>
        <p:txBody>
          <a:bodyPr vert="horz" wrap="square" lIns="0" tIns="12700" rIns="0" bIns="0" rtlCol="0">
            <a:spAutoFit/>
          </a:bodyPr>
          <a:lstStyle/>
          <a:p>
            <a:pPr marL="12700">
              <a:spcBef>
                <a:spcPts val="100"/>
              </a:spcBef>
            </a:pPr>
            <a:r>
              <a:rPr sz="800" b="1" dirty="0">
                <a:solidFill>
                  <a:prstClr val="black"/>
                </a:solidFill>
                <a:latin typeface="Arial"/>
                <a:cs typeface="Arial"/>
              </a:rPr>
              <a:t>VI</a:t>
            </a:r>
            <a:endParaRPr sz="800">
              <a:solidFill>
                <a:prstClr val="black"/>
              </a:solidFill>
              <a:latin typeface="Arial"/>
              <a:cs typeface="Arial"/>
            </a:endParaRPr>
          </a:p>
        </p:txBody>
      </p:sp>
      <p:pic>
        <p:nvPicPr>
          <p:cNvPr id="632" name="Picture 631" descr="Image result for 79TH ibct"/>
          <p:cNvPicPr>
            <a:picLocks noChangeAspect="1" noChangeArrowheads="1"/>
          </p:cNvPicPr>
          <p:nvPr/>
        </p:nvPicPr>
        <p:blipFill>
          <a:blip r:embed="rId92" cstate="email">
            <a:extLst>
              <a:ext uri="{28A0092B-C50C-407E-A947-70E740481C1C}">
                <a14:useLocalDpi xmlns:a14="http://schemas.microsoft.com/office/drawing/2010/main" val="0"/>
              </a:ext>
            </a:extLst>
          </a:blip>
          <a:srcRect/>
          <a:stretch>
            <a:fillRect/>
          </a:stretch>
        </p:blipFill>
        <p:spPr bwMode="auto">
          <a:xfrm>
            <a:off x="6174275" y="4831633"/>
            <a:ext cx="143028" cy="212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33" name="Picture 266" descr="File:33rd Infantry Division SSI.svg">
            <a:hlinkClick r:id="rId31"/>
          </p:cNvPr>
          <p:cNvPicPr>
            <a:picLocks noChangeAspect="1" noChangeArrowheads="1"/>
          </p:cNvPicPr>
          <p:nvPr/>
        </p:nvPicPr>
        <p:blipFill>
          <a:blip r:embed="rId93" cstate="email">
            <a:extLst>
              <a:ext uri="{28A0092B-C50C-407E-A947-70E740481C1C}">
                <a14:useLocalDpi xmlns:a14="http://schemas.microsoft.com/office/drawing/2010/main" val="0"/>
              </a:ext>
            </a:extLst>
          </a:blip>
          <a:srcRect/>
          <a:stretch>
            <a:fillRect/>
          </a:stretch>
        </p:blipFill>
        <p:spPr bwMode="auto">
          <a:xfrm>
            <a:off x="6396101" y="4856873"/>
            <a:ext cx="182880" cy="151142"/>
          </a:xfrm>
          <a:prstGeom prst="rect">
            <a:avLst/>
          </a:prstGeom>
          <a:ln>
            <a:noFill/>
          </a:ln>
          <a:effectLst>
            <a:outerShdw blurRad="292100" dist="139700" dir="2700000" algn="tl" rotWithShape="0">
              <a:srgbClr val="333333">
                <a:alpha val="65000"/>
              </a:srgbClr>
            </a:outerShdw>
          </a:effectLst>
        </p:spPr>
      </p:pic>
      <p:cxnSp>
        <p:nvCxnSpPr>
          <p:cNvPr id="634" name="Straight Connector 633"/>
          <p:cNvCxnSpPr>
            <a:stCxn id="633" idx="2"/>
          </p:cNvCxnSpPr>
          <p:nvPr/>
        </p:nvCxnSpPr>
        <p:spPr>
          <a:xfrm flipH="1">
            <a:off x="6353264" y="5008015"/>
            <a:ext cx="134277" cy="251265"/>
          </a:xfrm>
          <a:prstGeom prst="line">
            <a:avLst/>
          </a:prstGeom>
        </p:spPr>
        <p:style>
          <a:lnRef idx="1">
            <a:schemeClr val="accent1"/>
          </a:lnRef>
          <a:fillRef idx="0">
            <a:schemeClr val="accent1"/>
          </a:fillRef>
          <a:effectRef idx="0">
            <a:schemeClr val="accent1"/>
          </a:effectRef>
          <a:fontRef idx="minor">
            <a:schemeClr val="tx1"/>
          </a:fontRef>
        </p:style>
      </p:cxnSp>
      <p:pic>
        <p:nvPicPr>
          <p:cNvPr id="635" name="Picture 6" descr="C:\Users\Bradley.Rittenhouse\Pictures\36th INF DIV.png"/>
          <p:cNvPicPr>
            <a:picLocks noChangeAspect="1" noChangeArrowheads="1"/>
          </p:cNvPicPr>
          <p:nvPr/>
        </p:nvPicPr>
        <p:blipFill>
          <a:blip r:embed="rId83" cstate="email">
            <a:extLst>
              <a:ext uri="{28A0092B-C50C-407E-A947-70E740481C1C}">
                <a14:useLocalDpi xmlns:a14="http://schemas.microsoft.com/office/drawing/2010/main" val="0"/>
              </a:ext>
            </a:extLst>
          </a:blip>
          <a:srcRect/>
          <a:stretch>
            <a:fillRect/>
          </a:stretch>
        </p:blipFill>
        <p:spPr bwMode="auto">
          <a:xfrm>
            <a:off x="6591794" y="3273061"/>
            <a:ext cx="106073" cy="116467"/>
          </a:xfrm>
          <a:prstGeom prst="rect">
            <a:avLst/>
          </a:prstGeom>
          <a:ln>
            <a:noFill/>
          </a:ln>
          <a:effectLst>
            <a:outerShdw blurRad="292100" dist="139700" dir="2700000" algn="tl" rotWithShape="0">
              <a:srgbClr val="333333">
                <a:alpha val="65000"/>
              </a:srgbClr>
            </a:outerShdw>
          </a:effectLst>
        </p:spPr>
      </p:pic>
      <p:cxnSp>
        <p:nvCxnSpPr>
          <p:cNvPr id="636" name="Straight Connector 635"/>
          <p:cNvCxnSpPr>
            <a:stCxn id="551" idx="1"/>
          </p:cNvCxnSpPr>
          <p:nvPr/>
        </p:nvCxnSpPr>
        <p:spPr>
          <a:xfrm flipH="1">
            <a:off x="6700006" y="2885916"/>
            <a:ext cx="392548" cy="35918"/>
          </a:xfrm>
          <a:prstGeom prst="line">
            <a:avLst/>
          </a:prstGeom>
        </p:spPr>
        <p:style>
          <a:lnRef idx="1">
            <a:schemeClr val="accent1"/>
          </a:lnRef>
          <a:fillRef idx="0">
            <a:schemeClr val="accent1"/>
          </a:fillRef>
          <a:effectRef idx="0">
            <a:schemeClr val="accent1"/>
          </a:effectRef>
          <a:fontRef idx="minor">
            <a:schemeClr val="tx1"/>
          </a:fontRef>
        </p:style>
      </p:cxnSp>
      <p:pic>
        <p:nvPicPr>
          <p:cNvPr id="637" name="Picture 272" descr="File:27th Infantry Division SSI.svg">
            <a:hlinkClick r:id="rId45"/>
          </p:cNvPr>
          <p:cNvPicPr>
            <a:picLocks noChangeAspect="1" noChangeArrowheads="1"/>
          </p:cNvPicPr>
          <p:nvPr/>
        </p:nvPicPr>
        <p:blipFill>
          <a:blip r:embed="rId46" cstate="email">
            <a:extLst>
              <a:ext uri="{28A0092B-C50C-407E-A947-70E740481C1C}">
                <a14:useLocalDpi xmlns:a14="http://schemas.microsoft.com/office/drawing/2010/main" val="0"/>
              </a:ext>
            </a:extLst>
          </a:blip>
          <a:srcRect/>
          <a:stretch>
            <a:fillRect/>
          </a:stretch>
        </p:blipFill>
        <p:spPr bwMode="auto">
          <a:xfrm>
            <a:off x="6735143" y="3274094"/>
            <a:ext cx="130126" cy="118297"/>
          </a:xfrm>
          <a:prstGeom prst="rect">
            <a:avLst/>
          </a:prstGeom>
          <a:ln>
            <a:noFill/>
          </a:ln>
          <a:effectLst>
            <a:outerShdw blurRad="292100" dist="139700" dir="2700000" algn="tl" rotWithShape="0">
              <a:srgbClr val="333333">
                <a:alpha val="65000"/>
              </a:srgbClr>
            </a:outerShdw>
          </a:effectLst>
        </p:spPr>
      </p:pic>
      <p:cxnSp>
        <p:nvCxnSpPr>
          <p:cNvPr id="638" name="Straight Connector 637"/>
          <p:cNvCxnSpPr>
            <a:stCxn id="635" idx="0"/>
          </p:cNvCxnSpPr>
          <p:nvPr/>
        </p:nvCxnSpPr>
        <p:spPr>
          <a:xfrm flipV="1">
            <a:off x="6644831" y="3025241"/>
            <a:ext cx="71771" cy="247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9" name="Straight Connector 638"/>
          <p:cNvCxnSpPr>
            <a:stCxn id="637" idx="0"/>
          </p:cNvCxnSpPr>
          <p:nvPr/>
        </p:nvCxnSpPr>
        <p:spPr>
          <a:xfrm flipH="1" flipV="1">
            <a:off x="6713203" y="3046617"/>
            <a:ext cx="87003" cy="227477"/>
          </a:xfrm>
          <a:prstGeom prst="line">
            <a:avLst/>
          </a:prstGeom>
        </p:spPr>
        <p:style>
          <a:lnRef idx="1">
            <a:schemeClr val="accent1"/>
          </a:lnRef>
          <a:fillRef idx="0">
            <a:schemeClr val="accent1"/>
          </a:fillRef>
          <a:effectRef idx="0">
            <a:schemeClr val="accent1"/>
          </a:effectRef>
          <a:fontRef idx="minor">
            <a:schemeClr val="tx1"/>
          </a:fontRef>
        </p:style>
      </p:cxnSp>
      <p:pic>
        <p:nvPicPr>
          <p:cNvPr id="640" name="Picture 716" descr="38 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2518" y="3911043"/>
            <a:ext cx="84063" cy="101511"/>
          </a:xfrm>
          <a:prstGeom prst="rect">
            <a:avLst/>
          </a:prstGeom>
          <a:noFill/>
          <a:ln w="9525">
            <a:noFill/>
            <a:miter lim="800000"/>
            <a:headEnd/>
            <a:tailEnd/>
          </a:ln>
        </p:spPr>
      </p:pic>
      <p:pic>
        <p:nvPicPr>
          <p:cNvPr id="641" name="Picture 721" descr="42 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7756" y="3926104"/>
            <a:ext cx="92494" cy="79226"/>
          </a:xfrm>
          <a:prstGeom prst="rect">
            <a:avLst/>
          </a:prstGeom>
          <a:noFill/>
          <a:ln w="9525">
            <a:noFill/>
            <a:miter lim="800000"/>
            <a:headEnd/>
            <a:tailEnd/>
          </a:ln>
        </p:spPr>
      </p:pic>
      <p:pic>
        <p:nvPicPr>
          <p:cNvPr id="643" name="Picture 715" descr="40 I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39125" y="3132023"/>
            <a:ext cx="126516" cy="144446"/>
          </a:xfrm>
          <a:prstGeom prst="rect">
            <a:avLst/>
          </a:prstGeom>
          <a:noFill/>
          <a:ln w="9525">
            <a:noFill/>
            <a:miter lim="800000"/>
            <a:headEnd/>
            <a:tailEnd/>
          </a:ln>
        </p:spPr>
      </p:pic>
      <p:pic>
        <p:nvPicPr>
          <p:cNvPr id="644" name="Picture 726" descr="35 ID"/>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2877378" y="3363298"/>
            <a:ext cx="126920" cy="135829"/>
          </a:xfrm>
          <a:prstGeom prst="rect">
            <a:avLst/>
          </a:prstGeom>
          <a:noFill/>
          <a:ln w="9525">
            <a:noFill/>
            <a:miter lim="800000"/>
            <a:headEnd/>
            <a:tailEnd/>
          </a:ln>
        </p:spPr>
      </p:pic>
      <p:pic>
        <p:nvPicPr>
          <p:cNvPr id="645" name="Picture 644" descr="41st Infantry Brigade Combat Team Shoulder Sleeve Insignia"/>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053093" y="2195948"/>
            <a:ext cx="200912" cy="80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46" name="Picture 715" descr="40 I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2143" y="2292729"/>
            <a:ext cx="126516" cy="144446"/>
          </a:xfrm>
          <a:prstGeom prst="rect">
            <a:avLst/>
          </a:prstGeom>
          <a:noFill/>
          <a:ln w="9525">
            <a:noFill/>
            <a:miter lim="800000"/>
            <a:headEnd/>
            <a:tailEnd/>
          </a:ln>
        </p:spPr>
      </p:pic>
      <p:pic>
        <p:nvPicPr>
          <p:cNvPr id="647" name="Picture 4" descr="File:29th Infantry Brigade SSI.svg">
            <a:hlinkClick r:id="rId17"/>
          </p:cNvPr>
          <p:cNvPicPr>
            <a:picLocks noChangeAspect="1" noChangeArrowheads="1"/>
          </p:cNvPicPr>
          <p:nvPr/>
        </p:nvPicPr>
        <p:blipFill>
          <a:blip r:embed="rId82" cstate="email">
            <a:extLst>
              <a:ext uri="{28A0092B-C50C-407E-A947-70E740481C1C}">
                <a14:useLocalDpi xmlns:a14="http://schemas.microsoft.com/office/drawing/2010/main" val="0"/>
              </a:ext>
            </a:extLst>
          </a:blip>
          <a:srcRect/>
          <a:stretch>
            <a:fillRect/>
          </a:stretch>
        </p:blipFill>
        <p:spPr bwMode="auto">
          <a:xfrm>
            <a:off x="3262655" y="2833712"/>
            <a:ext cx="118382" cy="176243"/>
          </a:xfrm>
          <a:prstGeom prst="rect">
            <a:avLst/>
          </a:prstGeom>
          <a:noFill/>
        </p:spPr>
      </p:pic>
      <p:sp>
        <p:nvSpPr>
          <p:cNvPr id="19158" name="TextBox 1426"/>
          <p:cNvSpPr txBox="1">
            <a:spLocks noChangeArrowheads="1"/>
          </p:cNvSpPr>
          <p:nvPr/>
        </p:nvSpPr>
        <p:spPr bwMode="auto">
          <a:xfrm>
            <a:off x="2662237" y="4673201"/>
            <a:ext cx="413896" cy="207749"/>
          </a:xfrm>
          <a:prstGeom prst="rect">
            <a:avLst/>
          </a:prstGeom>
          <a:noFill/>
          <a:ln w="9525">
            <a:noFill/>
            <a:miter lim="800000"/>
            <a:headEnd/>
            <a:tailEnd/>
          </a:ln>
        </p:spPr>
        <p:txBody>
          <a:bodyPr wrap="none" anchor="ctr">
            <a:noAutofit/>
          </a:bodyPr>
          <a:lstStyle/>
          <a:p>
            <a:r>
              <a:rPr lang="en-US" sz="750" b="1" dirty="0">
                <a:solidFill>
                  <a:prstClr val="black"/>
                </a:solidFill>
              </a:rPr>
              <a:t>36 ID</a:t>
            </a:r>
          </a:p>
        </p:txBody>
      </p:sp>
      <p:pic>
        <p:nvPicPr>
          <p:cNvPr id="19159" name="Picture 705"/>
          <p:cNvPicPr>
            <a:picLocks noChangeAspect="1" noChangeArrowheads="1"/>
          </p:cNvPicPr>
          <p:nvPr/>
        </p:nvPicPr>
        <p:blipFill>
          <a:blip r:embed="rId9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4650" y="4564854"/>
            <a:ext cx="214313" cy="235743"/>
          </a:xfrm>
          <a:prstGeom prst="rect">
            <a:avLst/>
          </a:prstGeom>
          <a:noFill/>
          <a:ln w="9525">
            <a:noFill/>
            <a:miter lim="800000"/>
            <a:headEnd/>
            <a:tailEnd/>
          </a:ln>
        </p:spPr>
      </p:pic>
      <p:sp>
        <p:nvSpPr>
          <p:cNvPr id="695" name="AutoShape 649"/>
          <p:cNvSpPr>
            <a:spLocks noChangeArrowheads="1"/>
          </p:cNvSpPr>
          <p:nvPr/>
        </p:nvSpPr>
        <p:spPr bwMode="auto">
          <a:xfrm>
            <a:off x="2894409" y="4400548"/>
            <a:ext cx="125531" cy="119062"/>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696" name="AutoShape 650"/>
          <p:cNvSpPr>
            <a:spLocks noChangeArrowheads="1"/>
          </p:cNvSpPr>
          <p:nvPr/>
        </p:nvSpPr>
        <p:spPr bwMode="auto">
          <a:xfrm>
            <a:off x="3019940" y="4400548"/>
            <a:ext cx="123310" cy="119062"/>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18900" name="WordArt 582"/>
          <p:cNvSpPr>
            <a:spLocks noChangeArrowheads="1" noChangeShapeType="1" noTextEdit="1"/>
          </p:cNvSpPr>
          <p:nvPr/>
        </p:nvSpPr>
        <p:spPr bwMode="auto">
          <a:xfrm>
            <a:off x="4023362" y="4400536"/>
            <a:ext cx="34289" cy="34284"/>
          </a:xfrm>
          <a:prstGeom prst="rect">
            <a:avLst/>
          </a:prstGeom>
        </p:spPr>
        <p:txBody>
          <a:bodyPr wrap="none" fromWordArt="1" anchor="ctr">
            <a:prstTxWarp prst="textPlain">
              <a:avLst>
                <a:gd name="adj" fmla="val 50000"/>
              </a:avLst>
            </a:prstTxWarp>
            <a:noAutofit/>
          </a:bodyPr>
          <a:lstStyle/>
          <a:p>
            <a:pPr algn="ctr"/>
            <a:endParaRPr lang="en-US" sz="2100" b="1" kern="10" dirty="0">
              <a:ln w="9525">
                <a:noFill/>
                <a:round/>
                <a:headEnd/>
                <a:tailEnd/>
              </a:ln>
              <a:solidFill>
                <a:srgbClr val="000000"/>
              </a:solidFill>
              <a:latin typeface="Arial"/>
              <a:cs typeface="Arial"/>
            </a:endParaRPr>
          </a:p>
        </p:txBody>
      </p:sp>
      <p:sp>
        <p:nvSpPr>
          <p:cNvPr id="18637" name="Text Box 592"/>
          <p:cNvSpPr txBox="1">
            <a:spLocks noChangeArrowheads="1"/>
          </p:cNvSpPr>
          <p:nvPr/>
        </p:nvSpPr>
        <p:spPr bwMode="auto">
          <a:xfrm>
            <a:off x="2686050" y="4572000"/>
            <a:ext cx="333746" cy="184666"/>
          </a:xfrm>
          <a:prstGeom prst="rect">
            <a:avLst/>
          </a:prstGeom>
          <a:noFill/>
          <a:ln w="9525">
            <a:noFill/>
            <a:miter lim="800000"/>
            <a:headEnd/>
            <a:tailEnd/>
          </a:ln>
        </p:spPr>
        <p:txBody>
          <a:bodyPr wrap="none" anchor="ctr">
            <a:noAutofit/>
          </a:bodyPr>
          <a:lstStyle/>
          <a:p>
            <a:r>
              <a:rPr lang="en-US" sz="600" b="1" dirty="0">
                <a:solidFill>
                  <a:srgbClr val="000000"/>
                </a:solidFill>
              </a:rPr>
              <a:t>(TX)</a:t>
            </a:r>
          </a:p>
        </p:txBody>
      </p:sp>
      <p:pic>
        <p:nvPicPr>
          <p:cNvPr id="19255" name="Picture 726" descr="35 ID"/>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4765031" y="4702566"/>
            <a:ext cx="223837" cy="228600"/>
          </a:xfrm>
          <a:prstGeom prst="rect">
            <a:avLst/>
          </a:prstGeom>
          <a:noFill/>
          <a:ln w="9525">
            <a:noFill/>
            <a:miter lim="800000"/>
            <a:headEnd/>
            <a:tailEnd/>
          </a:ln>
        </p:spPr>
      </p:pic>
      <p:sp>
        <p:nvSpPr>
          <p:cNvPr id="729" name="AutoShape 9"/>
          <p:cNvSpPr>
            <a:spLocks noChangeArrowheads="1"/>
          </p:cNvSpPr>
          <p:nvPr/>
        </p:nvSpPr>
        <p:spPr bwMode="auto">
          <a:xfrm>
            <a:off x="4765031" y="4532273"/>
            <a:ext cx="124577" cy="120287"/>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730" name="AutoShape 10"/>
          <p:cNvSpPr>
            <a:spLocks noChangeArrowheads="1"/>
          </p:cNvSpPr>
          <p:nvPr/>
        </p:nvSpPr>
        <p:spPr bwMode="auto">
          <a:xfrm>
            <a:off x="4894057" y="4531116"/>
            <a:ext cx="124577" cy="120287"/>
          </a:xfrm>
          <a:prstGeom prst="star5">
            <a:avLst/>
          </a:prstGeom>
          <a:solidFill>
            <a:srgbClr val="FFFF00"/>
          </a:solidFill>
          <a:ln w="19050" algn="ctr">
            <a:solidFill>
              <a:srgbClr val="336600"/>
            </a:solidFill>
            <a:miter lim="800000"/>
            <a:headEnd/>
            <a:tailEnd/>
          </a:ln>
          <a:effectLst/>
        </p:spPr>
        <p:txBody>
          <a:bodyPr wrap="none" anchor="ctr">
            <a:noAutofit/>
          </a:bodyPr>
          <a:lstStyle/>
          <a:p>
            <a:pPr>
              <a:defRPr/>
            </a:pPr>
            <a:endParaRPr lang="en-US">
              <a:solidFill>
                <a:srgbClr val="000000"/>
              </a:solidFill>
            </a:endParaRPr>
          </a:p>
        </p:txBody>
      </p:sp>
      <p:sp>
        <p:nvSpPr>
          <p:cNvPr id="19257" name="TextBox 1420"/>
          <p:cNvSpPr txBox="1">
            <a:spLocks noChangeArrowheads="1"/>
          </p:cNvSpPr>
          <p:nvPr/>
        </p:nvSpPr>
        <p:spPr bwMode="auto">
          <a:xfrm>
            <a:off x="4479281" y="4803770"/>
            <a:ext cx="413896" cy="207749"/>
          </a:xfrm>
          <a:prstGeom prst="rect">
            <a:avLst/>
          </a:prstGeom>
          <a:noFill/>
          <a:ln w="9525">
            <a:noFill/>
            <a:miter lim="800000"/>
            <a:headEnd/>
            <a:tailEnd/>
          </a:ln>
        </p:spPr>
        <p:txBody>
          <a:bodyPr wrap="none" anchor="ctr">
            <a:noAutofit/>
          </a:bodyPr>
          <a:lstStyle/>
          <a:p>
            <a:r>
              <a:rPr lang="en-US" sz="750" b="1" dirty="0">
                <a:solidFill>
                  <a:prstClr val="black"/>
                </a:solidFill>
              </a:rPr>
              <a:t>35 ID</a:t>
            </a:r>
          </a:p>
        </p:txBody>
      </p:sp>
      <p:sp>
        <p:nvSpPr>
          <p:cNvPr id="820" name="AutoShape 151"/>
          <p:cNvSpPr>
            <a:spLocks noChangeArrowheads="1"/>
          </p:cNvSpPr>
          <p:nvPr/>
        </p:nvSpPr>
        <p:spPr bwMode="auto">
          <a:xfrm rot="15643373">
            <a:off x="4520228" y="4395588"/>
            <a:ext cx="495300" cy="731044"/>
          </a:xfrm>
          <a:prstGeom prst="wedgeEllipseCallout">
            <a:avLst>
              <a:gd name="adj1" fmla="val 300749"/>
              <a:gd name="adj2" fmla="val -30344"/>
            </a:avLst>
          </a:prstGeom>
          <a:noFill/>
          <a:ln w="12700" algn="ctr">
            <a:solidFill>
              <a:schemeClr val="tx1">
                <a:lumMod val="65000"/>
                <a:lumOff val="35000"/>
              </a:schemeClr>
            </a:solidFill>
            <a:prstDash val="sysDash"/>
            <a:miter lim="800000"/>
            <a:headEnd/>
            <a:tailEnd/>
          </a:ln>
        </p:spPr>
        <p:txBody>
          <a:bodyPr anchor="ctr">
            <a:noAutofit/>
          </a:bodyPr>
          <a:lstStyle/>
          <a:p>
            <a:pPr algn="ctr">
              <a:defRPr/>
            </a:pPr>
            <a:endParaRPr lang="en-US" b="1">
              <a:solidFill>
                <a:srgbClr val="3333FF"/>
              </a:solidFill>
            </a:endParaRPr>
          </a:p>
        </p:txBody>
      </p:sp>
      <p:sp>
        <p:nvSpPr>
          <p:cNvPr id="18638" name="Text Box 592"/>
          <p:cNvSpPr txBox="1">
            <a:spLocks noChangeArrowheads="1"/>
          </p:cNvSpPr>
          <p:nvPr/>
        </p:nvSpPr>
        <p:spPr bwMode="auto">
          <a:xfrm>
            <a:off x="4480937" y="4713484"/>
            <a:ext cx="343364" cy="184666"/>
          </a:xfrm>
          <a:prstGeom prst="rect">
            <a:avLst/>
          </a:prstGeom>
          <a:noFill/>
          <a:ln w="9525">
            <a:noFill/>
            <a:miter lim="800000"/>
            <a:headEnd/>
            <a:tailEnd/>
          </a:ln>
        </p:spPr>
        <p:txBody>
          <a:bodyPr wrap="none" anchor="ctr">
            <a:noAutofit/>
          </a:bodyPr>
          <a:lstStyle/>
          <a:p>
            <a:r>
              <a:rPr lang="en-US" sz="600" b="1" dirty="0">
                <a:solidFill>
                  <a:srgbClr val="000000"/>
                </a:solidFill>
              </a:rPr>
              <a:t>(KS)</a:t>
            </a:r>
          </a:p>
        </p:txBody>
      </p:sp>
      <p:sp>
        <p:nvSpPr>
          <p:cNvPr id="1063" name="Rectangle 1062"/>
          <p:cNvSpPr/>
          <p:nvPr/>
        </p:nvSpPr>
        <p:spPr>
          <a:xfrm>
            <a:off x="3094939" y="4799822"/>
            <a:ext cx="548844" cy="1419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25" dirty="0">
                <a:solidFill>
                  <a:prstClr val="black"/>
                </a:solidFill>
              </a:rPr>
              <a:t>36</a:t>
            </a:r>
            <a:r>
              <a:rPr lang="en-US" sz="825" baseline="30000" dirty="0">
                <a:solidFill>
                  <a:prstClr val="black"/>
                </a:solidFill>
              </a:rPr>
              <a:t>th</a:t>
            </a:r>
            <a:r>
              <a:rPr lang="en-US" sz="825" dirty="0">
                <a:solidFill>
                  <a:prstClr val="black"/>
                </a:solidFill>
              </a:rPr>
              <a:t> ID</a:t>
            </a:r>
          </a:p>
        </p:txBody>
      </p:sp>
      <p:sp>
        <p:nvSpPr>
          <p:cNvPr id="23" name="Rectangle 22"/>
          <p:cNvSpPr/>
          <p:nvPr/>
        </p:nvSpPr>
        <p:spPr>
          <a:xfrm>
            <a:off x="3709283" y="4786883"/>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TX</a:t>
            </a:r>
            <a:endParaRPr lang="en-US" sz="700" dirty="0">
              <a:solidFill>
                <a:prstClr val="black"/>
              </a:solidFill>
            </a:endParaRPr>
          </a:p>
        </p:txBody>
      </p:sp>
      <p:sp>
        <p:nvSpPr>
          <p:cNvPr id="246" name="Rectangle 245"/>
          <p:cNvSpPr/>
          <p:nvPr/>
        </p:nvSpPr>
        <p:spPr>
          <a:xfrm>
            <a:off x="4888701" y="4954703"/>
            <a:ext cx="603729" cy="1419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25" dirty="0">
                <a:solidFill>
                  <a:prstClr val="black"/>
                </a:solidFill>
              </a:rPr>
              <a:t>35</a:t>
            </a:r>
            <a:r>
              <a:rPr lang="en-US" sz="825" baseline="30000" dirty="0">
                <a:solidFill>
                  <a:prstClr val="black"/>
                </a:solidFill>
              </a:rPr>
              <a:t>th</a:t>
            </a:r>
            <a:r>
              <a:rPr lang="en-US" sz="825" dirty="0">
                <a:solidFill>
                  <a:prstClr val="black"/>
                </a:solidFill>
              </a:rPr>
              <a:t>  ID</a:t>
            </a:r>
          </a:p>
        </p:txBody>
      </p:sp>
      <p:sp>
        <p:nvSpPr>
          <p:cNvPr id="537" name="Rectangle 536"/>
          <p:cNvSpPr/>
          <p:nvPr/>
        </p:nvSpPr>
        <p:spPr>
          <a:xfrm>
            <a:off x="5438817" y="4948254"/>
            <a:ext cx="496672" cy="154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KS/MO</a:t>
            </a:r>
            <a:endParaRPr lang="en-US" sz="600" dirty="0">
              <a:solidFill>
                <a:prstClr val="black"/>
              </a:solidFill>
            </a:endParaRPr>
          </a:p>
        </p:txBody>
      </p:sp>
      <p:pic>
        <p:nvPicPr>
          <p:cNvPr id="563" name="Picture 562"/>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5761067" y="4618728"/>
            <a:ext cx="114381" cy="130543"/>
          </a:xfrm>
          <a:prstGeom prst="rect">
            <a:avLst/>
          </a:prstGeom>
          <a:ln>
            <a:noFill/>
          </a:ln>
          <a:effectLst>
            <a:outerShdw blurRad="292100" dist="139700" dir="2700000" algn="tl" rotWithShape="0">
              <a:srgbClr val="333333">
                <a:alpha val="65000"/>
              </a:srgbClr>
            </a:outerShdw>
          </a:effectLst>
        </p:spPr>
      </p:pic>
      <p:pic>
        <p:nvPicPr>
          <p:cNvPr id="592" name="Picture 9" descr="C:\Users\Bradley.Rittenhouse\Pictures\29th INF DIV.png"/>
          <p:cNvPicPr>
            <a:picLocks noChangeAspect="1" noChangeArrowheads="1"/>
          </p:cNvPicPr>
          <p:nvPr/>
        </p:nvPicPr>
        <p:blipFill>
          <a:blip r:embed="rId67" cstate="email">
            <a:extLst>
              <a:ext uri="{28A0092B-C50C-407E-A947-70E740481C1C}">
                <a14:useLocalDpi xmlns:a14="http://schemas.microsoft.com/office/drawing/2010/main" val="0"/>
              </a:ext>
            </a:extLst>
          </a:blip>
          <a:srcRect/>
          <a:stretch>
            <a:fillRect/>
          </a:stretch>
        </p:blipFill>
        <p:spPr bwMode="auto">
          <a:xfrm>
            <a:off x="5697313" y="4423444"/>
            <a:ext cx="103931" cy="85895"/>
          </a:xfrm>
          <a:prstGeom prst="rect">
            <a:avLst/>
          </a:prstGeom>
          <a:ln>
            <a:noFill/>
          </a:ln>
          <a:effectLst>
            <a:outerShdw blurRad="292100" dist="139700" dir="2700000" algn="tl" rotWithShape="0">
              <a:srgbClr val="333333">
                <a:alpha val="65000"/>
              </a:srgbClr>
            </a:outerShdw>
          </a:effectLst>
        </p:spPr>
      </p:pic>
      <p:sp>
        <p:nvSpPr>
          <p:cNvPr id="386" name="Rectangle 385"/>
          <p:cNvSpPr/>
          <p:nvPr/>
        </p:nvSpPr>
        <p:spPr>
          <a:xfrm>
            <a:off x="5347349" y="5914450"/>
            <a:ext cx="679608"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MO/NE/KS/UT</a:t>
            </a:r>
            <a:endParaRPr lang="en-US" sz="600" dirty="0">
              <a:solidFill>
                <a:prstClr val="black"/>
              </a:solidFill>
            </a:endParaRPr>
          </a:p>
        </p:txBody>
      </p:sp>
      <p:sp>
        <p:nvSpPr>
          <p:cNvPr id="387" name="Rectangle 386"/>
          <p:cNvSpPr/>
          <p:nvPr/>
        </p:nvSpPr>
        <p:spPr>
          <a:xfrm>
            <a:off x="4957040" y="5906027"/>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35 ECAB</a:t>
            </a:r>
            <a:endParaRPr lang="en-US" sz="600" b="1" dirty="0">
              <a:solidFill>
                <a:prstClr val="black"/>
              </a:solidFill>
            </a:endParaRPr>
          </a:p>
        </p:txBody>
      </p:sp>
      <p:pic>
        <p:nvPicPr>
          <p:cNvPr id="401" name="Picture 726" descr="35 ID"/>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4770493" y="5930446"/>
            <a:ext cx="126920" cy="135829"/>
          </a:xfrm>
          <a:prstGeom prst="rect">
            <a:avLst/>
          </a:prstGeom>
          <a:noFill/>
          <a:ln w="9525">
            <a:noFill/>
            <a:miter lim="800000"/>
            <a:headEnd/>
            <a:tailEnd/>
          </a:ln>
        </p:spPr>
      </p:pic>
      <p:pic>
        <p:nvPicPr>
          <p:cNvPr id="238" name="Picture 237" descr="http://upload.wikimedia.org/wikipedia/commons/thumb/f/ff/155ArmBdeSSI.svg/400px-155ArmBdeSSI.svg.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782414" y="5201093"/>
            <a:ext cx="103078" cy="116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38" name="Rectangle 537"/>
          <p:cNvSpPr/>
          <p:nvPr/>
        </p:nvSpPr>
        <p:spPr>
          <a:xfrm>
            <a:off x="5326476" y="5185917"/>
            <a:ext cx="721354" cy="147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MS/KS</a:t>
            </a:r>
            <a:endParaRPr lang="en-US" sz="700" dirty="0">
              <a:solidFill>
                <a:prstClr val="black"/>
              </a:solidFill>
            </a:endParaRPr>
          </a:p>
        </p:txBody>
      </p:sp>
      <p:sp>
        <p:nvSpPr>
          <p:cNvPr id="419" name="Rectangle 418"/>
          <p:cNvSpPr/>
          <p:nvPr/>
        </p:nvSpPr>
        <p:spPr>
          <a:xfrm>
            <a:off x="4955416" y="5163546"/>
            <a:ext cx="470298" cy="191793"/>
          </a:xfrm>
          <a:prstGeom prst="rect">
            <a:avLst/>
          </a:prstGeom>
          <a:solidFill>
            <a:srgbClr val="FFFF00"/>
          </a:solidFill>
          <a:ln>
            <a:solidFill>
              <a:schemeClr val="accent2"/>
            </a:solidFill>
          </a:ln>
        </p:spPr>
        <p:txBody>
          <a:bodyPr wrap="none" anchor="ctr">
            <a:noAutofit/>
          </a:bodyPr>
          <a:lstStyle/>
          <a:p>
            <a:pPr algn="ctr" defTabSz="685793"/>
            <a:r>
              <a:rPr lang="en-US" sz="600" b="1" dirty="0" smtClean="0">
                <a:solidFill>
                  <a:prstClr val="black"/>
                </a:solidFill>
              </a:rPr>
              <a:t>155 ABCT</a:t>
            </a:r>
            <a:endParaRPr lang="en-US" sz="600" b="1" dirty="0">
              <a:solidFill>
                <a:prstClr val="black"/>
              </a:solidFill>
            </a:endParaRPr>
          </a:p>
        </p:txBody>
      </p:sp>
      <p:sp>
        <p:nvSpPr>
          <p:cNvPr id="540" name="Rectangle 539"/>
          <p:cNvSpPr/>
          <p:nvPr/>
        </p:nvSpPr>
        <p:spPr>
          <a:xfrm>
            <a:off x="5400224" y="5424214"/>
            <a:ext cx="573858"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OK/NE/IN</a:t>
            </a:r>
            <a:endParaRPr lang="en-US" sz="700" dirty="0">
              <a:solidFill>
                <a:prstClr val="black"/>
              </a:solidFill>
            </a:endParaRPr>
          </a:p>
        </p:txBody>
      </p:sp>
      <p:sp>
        <p:nvSpPr>
          <p:cNvPr id="421" name="Rectangle 420"/>
          <p:cNvSpPr/>
          <p:nvPr/>
        </p:nvSpPr>
        <p:spPr>
          <a:xfrm>
            <a:off x="4957040" y="5415791"/>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45 IBCT</a:t>
            </a:r>
            <a:endParaRPr lang="en-US" sz="600" b="1" dirty="0">
              <a:solidFill>
                <a:prstClr val="black"/>
              </a:solidFill>
            </a:endParaRPr>
          </a:p>
        </p:txBody>
      </p:sp>
      <p:pic>
        <p:nvPicPr>
          <p:cNvPr id="233" name="Picture 232"/>
          <p:cNvPicPr preferRelativeResize="0">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2482" y="5695517"/>
            <a:ext cx="102943" cy="115451"/>
          </a:xfrm>
          <a:prstGeom prst="rect">
            <a:avLst/>
          </a:prstGeom>
          <a:ln>
            <a:noFill/>
          </a:ln>
          <a:effectLst>
            <a:outerShdw blurRad="292100" dist="139700" dir="2700000" algn="tl" rotWithShape="0">
              <a:srgbClr val="333333">
                <a:alpha val="65000"/>
              </a:srgbClr>
            </a:outerShdw>
          </a:effectLst>
        </p:spPr>
      </p:pic>
      <p:sp>
        <p:nvSpPr>
          <p:cNvPr id="539" name="Rectangle 538"/>
          <p:cNvSpPr/>
          <p:nvPr/>
        </p:nvSpPr>
        <p:spPr>
          <a:xfrm>
            <a:off x="5473846" y="5669332"/>
            <a:ext cx="426615"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LA/AL</a:t>
            </a:r>
            <a:endParaRPr lang="en-US" sz="700" dirty="0">
              <a:solidFill>
                <a:prstClr val="black"/>
              </a:solidFill>
            </a:endParaRPr>
          </a:p>
        </p:txBody>
      </p:sp>
      <p:sp>
        <p:nvSpPr>
          <p:cNvPr id="422" name="Rectangle 421"/>
          <p:cNvSpPr/>
          <p:nvPr/>
        </p:nvSpPr>
        <p:spPr>
          <a:xfrm>
            <a:off x="4957040" y="5660909"/>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256 IBCT</a:t>
            </a:r>
            <a:endParaRPr lang="en-US" sz="600" b="1" dirty="0">
              <a:solidFill>
                <a:prstClr val="black"/>
              </a:solidFill>
            </a:endParaRPr>
          </a:p>
        </p:txBody>
      </p:sp>
      <p:sp>
        <p:nvSpPr>
          <p:cNvPr id="523" name="object 62"/>
          <p:cNvSpPr/>
          <p:nvPr/>
        </p:nvSpPr>
        <p:spPr>
          <a:xfrm>
            <a:off x="4771230" y="6173874"/>
            <a:ext cx="125446" cy="139208"/>
          </a:xfrm>
          <a:prstGeom prst="rect">
            <a:avLst/>
          </a:prstGeom>
          <a:blipFill>
            <a:blip r:embed="rId95"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541" name="Rectangle 540"/>
          <p:cNvSpPr/>
          <p:nvPr/>
        </p:nvSpPr>
        <p:spPr>
          <a:xfrm>
            <a:off x="5534979" y="6159568"/>
            <a:ext cx="304348"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TN</a:t>
            </a:r>
            <a:endParaRPr lang="en-US" sz="700" dirty="0">
              <a:solidFill>
                <a:prstClr val="black"/>
              </a:solidFill>
            </a:endParaRPr>
          </a:p>
        </p:txBody>
      </p:sp>
      <p:sp>
        <p:nvSpPr>
          <p:cNvPr id="423" name="Rectangle 422"/>
          <p:cNvSpPr/>
          <p:nvPr/>
        </p:nvSpPr>
        <p:spPr>
          <a:xfrm>
            <a:off x="4957040" y="6151145"/>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230 SUST</a:t>
            </a:r>
            <a:endParaRPr lang="en-US" sz="600" b="1" dirty="0">
              <a:solidFill>
                <a:prstClr val="black"/>
              </a:solidFill>
            </a:endParaRPr>
          </a:p>
        </p:txBody>
      </p:sp>
      <p:sp>
        <p:nvSpPr>
          <p:cNvPr id="547" name="object 59"/>
          <p:cNvSpPr/>
          <p:nvPr/>
        </p:nvSpPr>
        <p:spPr>
          <a:xfrm>
            <a:off x="4762721" y="6396265"/>
            <a:ext cx="142465" cy="187875"/>
          </a:xfrm>
          <a:prstGeom prst="rect">
            <a:avLst/>
          </a:prstGeom>
          <a:blipFill>
            <a:blip r:embed="rId96"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561" name="Rectangle 560"/>
          <p:cNvSpPr/>
          <p:nvPr/>
        </p:nvSpPr>
        <p:spPr>
          <a:xfrm>
            <a:off x="5506466" y="6420549"/>
            <a:ext cx="361375" cy="139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MO</a:t>
            </a:r>
            <a:endParaRPr lang="en-US" sz="700" dirty="0">
              <a:solidFill>
                <a:prstClr val="black"/>
              </a:solidFill>
            </a:endParaRPr>
          </a:p>
        </p:txBody>
      </p:sp>
      <p:sp>
        <p:nvSpPr>
          <p:cNvPr id="424" name="Rectangle 423"/>
          <p:cNvSpPr/>
          <p:nvPr/>
        </p:nvSpPr>
        <p:spPr>
          <a:xfrm>
            <a:off x="4957040" y="6397869"/>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110 MEB</a:t>
            </a:r>
            <a:endParaRPr lang="en-US" sz="600" b="1" dirty="0">
              <a:solidFill>
                <a:prstClr val="black"/>
              </a:solidFill>
            </a:endParaRPr>
          </a:p>
        </p:txBody>
      </p:sp>
      <p:sp>
        <p:nvSpPr>
          <p:cNvPr id="402" name="Rectangle 401"/>
          <p:cNvSpPr/>
          <p:nvPr/>
        </p:nvSpPr>
        <p:spPr>
          <a:xfrm>
            <a:off x="3580431" y="5707563"/>
            <a:ext cx="580347"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TX/AR/MS</a:t>
            </a:r>
            <a:endParaRPr lang="en-US" sz="600" dirty="0">
              <a:solidFill>
                <a:prstClr val="black"/>
              </a:solidFill>
            </a:endParaRPr>
          </a:p>
        </p:txBody>
      </p:sp>
      <p:pic>
        <p:nvPicPr>
          <p:cNvPr id="405" name="Picture 6" descr="C:\Users\Bradley.Rittenhouse\Pictures\36th INF DIV.png"/>
          <p:cNvPicPr>
            <a:picLocks noChangeAspect="1" noChangeArrowheads="1"/>
          </p:cNvPicPr>
          <p:nvPr/>
        </p:nvPicPr>
        <p:blipFill>
          <a:blip r:embed="rId83" cstate="email">
            <a:extLst>
              <a:ext uri="{28A0092B-C50C-407E-A947-70E740481C1C}">
                <a14:useLocalDpi xmlns:a14="http://schemas.microsoft.com/office/drawing/2010/main" val="0"/>
              </a:ext>
            </a:extLst>
          </a:blip>
          <a:srcRect/>
          <a:stretch>
            <a:fillRect/>
          </a:stretch>
        </p:blipFill>
        <p:spPr bwMode="auto">
          <a:xfrm>
            <a:off x="2957871" y="5733240"/>
            <a:ext cx="106073" cy="116467"/>
          </a:xfrm>
          <a:prstGeom prst="rect">
            <a:avLst/>
          </a:prstGeom>
          <a:ln>
            <a:noFill/>
          </a:ln>
          <a:effectLst>
            <a:outerShdw blurRad="292100" dist="139700" dir="2700000" algn="tl" rotWithShape="0">
              <a:srgbClr val="333333">
                <a:alpha val="65000"/>
              </a:srgbClr>
            </a:outerShdw>
          </a:effectLst>
        </p:spPr>
      </p:pic>
      <p:sp>
        <p:nvSpPr>
          <p:cNvPr id="425" name="Rectangle 424"/>
          <p:cNvSpPr/>
          <p:nvPr/>
        </p:nvSpPr>
        <p:spPr>
          <a:xfrm>
            <a:off x="3135836" y="5699140"/>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36 ECAB</a:t>
            </a:r>
            <a:endParaRPr lang="en-US" sz="600" b="1" dirty="0">
              <a:solidFill>
                <a:prstClr val="black"/>
              </a:solidFill>
            </a:endParaRPr>
          </a:p>
        </p:txBody>
      </p:sp>
      <p:pic>
        <p:nvPicPr>
          <p:cNvPr id="1046" name="Picture 1045" descr="SSI, 116 Cavalry Brigade"/>
          <p:cNvPicPr>
            <a:picLocks noChangeAspect="1" noChangeArrowheads="1"/>
          </p:cNvPicPr>
          <p:nvPr/>
        </p:nvPicPr>
        <p:blipFill>
          <a:blip r:embed="rId88" cstate="print">
            <a:extLst>
              <a:ext uri="{BEBA8EAE-BF5A-486C-A8C5-ECC9F3942E4B}">
                <a14:imgProps xmlns:a14="http://schemas.microsoft.com/office/drawing/2010/main">
                  <a14:imgLayer r:embed="rId8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933036" y="5037921"/>
            <a:ext cx="155742" cy="117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88" name="Rectangle 387"/>
          <p:cNvSpPr/>
          <p:nvPr/>
        </p:nvSpPr>
        <p:spPr>
          <a:xfrm>
            <a:off x="3535047" y="5012517"/>
            <a:ext cx="671114"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prstClr val="black"/>
                </a:solidFill>
              </a:rPr>
              <a:t>ID/MT/OR/NV</a:t>
            </a:r>
            <a:endParaRPr lang="en-US" sz="600" dirty="0">
              <a:solidFill>
                <a:prstClr val="black"/>
              </a:solidFill>
            </a:endParaRPr>
          </a:p>
        </p:txBody>
      </p:sp>
      <p:sp>
        <p:nvSpPr>
          <p:cNvPr id="426" name="Rectangle 425"/>
          <p:cNvSpPr/>
          <p:nvPr/>
        </p:nvSpPr>
        <p:spPr>
          <a:xfrm>
            <a:off x="3134212" y="5000531"/>
            <a:ext cx="470298" cy="191793"/>
          </a:xfrm>
          <a:prstGeom prst="rect">
            <a:avLst/>
          </a:prstGeom>
          <a:solidFill>
            <a:srgbClr val="FFFF00"/>
          </a:solidFill>
          <a:ln>
            <a:solidFill>
              <a:schemeClr val="accent2"/>
            </a:solidFill>
          </a:ln>
        </p:spPr>
        <p:txBody>
          <a:bodyPr wrap="none" anchor="ctr">
            <a:noAutofit/>
          </a:bodyPr>
          <a:lstStyle/>
          <a:p>
            <a:pPr algn="ctr" defTabSz="685793"/>
            <a:r>
              <a:rPr lang="en-US" sz="600" b="1" dirty="0" smtClean="0">
                <a:solidFill>
                  <a:prstClr val="black"/>
                </a:solidFill>
              </a:rPr>
              <a:t>116 ABCT</a:t>
            </a:r>
            <a:endParaRPr lang="en-US" sz="600" b="1" dirty="0">
              <a:solidFill>
                <a:prstClr val="black"/>
              </a:solidFill>
            </a:endParaRPr>
          </a:p>
        </p:txBody>
      </p:sp>
      <p:pic>
        <p:nvPicPr>
          <p:cNvPr id="1052" name="Picture 6" descr="C:\Users\Bradley.Rittenhouse\Pictures\36th INF DIV.png"/>
          <p:cNvPicPr>
            <a:picLocks noChangeAspect="1" noChangeArrowheads="1"/>
          </p:cNvPicPr>
          <p:nvPr/>
        </p:nvPicPr>
        <p:blipFill>
          <a:blip r:embed="rId83" cstate="email">
            <a:extLst>
              <a:ext uri="{28A0092B-C50C-407E-A947-70E740481C1C}">
                <a14:useLocalDpi xmlns:a14="http://schemas.microsoft.com/office/drawing/2010/main" val="0"/>
              </a:ext>
            </a:extLst>
          </a:blip>
          <a:srcRect/>
          <a:stretch>
            <a:fillRect/>
          </a:stretch>
        </p:blipFill>
        <p:spPr bwMode="auto">
          <a:xfrm>
            <a:off x="2957871" y="5272252"/>
            <a:ext cx="106073" cy="116467"/>
          </a:xfrm>
          <a:prstGeom prst="rect">
            <a:avLst/>
          </a:prstGeom>
          <a:ln>
            <a:noFill/>
          </a:ln>
          <a:effectLst>
            <a:outerShdw blurRad="292100" dist="139700" dir="2700000" algn="tl" rotWithShape="0">
              <a:srgbClr val="333333">
                <a:alpha val="65000"/>
              </a:srgbClr>
            </a:outerShdw>
          </a:effectLst>
        </p:spPr>
      </p:pic>
      <p:sp>
        <p:nvSpPr>
          <p:cNvPr id="389" name="Rectangle 388"/>
          <p:cNvSpPr/>
          <p:nvPr/>
        </p:nvSpPr>
        <p:spPr>
          <a:xfrm>
            <a:off x="3709283" y="5246575"/>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TX</a:t>
            </a:r>
            <a:endParaRPr lang="en-US" sz="700" dirty="0">
              <a:solidFill>
                <a:prstClr val="black"/>
              </a:solidFill>
            </a:endParaRPr>
          </a:p>
        </p:txBody>
      </p:sp>
      <p:sp>
        <p:nvSpPr>
          <p:cNvPr id="427" name="Rectangle 426"/>
          <p:cNvSpPr/>
          <p:nvPr/>
        </p:nvSpPr>
        <p:spPr>
          <a:xfrm>
            <a:off x="3135836" y="5238152"/>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72/36 IBCT</a:t>
            </a:r>
            <a:endParaRPr lang="en-US" sz="600" b="1" dirty="0">
              <a:solidFill>
                <a:prstClr val="black"/>
              </a:solidFill>
            </a:endParaRPr>
          </a:p>
        </p:txBody>
      </p:sp>
      <p:pic>
        <p:nvPicPr>
          <p:cNvPr id="1059" name="Picture 6" descr="C:\Users\Bradley.Rittenhouse\Pictures\36th INF DIV.png"/>
          <p:cNvPicPr>
            <a:picLocks noChangeAspect="1" noChangeArrowheads="1"/>
          </p:cNvPicPr>
          <p:nvPr/>
        </p:nvPicPr>
        <p:blipFill>
          <a:blip r:embed="rId83" cstate="email">
            <a:extLst>
              <a:ext uri="{28A0092B-C50C-407E-A947-70E740481C1C}">
                <a14:useLocalDpi xmlns:a14="http://schemas.microsoft.com/office/drawing/2010/main" val="0"/>
              </a:ext>
            </a:extLst>
          </a:blip>
          <a:srcRect/>
          <a:stretch>
            <a:fillRect/>
          </a:stretch>
        </p:blipFill>
        <p:spPr bwMode="auto">
          <a:xfrm>
            <a:off x="2957871" y="5502746"/>
            <a:ext cx="106073" cy="116467"/>
          </a:xfrm>
          <a:prstGeom prst="rect">
            <a:avLst/>
          </a:prstGeom>
          <a:ln>
            <a:noFill/>
          </a:ln>
          <a:effectLst>
            <a:outerShdw blurRad="292100" dist="139700" dir="2700000" algn="tl" rotWithShape="0">
              <a:srgbClr val="333333">
                <a:alpha val="65000"/>
              </a:srgbClr>
            </a:outerShdw>
          </a:effectLst>
        </p:spPr>
      </p:pic>
      <p:sp>
        <p:nvSpPr>
          <p:cNvPr id="390" name="Rectangle 389"/>
          <p:cNvSpPr/>
          <p:nvPr/>
        </p:nvSpPr>
        <p:spPr>
          <a:xfrm>
            <a:off x="3664245" y="5477069"/>
            <a:ext cx="412718"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TX/RI</a:t>
            </a:r>
            <a:endParaRPr lang="en-US" sz="700" dirty="0">
              <a:solidFill>
                <a:prstClr val="black"/>
              </a:solidFill>
            </a:endParaRPr>
          </a:p>
        </p:txBody>
      </p:sp>
      <p:sp>
        <p:nvSpPr>
          <p:cNvPr id="428" name="Rectangle 427"/>
          <p:cNvSpPr/>
          <p:nvPr/>
        </p:nvSpPr>
        <p:spPr>
          <a:xfrm>
            <a:off x="3135836" y="5468646"/>
            <a:ext cx="467050" cy="184666"/>
          </a:xfrm>
          <a:prstGeom prst="rect">
            <a:avLst/>
          </a:prstGeom>
          <a:solidFill>
            <a:srgbClr val="00B0F0"/>
          </a:solidFill>
          <a:ln>
            <a:solidFill>
              <a:schemeClr val="accent2"/>
            </a:solidFill>
          </a:ln>
        </p:spPr>
        <p:txBody>
          <a:bodyPr wrap="none" anchor="ctr">
            <a:noAutofit/>
          </a:bodyPr>
          <a:lstStyle/>
          <a:p>
            <a:pPr algn="ctr" defTabSz="685793"/>
            <a:r>
              <a:rPr lang="en-US" sz="600" b="1" dirty="0" smtClean="0">
                <a:solidFill>
                  <a:prstClr val="black"/>
                </a:solidFill>
              </a:rPr>
              <a:t>56/36 IBCT</a:t>
            </a:r>
            <a:endParaRPr lang="en-US" sz="600" b="1" dirty="0">
              <a:solidFill>
                <a:prstClr val="black"/>
              </a:solidFill>
            </a:endParaRPr>
          </a:p>
        </p:txBody>
      </p:sp>
      <p:sp>
        <p:nvSpPr>
          <p:cNvPr id="379" name="object 67"/>
          <p:cNvSpPr/>
          <p:nvPr/>
        </p:nvSpPr>
        <p:spPr>
          <a:xfrm>
            <a:off x="2959382" y="5956969"/>
            <a:ext cx="103050" cy="129997"/>
          </a:xfrm>
          <a:prstGeom prst="rect">
            <a:avLst/>
          </a:prstGeom>
          <a:blipFill>
            <a:blip r:embed="rId97"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391" name="Rectangle 390"/>
          <p:cNvSpPr/>
          <p:nvPr/>
        </p:nvSpPr>
        <p:spPr>
          <a:xfrm>
            <a:off x="3709283" y="5938057"/>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TX</a:t>
            </a:r>
            <a:endParaRPr lang="en-US" sz="700" dirty="0">
              <a:solidFill>
                <a:prstClr val="black"/>
              </a:solidFill>
            </a:endParaRPr>
          </a:p>
        </p:txBody>
      </p:sp>
      <p:sp>
        <p:nvSpPr>
          <p:cNvPr id="436" name="Rectangle 435"/>
          <p:cNvSpPr/>
          <p:nvPr/>
        </p:nvSpPr>
        <p:spPr>
          <a:xfrm>
            <a:off x="3135836" y="5929634"/>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36 SUST</a:t>
            </a:r>
            <a:endParaRPr lang="en-US" sz="600" b="1" dirty="0">
              <a:solidFill>
                <a:prstClr val="black"/>
              </a:solidFill>
            </a:endParaRPr>
          </a:p>
        </p:txBody>
      </p:sp>
      <p:sp>
        <p:nvSpPr>
          <p:cNvPr id="382" name="object 86"/>
          <p:cNvSpPr/>
          <p:nvPr/>
        </p:nvSpPr>
        <p:spPr>
          <a:xfrm>
            <a:off x="2954130" y="6418373"/>
            <a:ext cx="113555" cy="129160"/>
          </a:xfrm>
          <a:prstGeom prst="rect">
            <a:avLst/>
          </a:prstGeom>
          <a:blipFill>
            <a:blip r:embed="rId98"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393" name="Rectangle 392"/>
          <p:cNvSpPr/>
          <p:nvPr/>
        </p:nvSpPr>
        <p:spPr>
          <a:xfrm>
            <a:off x="3709283" y="6399043"/>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TX</a:t>
            </a:r>
            <a:endParaRPr lang="en-US" sz="700" dirty="0">
              <a:solidFill>
                <a:prstClr val="black"/>
              </a:solidFill>
            </a:endParaRPr>
          </a:p>
        </p:txBody>
      </p:sp>
      <p:sp>
        <p:nvSpPr>
          <p:cNvPr id="437" name="Rectangle 436"/>
          <p:cNvSpPr/>
          <p:nvPr/>
        </p:nvSpPr>
        <p:spPr>
          <a:xfrm>
            <a:off x="3135836" y="6390620"/>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136 MEB</a:t>
            </a:r>
            <a:endParaRPr lang="en-US" sz="600" b="1" dirty="0">
              <a:solidFill>
                <a:prstClr val="black"/>
              </a:solidFill>
            </a:endParaRPr>
          </a:p>
        </p:txBody>
      </p:sp>
      <p:sp>
        <p:nvSpPr>
          <p:cNvPr id="381" name="object 81"/>
          <p:cNvSpPr/>
          <p:nvPr/>
        </p:nvSpPr>
        <p:spPr>
          <a:xfrm>
            <a:off x="2968885" y="6174215"/>
            <a:ext cx="84045" cy="156493"/>
          </a:xfrm>
          <a:prstGeom prst="rect">
            <a:avLst/>
          </a:prstGeom>
          <a:blipFill>
            <a:blip r:embed="rId99" cstate="email">
              <a:extLst>
                <a:ext uri="{28A0092B-C50C-407E-A947-70E740481C1C}">
                  <a14:useLocalDpi xmlns:a14="http://schemas.microsoft.com/office/drawing/2010/main" val="0"/>
                </a:ext>
              </a:extLst>
            </a:blip>
            <a:stretch>
              <a:fillRect/>
            </a:stretch>
          </a:blipFill>
        </p:spPr>
        <p:txBody>
          <a:bodyPr wrap="square" lIns="0" tIns="0" rIns="0" bIns="0" rtlCol="0" anchor="ctr">
            <a:noAutofit/>
          </a:bodyPr>
          <a:lstStyle/>
          <a:p>
            <a:endParaRPr>
              <a:solidFill>
                <a:prstClr val="black"/>
              </a:solidFill>
            </a:endParaRPr>
          </a:p>
        </p:txBody>
      </p:sp>
      <p:sp>
        <p:nvSpPr>
          <p:cNvPr id="392" name="Rectangle 391"/>
          <p:cNvSpPr/>
          <p:nvPr/>
        </p:nvSpPr>
        <p:spPr>
          <a:xfrm>
            <a:off x="3709283" y="6168551"/>
            <a:ext cx="322643" cy="16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smtClean="0">
                <a:solidFill>
                  <a:prstClr val="black"/>
                </a:solidFill>
              </a:rPr>
              <a:t>NM</a:t>
            </a:r>
            <a:endParaRPr lang="en-US" sz="700" dirty="0">
              <a:solidFill>
                <a:prstClr val="black"/>
              </a:solidFill>
            </a:endParaRPr>
          </a:p>
        </p:txBody>
      </p:sp>
      <p:sp>
        <p:nvSpPr>
          <p:cNvPr id="439" name="Rectangle 438"/>
          <p:cNvSpPr/>
          <p:nvPr/>
        </p:nvSpPr>
        <p:spPr>
          <a:xfrm>
            <a:off x="3135836" y="6160128"/>
            <a:ext cx="467050" cy="184666"/>
          </a:xfrm>
          <a:prstGeom prst="rect">
            <a:avLst/>
          </a:prstGeom>
          <a:noFill/>
          <a:ln>
            <a:solidFill>
              <a:schemeClr val="accent2"/>
            </a:solidFill>
          </a:ln>
        </p:spPr>
        <p:txBody>
          <a:bodyPr wrap="none" anchor="ctr">
            <a:noAutofit/>
          </a:bodyPr>
          <a:lstStyle/>
          <a:p>
            <a:pPr algn="ctr" defTabSz="685793"/>
            <a:r>
              <a:rPr lang="en-US" sz="600" b="1" dirty="0" smtClean="0">
                <a:solidFill>
                  <a:prstClr val="black"/>
                </a:solidFill>
              </a:rPr>
              <a:t>111 SUST</a:t>
            </a:r>
            <a:endParaRPr lang="en-US" sz="600" b="1" dirty="0">
              <a:solidFill>
                <a:prstClr val="black"/>
              </a:solidFill>
            </a:endParaRPr>
          </a:p>
        </p:txBody>
      </p:sp>
      <p:sp>
        <p:nvSpPr>
          <p:cNvPr id="630" name="object 16"/>
          <p:cNvSpPr txBox="1"/>
          <p:nvPr/>
        </p:nvSpPr>
        <p:spPr>
          <a:xfrm>
            <a:off x="6041963" y="5058741"/>
            <a:ext cx="168275" cy="147955"/>
          </a:xfrm>
          <a:prstGeom prst="rect">
            <a:avLst/>
          </a:prstGeom>
        </p:spPr>
        <p:txBody>
          <a:bodyPr vert="horz" wrap="square" lIns="0" tIns="12700" rIns="0" bIns="0" rtlCol="0">
            <a:spAutoFit/>
          </a:bodyPr>
          <a:lstStyle/>
          <a:p>
            <a:pPr marL="12700">
              <a:spcBef>
                <a:spcPts val="100"/>
              </a:spcBef>
            </a:pPr>
            <a:r>
              <a:rPr sz="800" b="1" dirty="0">
                <a:solidFill>
                  <a:prstClr val="black"/>
                </a:solidFill>
                <a:latin typeface="Arial"/>
                <a:cs typeface="Arial"/>
              </a:rPr>
              <a:t>PR</a:t>
            </a:r>
            <a:endParaRPr sz="800">
              <a:solidFill>
                <a:prstClr val="black"/>
              </a:solidFill>
              <a:latin typeface="Arial"/>
              <a:cs typeface="Arial"/>
            </a:endParaRPr>
          </a:p>
        </p:txBody>
      </p:sp>
      <p:cxnSp>
        <p:nvCxnSpPr>
          <p:cNvPr id="177" name="Straight Connector 176"/>
          <p:cNvCxnSpPr>
            <a:stCxn id="632" idx="2"/>
          </p:cNvCxnSpPr>
          <p:nvPr/>
        </p:nvCxnSpPr>
        <p:spPr>
          <a:xfrm flipH="1">
            <a:off x="6242818" y="5043709"/>
            <a:ext cx="2971" cy="168164"/>
          </a:xfrm>
          <a:prstGeom prst="line">
            <a:avLst/>
          </a:prstGeom>
        </p:spPr>
        <p:style>
          <a:lnRef idx="1">
            <a:schemeClr val="accent1"/>
          </a:lnRef>
          <a:fillRef idx="0">
            <a:schemeClr val="accent1"/>
          </a:fillRef>
          <a:effectRef idx="0">
            <a:schemeClr val="accent1"/>
          </a:effectRef>
          <a:fontRef idx="minor">
            <a:schemeClr val="tx1"/>
          </a:fontRef>
        </p:style>
      </p:cxnSp>
      <p:pic>
        <p:nvPicPr>
          <p:cNvPr id="642" name="Picture 6" descr="C:\Users\Bradley.Rittenhouse\Pictures\36th INF DIV.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213094" y="4471985"/>
            <a:ext cx="139118" cy="195900"/>
          </a:xfrm>
          <a:prstGeom prst="rect">
            <a:avLst/>
          </a:prstGeom>
          <a:noFill/>
          <a:ln w="9525">
            <a:noFill/>
            <a:miter lim="800000"/>
            <a:headEnd/>
            <a:tailEnd/>
          </a:ln>
        </p:spPr>
      </p:pic>
      <p:pic>
        <p:nvPicPr>
          <p:cNvPr id="648" name="Picture 647" descr="SSI, 45th Infantry Brigade"/>
          <p:cNvPicPr>
            <a:picLocks noChangeAspect="1" noChangeArrowheads="1"/>
          </p:cNvPicPr>
          <p:nvPr/>
        </p:nvPicPr>
        <p:blipFill>
          <a:blip r:embed="rId100" cstate="print">
            <a:extLst>
              <a:ext uri="{BEBA8EAE-BF5A-486C-A8C5-ECC9F3942E4B}">
                <a14:imgProps xmlns:a14="http://schemas.microsoft.com/office/drawing/2010/main">
                  <a14:imgLayer r:embed="rId22">
                    <a14:imgEffect>
                      <a14:backgroundRemoval t="0" b="97970" l="0" r="100000"/>
                    </a14:imgEffect>
                  </a14:imgLayer>
                </a14:imgProps>
              </a:ext>
              <a:ext uri="{28A0092B-C50C-407E-A947-70E740481C1C}">
                <a14:useLocalDpi xmlns:a14="http://schemas.microsoft.com/office/drawing/2010/main" val="0"/>
              </a:ext>
            </a:extLst>
          </a:blip>
          <a:srcRect/>
          <a:stretch>
            <a:fillRect/>
          </a:stretch>
        </p:blipFill>
        <p:spPr bwMode="auto">
          <a:xfrm>
            <a:off x="4782070" y="5450399"/>
            <a:ext cx="103767" cy="115451"/>
          </a:xfrm>
          <a:prstGeom prst="rect">
            <a:avLst/>
          </a:prstGeom>
          <a:noFill/>
          <a:extLst/>
        </p:spPr>
      </p:pic>
    </p:spTree>
    <p:extLst>
      <p:ext uri="{BB962C8B-B14F-4D97-AF65-F5344CB8AC3E}">
        <p14:creationId xmlns:p14="http://schemas.microsoft.com/office/powerpoint/2010/main" val="79425733"/>
      </p:ext>
    </p:extLst>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bwMode="auto">
          <a:xfrm>
            <a:off x="5989880" y="6236192"/>
            <a:ext cx="1477013" cy="428941"/>
          </a:xfrm>
          <a:prstGeom prst="roundRect">
            <a:avLst/>
          </a:prstGeom>
          <a:noFill/>
          <a:ln w="12700">
            <a:noFill/>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wrap="square" lIns="0" tIns="0" rIns="0" bIns="0" anchor="b"/>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914001">
              <a:defRPr/>
            </a:pPr>
            <a:r>
              <a:rPr lang="en-US" sz="1000" dirty="0" smtClean="0">
                <a:solidFill>
                  <a:srgbClr val="203864"/>
                </a:solidFill>
              </a:rPr>
              <a:t>FYDP 2023-2028</a:t>
            </a:r>
            <a:endParaRPr lang="en-US" sz="1000" dirty="0">
              <a:solidFill>
                <a:srgbClr val="203864"/>
              </a:solidFill>
            </a:endParaRPr>
          </a:p>
        </p:txBody>
      </p:sp>
      <p:sp>
        <p:nvSpPr>
          <p:cNvPr id="49" name="Pentagon 48"/>
          <p:cNvSpPr/>
          <p:nvPr/>
        </p:nvSpPr>
        <p:spPr>
          <a:xfrm>
            <a:off x="362311" y="4982233"/>
            <a:ext cx="7104582" cy="1081181"/>
          </a:xfrm>
          <a:prstGeom prst="homePlate">
            <a:avLst>
              <a:gd name="adj" fmla="val 54914"/>
            </a:avLst>
          </a:prstGeom>
          <a:gradFill flip="none" rotWithShape="1">
            <a:gsLst>
              <a:gs pos="72000">
                <a:srgbClr val="8E8E8E"/>
              </a:gs>
              <a:gs pos="0">
                <a:schemeClr val="bg1"/>
              </a:gs>
              <a:gs pos="86000">
                <a:srgbClr val="203864"/>
              </a:gs>
            </a:gsLst>
            <a:lin ang="0" scaled="1"/>
            <a:tileRect/>
          </a:gra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US" sz="1400" b="1" dirty="0" smtClean="0">
                <a:solidFill>
                  <a:srgbClr val="203864"/>
                </a:solidFill>
                <a:latin typeface=" Arial"/>
              </a:rPr>
              <a:t>Business Transformation</a:t>
            </a:r>
            <a:endParaRPr lang="en-US" sz="1200" dirty="0">
              <a:solidFill>
                <a:srgbClr val="203864"/>
              </a:solidFill>
              <a:latin typeface=" Arial"/>
            </a:endParaRPr>
          </a:p>
        </p:txBody>
      </p:sp>
      <p:sp>
        <p:nvSpPr>
          <p:cNvPr id="75" name="Rounded Rectangle 74"/>
          <p:cNvSpPr/>
          <p:nvPr/>
        </p:nvSpPr>
        <p:spPr bwMode="auto">
          <a:xfrm>
            <a:off x="2593669" y="6229525"/>
            <a:ext cx="1117276" cy="428941"/>
          </a:xfrm>
          <a:prstGeom prst="roundRect">
            <a:avLst/>
          </a:prstGeom>
          <a:noFill/>
          <a:ln w="12700">
            <a:noFill/>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wrap="square" lIns="0" tIns="0" rIns="0" bIns="0" anchor="b"/>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914001">
              <a:defRPr/>
            </a:pPr>
            <a:r>
              <a:rPr lang="en-US" sz="1000" dirty="0" smtClean="0">
                <a:solidFill>
                  <a:srgbClr val="203864"/>
                </a:solidFill>
              </a:rPr>
              <a:t>FY20</a:t>
            </a:r>
            <a:endParaRPr lang="en-US" sz="1000" dirty="0">
              <a:solidFill>
                <a:srgbClr val="203864"/>
              </a:solidFill>
            </a:endParaRPr>
          </a:p>
        </p:txBody>
      </p:sp>
      <p:sp>
        <p:nvSpPr>
          <p:cNvPr id="76" name="Rounded Rectangle 75"/>
          <p:cNvSpPr/>
          <p:nvPr/>
        </p:nvSpPr>
        <p:spPr bwMode="auto">
          <a:xfrm>
            <a:off x="3719375" y="6229525"/>
            <a:ext cx="1130009" cy="428941"/>
          </a:xfrm>
          <a:prstGeom prst="roundRect">
            <a:avLst/>
          </a:prstGeom>
          <a:noFill/>
          <a:ln w="12700">
            <a:noFill/>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wrap="square" lIns="0" tIns="0" rIns="0" bIns="0" anchor="b"/>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914001">
              <a:defRPr/>
            </a:pPr>
            <a:r>
              <a:rPr lang="en-US" sz="1000" dirty="0" smtClean="0">
                <a:solidFill>
                  <a:srgbClr val="203864"/>
                </a:solidFill>
              </a:rPr>
              <a:t>TAA/POM 21-25</a:t>
            </a:r>
            <a:endParaRPr lang="en-US" sz="1000" dirty="0">
              <a:solidFill>
                <a:srgbClr val="203864"/>
              </a:solidFill>
            </a:endParaRPr>
          </a:p>
        </p:txBody>
      </p:sp>
      <p:sp>
        <p:nvSpPr>
          <p:cNvPr id="83" name="Up Arrow Callout 82"/>
          <p:cNvSpPr/>
          <p:nvPr/>
        </p:nvSpPr>
        <p:spPr>
          <a:xfrm>
            <a:off x="569343" y="4696723"/>
            <a:ext cx="6223794" cy="1362092"/>
          </a:xfrm>
          <a:prstGeom prst="upArrowCallout">
            <a:avLst>
              <a:gd name="adj1" fmla="val 183531"/>
              <a:gd name="adj2" fmla="val 136603"/>
              <a:gd name="adj3" fmla="val 12038"/>
              <a:gd name="adj4" fmla="val 81877"/>
            </a:avLst>
          </a:prstGeom>
          <a:gradFill flip="none" rotWithShape="1">
            <a:gsLst>
              <a:gs pos="72000">
                <a:srgbClr val="8E8E8E"/>
              </a:gs>
              <a:gs pos="0">
                <a:schemeClr val="bg1"/>
              </a:gs>
              <a:gs pos="86000">
                <a:srgbClr val="203864"/>
              </a:gs>
            </a:gsLst>
            <a:lin ang="0" scaled="1"/>
            <a:tileRect/>
          </a:gra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endParaRPr lang="en-US" sz="1200" dirty="0">
              <a:solidFill>
                <a:srgbClr val="203864"/>
              </a:solidFill>
              <a:latin typeface=" Arial"/>
            </a:endParaRPr>
          </a:p>
        </p:txBody>
      </p:sp>
      <p:sp>
        <p:nvSpPr>
          <p:cNvPr id="2" name="Pentagon 1"/>
          <p:cNvSpPr/>
          <p:nvPr/>
        </p:nvSpPr>
        <p:spPr>
          <a:xfrm>
            <a:off x="362310" y="1127049"/>
            <a:ext cx="7104586" cy="3529012"/>
          </a:xfrm>
          <a:prstGeom prst="homePlate">
            <a:avLst>
              <a:gd name="adj" fmla="val 24557"/>
            </a:avLst>
          </a:prstGeom>
          <a:gradFill flip="none" rotWithShape="1">
            <a:gsLst>
              <a:gs pos="0">
                <a:srgbClr val="E6E6E6"/>
              </a:gs>
              <a:gs pos="0">
                <a:schemeClr val="bg1"/>
              </a:gs>
              <a:gs pos="58000">
                <a:srgbClr val="203864"/>
              </a:gs>
            </a:gsLst>
            <a:lin ang="0" scaled="1"/>
            <a:tileRect/>
          </a:gra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US" sz="1400" b="1" dirty="0" smtClean="0">
                <a:solidFill>
                  <a:schemeClr val="bg1"/>
                </a:solidFill>
                <a:latin typeface=" Arial"/>
              </a:rPr>
              <a:t>Operational Transformation</a:t>
            </a:r>
            <a:endParaRPr lang="en-US" sz="1200" dirty="0">
              <a:solidFill>
                <a:schemeClr val="bg1"/>
              </a:solidFill>
              <a:latin typeface=" Arial"/>
            </a:endParaRPr>
          </a:p>
        </p:txBody>
      </p:sp>
      <p:sp>
        <p:nvSpPr>
          <p:cNvPr id="38" name="Rounded Rectangle 37"/>
          <p:cNvSpPr/>
          <p:nvPr/>
        </p:nvSpPr>
        <p:spPr bwMode="auto">
          <a:xfrm>
            <a:off x="153460" y="1127049"/>
            <a:ext cx="1307791" cy="4932809"/>
          </a:xfrm>
          <a:prstGeom prst="roundRect">
            <a:avLst/>
          </a:prstGeom>
          <a:solidFill>
            <a:schemeClr val="bg1"/>
          </a:solidFill>
          <a:ln w="19050">
            <a:solidFill>
              <a:srgbClr val="203864"/>
            </a:solidFill>
            <a:prstDash val="dash"/>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wrap="square" lIns="0" tIns="0" rIns="0" bIns="0" anchor="ctr"/>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85816">
              <a:lnSpc>
                <a:spcPts val="800"/>
              </a:lnSpc>
              <a:defRPr/>
            </a:pPr>
            <a:r>
              <a:rPr lang="en-US" sz="800" dirty="0" smtClean="0">
                <a:solidFill>
                  <a:srgbClr val="203864"/>
                </a:solidFill>
              </a:rPr>
              <a:t>All </a:t>
            </a:r>
            <a:r>
              <a:rPr lang="en-US" sz="800" dirty="0">
                <a:solidFill>
                  <a:srgbClr val="203864"/>
                </a:solidFill>
              </a:rPr>
              <a:t>Things </a:t>
            </a:r>
            <a:r>
              <a:rPr lang="en-US" sz="800" dirty="0" smtClean="0">
                <a:solidFill>
                  <a:srgbClr val="203864"/>
                </a:solidFill>
              </a:rPr>
              <a:t>Europe</a:t>
            </a:r>
          </a:p>
          <a:p>
            <a:pPr algn="ctr" defTabSz="85816">
              <a:lnSpc>
                <a:spcPts val="800"/>
              </a:lnSpc>
              <a:defRPr/>
            </a:pPr>
            <a:endParaRPr lang="en-US" sz="800" dirty="0">
              <a:solidFill>
                <a:srgbClr val="203864"/>
              </a:solidFill>
            </a:endParaRPr>
          </a:p>
          <a:p>
            <a:pPr algn="ctr" defTabSz="85816">
              <a:lnSpc>
                <a:spcPts val="800"/>
              </a:lnSpc>
              <a:defRPr/>
            </a:pPr>
            <a:r>
              <a:rPr lang="en-US" sz="800" dirty="0" smtClean="0">
                <a:solidFill>
                  <a:srgbClr val="203864"/>
                </a:solidFill>
              </a:rPr>
              <a:t>All Things Pacific</a:t>
            </a:r>
            <a:endParaRPr lang="en-US" sz="800" dirty="0">
              <a:solidFill>
                <a:srgbClr val="203864"/>
              </a:solidFill>
            </a:endParaRPr>
          </a:p>
          <a:p>
            <a:pPr algn="ctr" defTabSz="85816">
              <a:lnSpc>
                <a:spcPts val="800"/>
              </a:lnSpc>
              <a:defRPr/>
            </a:pPr>
            <a:endParaRPr lang="en-US" sz="800" dirty="0">
              <a:solidFill>
                <a:srgbClr val="203864"/>
              </a:solidFill>
            </a:endParaRPr>
          </a:p>
          <a:p>
            <a:pPr algn="ctr" defTabSz="85816">
              <a:lnSpc>
                <a:spcPts val="800"/>
              </a:lnSpc>
              <a:defRPr/>
            </a:pPr>
            <a:r>
              <a:rPr lang="en-US" sz="800" dirty="0">
                <a:solidFill>
                  <a:srgbClr val="203864"/>
                </a:solidFill>
              </a:rPr>
              <a:t>All Things Mobilization &amp; Power Projection</a:t>
            </a:r>
          </a:p>
          <a:p>
            <a:pPr algn="ctr" defTabSz="85816">
              <a:lnSpc>
                <a:spcPts val="800"/>
              </a:lnSpc>
              <a:defRPr/>
            </a:pPr>
            <a:endParaRPr lang="en-US" sz="800" dirty="0">
              <a:solidFill>
                <a:srgbClr val="203864"/>
              </a:solidFill>
            </a:endParaRPr>
          </a:p>
          <a:p>
            <a:pPr algn="ctr" defTabSz="85816">
              <a:lnSpc>
                <a:spcPts val="800"/>
              </a:lnSpc>
              <a:defRPr/>
            </a:pPr>
            <a:r>
              <a:rPr lang="en-US" sz="800" dirty="0">
                <a:solidFill>
                  <a:srgbClr val="203864"/>
                </a:solidFill>
              </a:rPr>
              <a:t>Army Pre-positioned </a:t>
            </a:r>
            <a:r>
              <a:rPr lang="en-US" sz="800" dirty="0" smtClean="0">
                <a:solidFill>
                  <a:srgbClr val="203864"/>
                </a:solidFill>
              </a:rPr>
              <a:t>Stocks</a:t>
            </a:r>
          </a:p>
          <a:p>
            <a:pPr algn="ctr" defTabSz="85816">
              <a:lnSpc>
                <a:spcPts val="800"/>
              </a:lnSpc>
              <a:defRPr/>
            </a:pPr>
            <a:endParaRPr lang="en-US" sz="800" dirty="0">
              <a:solidFill>
                <a:srgbClr val="203864"/>
              </a:solidFill>
            </a:endParaRPr>
          </a:p>
          <a:p>
            <a:pPr algn="ctr" defTabSz="85816">
              <a:lnSpc>
                <a:spcPts val="800"/>
              </a:lnSpc>
              <a:defRPr/>
            </a:pPr>
            <a:r>
              <a:rPr lang="en-US" sz="800" dirty="0">
                <a:solidFill>
                  <a:srgbClr val="203864"/>
                </a:solidFill>
              </a:rPr>
              <a:t>Aviation </a:t>
            </a:r>
            <a:r>
              <a:rPr lang="en-US" sz="800" dirty="0" smtClean="0">
                <a:solidFill>
                  <a:srgbClr val="203864"/>
                </a:solidFill>
              </a:rPr>
              <a:t>Enterprise</a:t>
            </a:r>
            <a:endParaRPr lang="en-US" sz="800" dirty="0">
              <a:solidFill>
                <a:srgbClr val="203864"/>
              </a:solidFill>
            </a:endParaRPr>
          </a:p>
          <a:p>
            <a:pPr algn="ctr" defTabSz="85816">
              <a:lnSpc>
                <a:spcPts val="800"/>
              </a:lnSpc>
              <a:defRPr/>
            </a:pPr>
            <a:endParaRPr lang="en-US" sz="800" dirty="0">
              <a:solidFill>
                <a:srgbClr val="203864"/>
              </a:solidFill>
            </a:endParaRPr>
          </a:p>
          <a:p>
            <a:pPr algn="ctr" defTabSz="85816">
              <a:lnSpc>
                <a:spcPts val="800"/>
              </a:lnSpc>
              <a:defRPr/>
            </a:pPr>
            <a:r>
              <a:rPr lang="en-US" sz="800" dirty="0" smtClean="0">
                <a:solidFill>
                  <a:srgbClr val="203864"/>
                </a:solidFill>
              </a:rPr>
              <a:t>Filling Holes in Units</a:t>
            </a:r>
            <a:endParaRPr lang="en-US" sz="800" dirty="0">
              <a:solidFill>
                <a:srgbClr val="203864"/>
              </a:solidFill>
            </a:endParaRPr>
          </a:p>
          <a:p>
            <a:pPr algn="ctr" defTabSz="85816">
              <a:lnSpc>
                <a:spcPts val="800"/>
              </a:lnSpc>
              <a:defRPr/>
            </a:pPr>
            <a:endParaRPr lang="en-US" sz="800" dirty="0">
              <a:solidFill>
                <a:srgbClr val="203864"/>
              </a:solidFill>
            </a:endParaRPr>
          </a:p>
          <a:p>
            <a:pPr algn="ctr" defTabSz="85816">
              <a:lnSpc>
                <a:spcPts val="800"/>
              </a:lnSpc>
              <a:defRPr/>
            </a:pPr>
            <a:r>
              <a:rPr lang="en-US" sz="800" dirty="0">
                <a:solidFill>
                  <a:srgbClr val="203864"/>
                </a:solidFill>
              </a:rPr>
              <a:t>Holistic Health &amp; Fitness</a:t>
            </a:r>
          </a:p>
          <a:p>
            <a:pPr algn="ctr" defTabSz="85816">
              <a:lnSpc>
                <a:spcPts val="800"/>
              </a:lnSpc>
              <a:defRPr/>
            </a:pPr>
            <a:endParaRPr lang="en-US" sz="800" dirty="0">
              <a:solidFill>
                <a:srgbClr val="203864"/>
              </a:solidFill>
            </a:endParaRPr>
          </a:p>
          <a:p>
            <a:pPr algn="ctr" defTabSz="85816">
              <a:lnSpc>
                <a:spcPts val="800"/>
              </a:lnSpc>
              <a:defRPr/>
            </a:pPr>
            <a:r>
              <a:rPr lang="en-US" sz="800" dirty="0" smtClean="0">
                <a:solidFill>
                  <a:srgbClr val="203864"/>
                </a:solidFill>
              </a:rPr>
              <a:t>Total Army Capability Management Model</a:t>
            </a:r>
            <a:endParaRPr lang="en-US" sz="800" dirty="0">
              <a:solidFill>
                <a:srgbClr val="203864"/>
              </a:solidFill>
            </a:endParaRPr>
          </a:p>
          <a:p>
            <a:pPr algn="ctr" defTabSz="85816">
              <a:lnSpc>
                <a:spcPts val="800"/>
              </a:lnSpc>
              <a:defRPr/>
            </a:pPr>
            <a:endParaRPr lang="en-US" sz="800" dirty="0" smtClean="0">
              <a:solidFill>
                <a:srgbClr val="203864"/>
              </a:solidFill>
            </a:endParaRPr>
          </a:p>
          <a:p>
            <a:pPr algn="ctr" defTabSz="85816">
              <a:lnSpc>
                <a:spcPts val="800"/>
              </a:lnSpc>
              <a:defRPr/>
            </a:pPr>
            <a:r>
              <a:rPr lang="en-US" sz="800" dirty="0" smtClean="0">
                <a:solidFill>
                  <a:srgbClr val="203864"/>
                </a:solidFill>
              </a:rPr>
              <a:t>Army 2028 Force Mix</a:t>
            </a:r>
          </a:p>
          <a:p>
            <a:pPr algn="ctr" defTabSz="85816">
              <a:lnSpc>
                <a:spcPts val="800"/>
              </a:lnSpc>
              <a:defRPr/>
            </a:pPr>
            <a:endParaRPr lang="en-US" sz="800" dirty="0" smtClean="0">
              <a:solidFill>
                <a:srgbClr val="203864"/>
              </a:solidFill>
            </a:endParaRPr>
          </a:p>
          <a:p>
            <a:pPr algn="ctr" defTabSz="85816">
              <a:lnSpc>
                <a:spcPts val="800"/>
              </a:lnSpc>
              <a:defRPr/>
            </a:pPr>
            <a:r>
              <a:rPr lang="en-US" sz="800" dirty="0" smtClean="0">
                <a:solidFill>
                  <a:srgbClr val="203864"/>
                </a:solidFill>
              </a:rPr>
              <a:t>Army </a:t>
            </a:r>
            <a:r>
              <a:rPr lang="en-US" sz="800" dirty="0">
                <a:solidFill>
                  <a:srgbClr val="203864"/>
                </a:solidFill>
              </a:rPr>
              <a:t>Network </a:t>
            </a:r>
            <a:r>
              <a:rPr lang="en-US" sz="800" dirty="0" smtClean="0">
                <a:solidFill>
                  <a:srgbClr val="203864"/>
                </a:solidFill>
              </a:rPr>
              <a:t>Plan</a:t>
            </a:r>
          </a:p>
          <a:p>
            <a:pPr algn="ctr" defTabSz="85816">
              <a:lnSpc>
                <a:spcPts val="800"/>
              </a:lnSpc>
              <a:defRPr/>
            </a:pPr>
            <a:endParaRPr lang="en-US" sz="800" dirty="0">
              <a:solidFill>
                <a:srgbClr val="203864"/>
              </a:solidFill>
            </a:endParaRPr>
          </a:p>
          <a:p>
            <a:pPr algn="ctr" defTabSz="85816">
              <a:lnSpc>
                <a:spcPts val="800"/>
              </a:lnSpc>
              <a:defRPr/>
            </a:pPr>
            <a:r>
              <a:rPr lang="en-US" sz="800" dirty="0">
                <a:solidFill>
                  <a:srgbClr val="203864"/>
                </a:solidFill>
              </a:rPr>
              <a:t>Information Warfare &amp; </a:t>
            </a:r>
            <a:r>
              <a:rPr lang="en-US" sz="800" dirty="0" smtClean="0">
                <a:solidFill>
                  <a:srgbClr val="203864"/>
                </a:solidFill>
              </a:rPr>
              <a:t>Cyber Electro-</a:t>
            </a:r>
          </a:p>
          <a:p>
            <a:pPr algn="ctr" defTabSz="85816">
              <a:lnSpc>
                <a:spcPts val="800"/>
              </a:lnSpc>
              <a:defRPr/>
            </a:pPr>
            <a:r>
              <a:rPr lang="en-US" sz="800" dirty="0" smtClean="0">
                <a:solidFill>
                  <a:srgbClr val="203864"/>
                </a:solidFill>
              </a:rPr>
              <a:t>Magnetic Activities</a:t>
            </a:r>
            <a:endParaRPr lang="en-US" sz="800" dirty="0">
              <a:solidFill>
                <a:srgbClr val="203864"/>
              </a:solidFill>
            </a:endParaRPr>
          </a:p>
          <a:p>
            <a:pPr algn="ctr" defTabSz="85816">
              <a:lnSpc>
                <a:spcPts val="800"/>
              </a:lnSpc>
              <a:defRPr/>
            </a:pPr>
            <a:endParaRPr lang="en-US" sz="800" dirty="0" smtClean="0">
              <a:solidFill>
                <a:srgbClr val="203864"/>
              </a:solidFill>
            </a:endParaRPr>
          </a:p>
          <a:p>
            <a:pPr algn="ctr" defTabSz="85816">
              <a:lnSpc>
                <a:spcPts val="800"/>
              </a:lnSpc>
              <a:defRPr/>
            </a:pPr>
            <a:r>
              <a:rPr lang="en-US" sz="800" dirty="0" smtClean="0">
                <a:solidFill>
                  <a:srgbClr val="203864"/>
                </a:solidFill>
              </a:rPr>
              <a:t>Operational Resilience in Cyberspace</a:t>
            </a:r>
            <a:endParaRPr lang="en-US" sz="800" dirty="0">
              <a:solidFill>
                <a:srgbClr val="203864"/>
              </a:solidFill>
            </a:endParaRPr>
          </a:p>
          <a:p>
            <a:pPr algn="ctr" defTabSz="85816">
              <a:lnSpc>
                <a:spcPts val="800"/>
              </a:lnSpc>
              <a:defRPr/>
            </a:pPr>
            <a:endParaRPr lang="en-US" sz="800" dirty="0">
              <a:solidFill>
                <a:srgbClr val="203864"/>
              </a:solidFill>
            </a:endParaRPr>
          </a:p>
          <a:p>
            <a:pPr algn="ctr" defTabSz="85816">
              <a:lnSpc>
                <a:spcPts val="800"/>
              </a:lnSpc>
              <a:defRPr/>
            </a:pPr>
            <a:r>
              <a:rPr lang="en-US" sz="800" dirty="0" smtClean="0">
                <a:solidFill>
                  <a:srgbClr val="203864"/>
                </a:solidFill>
              </a:rPr>
              <a:t>Army </a:t>
            </a:r>
            <a:r>
              <a:rPr lang="en-US" sz="800" dirty="0">
                <a:solidFill>
                  <a:srgbClr val="203864"/>
                </a:solidFill>
              </a:rPr>
              <a:t>Space Operations</a:t>
            </a:r>
          </a:p>
          <a:p>
            <a:pPr algn="ctr" defTabSz="85816">
              <a:lnSpc>
                <a:spcPts val="800"/>
              </a:lnSpc>
              <a:defRPr/>
            </a:pPr>
            <a:r>
              <a:rPr lang="en-US" sz="800" dirty="0" smtClean="0">
                <a:solidFill>
                  <a:srgbClr val="203864"/>
                </a:solidFill>
              </a:rPr>
              <a:t> </a:t>
            </a:r>
            <a:endParaRPr lang="en-US" sz="800" dirty="0">
              <a:solidFill>
                <a:srgbClr val="203864"/>
              </a:solidFill>
            </a:endParaRPr>
          </a:p>
          <a:p>
            <a:pPr algn="ctr" defTabSz="85816">
              <a:lnSpc>
                <a:spcPts val="800"/>
              </a:lnSpc>
              <a:defRPr/>
            </a:pPr>
            <a:r>
              <a:rPr lang="en-US" sz="800" dirty="0" smtClean="0">
                <a:solidFill>
                  <a:srgbClr val="203864"/>
                </a:solidFill>
              </a:rPr>
              <a:t>Counter-Unmanned Aerial Systems</a:t>
            </a:r>
          </a:p>
          <a:p>
            <a:pPr algn="ctr" defTabSz="85816">
              <a:lnSpc>
                <a:spcPts val="800"/>
              </a:lnSpc>
              <a:defRPr/>
            </a:pPr>
            <a:endParaRPr lang="en-US" sz="800" dirty="0" smtClean="0">
              <a:solidFill>
                <a:srgbClr val="203864"/>
              </a:solidFill>
            </a:endParaRPr>
          </a:p>
          <a:p>
            <a:pPr algn="ctr" defTabSz="85816">
              <a:lnSpc>
                <a:spcPts val="800"/>
              </a:lnSpc>
              <a:defRPr/>
            </a:pPr>
            <a:r>
              <a:rPr lang="en-US" sz="800" dirty="0" smtClean="0">
                <a:solidFill>
                  <a:srgbClr val="203864"/>
                </a:solidFill>
              </a:rPr>
              <a:t>Interoperability</a:t>
            </a:r>
          </a:p>
          <a:p>
            <a:pPr algn="ctr" defTabSz="85816">
              <a:lnSpc>
                <a:spcPts val="800"/>
              </a:lnSpc>
              <a:defRPr/>
            </a:pPr>
            <a:endParaRPr lang="en-US" sz="800" dirty="0">
              <a:solidFill>
                <a:srgbClr val="203864"/>
              </a:solidFill>
            </a:endParaRPr>
          </a:p>
          <a:p>
            <a:pPr algn="ctr" defTabSz="85816">
              <a:lnSpc>
                <a:spcPts val="800"/>
              </a:lnSpc>
              <a:defRPr/>
            </a:pPr>
            <a:r>
              <a:rPr lang="en-US" sz="800" dirty="0" smtClean="0">
                <a:solidFill>
                  <a:srgbClr val="203864"/>
                </a:solidFill>
              </a:rPr>
              <a:t>Strategic </a:t>
            </a:r>
            <a:r>
              <a:rPr lang="en-US" sz="800" dirty="0">
                <a:solidFill>
                  <a:srgbClr val="203864"/>
                </a:solidFill>
              </a:rPr>
              <a:t>Engagement Campaign</a:t>
            </a:r>
          </a:p>
          <a:p>
            <a:pPr algn="ctr" defTabSz="85816">
              <a:lnSpc>
                <a:spcPts val="800"/>
              </a:lnSpc>
              <a:defRPr/>
            </a:pPr>
            <a:endParaRPr lang="en-US" sz="800" dirty="0">
              <a:solidFill>
                <a:srgbClr val="203864"/>
              </a:solidFill>
            </a:endParaRPr>
          </a:p>
          <a:p>
            <a:pPr algn="ctr" defTabSz="85816">
              <a:lnSpc>
                <a:spcPts val="800"/>
              </a:lnSpc>
              <a:defRPr/>
            </a:pPr>
            <a:r>
              <a:rPr lang="en-US" sz="800" dirty="0">
                <a:solidFill>
                  <a:srgbClr val="203864"/>
                </a:solidFill>
              </a:rPr>
              <a:t>Security Force Assistance </a:t>
            </a:r>
            <a:r>
              <a:rPr lang="en-US" sz="800" dirty="0" smtClean="0">
                <a:solidFill>
                  <a:srgbClr val="203864"/>
                </a:solidFill>
              </a:rPr>
              <a:t>Capacity</a:t>
            </a:r>
          </a:p>
          <a:p>
            <a:pPr algn="ctr" defTabSz="85816">
              <a:lnSpc>
                <a:spcPts val="800"/>
              </a:lnSpc>
              <a:defRPr/>
            </a:pPr>
            <a:endParaRPr lang="en-US" sz="800" dirty="0">
              <a:solidFill>
                <a:srgbClr val="203864"/>
              </a:solidFill>
            </a:endParaRPr>
          </a:p>
          <a:p>
            <a:pPr algn="ctr" defTabSz="85816">
              <a:lnSpc>
                <a:spcPts val="800"/>
              </a:lnSpc>
              <a:defRPr/>
            </a:pPr>
            <a:r>
              <a:rPr lang="en-US" sz="800" dirty="0">
                <a:solidFill>
                  <a:srgbClr val="203864"/>
                </a:solidFill>
              </a:rPr>
              <a:t>Acquisition Reforms</a:t>
            </a:r>
          </a:p>
          <a:p>
            <a:pPr algn="ctr" defTabSz="85816">
              <a:lnSpc>
                <a:spcPts val="800"/>
              </a:lnSpc>
              <a:defRPr/>
            </a:pPr>
            <a:endParaRPr lang="en-US" sz="800" dirty="0">
              <a:solidFill>
                <a:srgbClr val="203864"/>
              </a:solidFill>
            </a:endParaRPr>
          </a:p>
          <a:p>
            <a:pPr algn="ctr" defTabSz="85816">
              <a:lnSpc>
                <a:spcPts val="800"/>
              </a:lnSpc>
              <a:defRPr/>
            </a:pPr>
            <a:r>
              <a:rPr lang="en-US" sz="800" dirty="0">
                <a:solidFill>
                  <a:srgbClr val="203864"/>
                </a:solidFill>
              </a:rPr>
              <a:t>Medical </a:t>
            </a:r>
            <a:r>
              <a:rPr lang="en-US" sz="800" dirty="0" smtClean="0">
                <a:solidFill>
                  <a:srgbClr val="203864"/>
                </a:solidFill>
              </a:rPr>
              <a:t>Reforms</a:t>
            </a:r>
          </a:p>
        </p:txBody>
      </p:sp>
      <p:sp>
        <p:nvSpPr>
          <p:cNvPr id="53" name="Rounded Rectangle 52"/>
          <p:cNvSpPr/>
          <p:nvPr/>
        </p:nvSpPr>
        <p:spPr bwMode="auto">
          <a:xfrm>
            <a:off x="5953291" y="1221837"/>
            <a:ext cx="839846" cy="4718664"/>
          </a:xfrm>
          <a:prstGeom prst="roundRect">
            <a:avLst>
              <a:gd name="adj" fmla="val 7984"/>
            </a:avLst>
          </a:prstGeom>
          <a:solidFill>
            <a:schemeClr val="bg1">
              <a:lumMod val="75000"/>
            </a:schemeClr>
          </a:solidFill>
          <a:ln w="12700">
            <a:solidFill>
              <a:srgbClr val="203864"/>
            </a:solidFill>
            <a:prstDash val="dash"/>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vert="vert270" wrap="square" lIns="0" tIns="0" rIns="0" bIns="0" anchor="t"/>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228600">
              <a:defRPr/>
            </a:pPr>
            <a:r>
              <a:rPr lang="en-US" sz="1000" b="1" u="sng" dirty="0" smtClean="0">
                <a:solidFill>
                  <a:srgbClr val="203864"/>
                </a:solidFill>
                <a:latin typeface=" Arial"/>
              </a:rPr>
              <a:t>Doctrine</a:t>
            </a:r>
            <a:endParaRPr lang="en-US" sz="1000" b="1" dirty="0">
              <a:solidFill>
                <a:srgbClr val="203864"/>
              </a:solidFill>
              <a:latin typeface=" Arial"/>
            </a:endParaRPr>
          </a:p>
          <a:p>
            <a:pPr algn="ctr" defTabSz="228600">
              <a:defRPr/>
            </a:pPr>
            <a:r>
              <a:rPr lang="en-US" sz="800" dirty="0" smtClean="0">
                <a:solidFill>
                  <a:srgbClr val="203864"/>
                </a:solidFill>
                <a:latin typeface=" Arial"/>
              </a:rPr>
              <a:t>Drive Army transformation through integrated Multi-Domain Operations concepts &amp; doctrine</a:t>
            </a:r>
          </a:p>
        </p:txBody>
      </p:sp>
      <p:sp>
        <p:nvSpPr>
          <p:cNvPr id="20" name="Title 1"/>
          <p:cNvSpPr txBox="1">
            <a:spLocks/>
          </p:cNvSpPr>
          <p:nvPr/>
        </p:nvSpPr>
        <p:spPr>
          <a:xfrm>
            <a:off x="0" y="1"/>
            <a:ext cx="9144000" cy="662700"/>
          </a:xfrm>
          <a:prstGeom prst="rect">
            <a:avLst/>
          </a:prstGeom>
        </p:spPr>
        <p:txBody>
          <a:bodyPr anchor="ctr"/>
          <a:lstStyle>
            <a:lvl1pPr algn="l" defTabSz="914400" rtl="0" eaLnBrk="1" latinLnBrk="0" hangingPunct="1">
              <a:lnSpc>
                <a:spcPct val="90000"/>
              </a:lnSpc>
              <a:spcBef>
                <a:spcPct val="0"/>
              </a:spcBef>
              <a:buNone/>
              <a:defRPr sz="3200" b="1" kern="1200">
                <a:solidFill>
                  <a:schemeClr val="accent5">
                    <a:lumMod val="50000"/>
                  </a:schemeClr>
                </a:solidFill>
                <a:latin typeface="Arial" panose="020B0604020202020204" pitchFamily="34" charset="0"/>
                <a:ea typeface="+mj-ea"/>
                <a:cs typeface="Arial" panose="020B0604020202020204" pitchFamily="34" charset="0"/>
              </a:defRPr>
            </a:lvl1pPr>
          </a:lstStyle>
          <a:p>
            <a:pPr algn="r"/>
            <a:r>
              <a:rPr lang="en-US" b="0" dirty="0" smtClean="0">
                <a:solidFill>
                  <a:schemeClr val="tx1"/>
                </a:solidFill>
                <a:effectLst>
                  <a:outerShdw blurRad="38100" dist="38100" dir="2700000" algn="tl">
                    <a:srgbClr val="000000">
                      <a:alpha val="43137"/>
                    </a:srgbClr>
                  </a:outerShdw>
                </a:effectLst>
              </a:rPr>
              <a:t>Army Campaign Plan 2019+ </a:t>
            </a:r>
          </a:p>
          <a:p>
            <a:pPr algn="r"/>
            <a:r>
              <a:rPr lang="en-US" sz="2400" b="0" i="1" dirty="0" smtClean="0">
                <a:solidFill>
                  <a:schemeClr val="tx1"/>
                </a:solidFill>
                <a:effectLst>
                  <a:outerShdw blurRad="38100" dist="38100" dir="2700000" algn="tl">
                    <a:srgbClr val="000000">
                      <a:alpha val="43137"/>
                    </a:srgbClr>
                  </a:outerShdw>
                </a:effectLst>
              </a:rPr>
              <a:t>Concept of Operations</a:t>
            </a:r>
            <a:endParaRPr lang="en-US" sz="2400" b="0" i="1" dirty="0">
              <a:solidFill>
                <a:schemeClr val="tx1"/>
              </a:solidFill>
              <a:effectLst>
                <a:outerShdw blurRad="38100" dist="38100" dir="2700000" algn="tl">
                  <a:srgbClr val="000000">
                    <a:alpha val="43137"/>
                  </a:srgbClr>
                </a:outerShdw>
              </a:effectLst>
            </a:endParaRPr>
          </a:p>
        </p:txBody>
      </p:sp>
      <p:sp>
        <p:nvSpPr>
          <p:cNvPr id="106" name="Rectangle 105"/>
          <p:cNvSpPr/>
          <p:nvPr/>
        </p:nvSpPr>
        <p:spPr>
          <a:xfrm>
            <a:off x="1597570" y="848123"/>
            <a:ext cx="4236428" cy="284549"/>
          </a:xfrm>
          <a:prstGeom prst="rect">
            <a:avLst/>
          </a:prstGeom>
        </p:spPr>
        <p:txBody>
          <a:bodyPr wrap="square" anchor="ctr">
            <a:noAutofit/>
          </a:bodyPr>
          <a:lstStyle/>
          <a:p>
            <a:pPr algn="ctr"/>
            <a:r>
              <a:rPr lang="en-US" sz="1400" b="1" i="1" dirty="0" smtClean="0">
                <a:solidFill>
                  <a:srgbClr val="203864"/>
                </a:solidFill>
                <a:latin typeface=" Arial"/>
              </a:rPr>
              <a:t>Lines of Effort</a:t>
            </a:r>
            <a:endParaRPr lang="en-US" sz="1400" b="1" i="1" dirty="0">
              <a:latin typeface=" Arial"/>
            </a:endParaRPr>
          </a:p>
        </p:txBody>
      </p:sp>
      <p:sp>
        <p:nvSpPr>
          <p:cNvPr id="123" name="Rectangle 122"/>
          <p:cNvSpPr/>
          <p:nvPr/>
        </p:nvSpPr>
        <p:spPr>
          <a:xfrm>
            <a:off x="5581298" y="841595"/>
            <a:ext cx="1972222" cy="297603"/>
          </a:xfrm>
          <a:prstGeom prst="rect">
            <a:avLst/>
          </a:prstGeom>
        </p:spPr>
        <p:txBody>
          <a:bodyPr wrap="square" anchor="ctr">
            <a:noAutofit/>
          </a:bodyPr>
          <a:lstStyle/>
          <a:p>
            <a:pPr algn="ctr"/>
            <a:r>
              <a:rPr lang="en-US" sz="1400" b="1" i="1" dirty="0" smtClean="0">
                <a:solidFill>
                  <a:srgbClr val="203864"/>
                </a:solidFill>
                <a:latin typeface=" Arial"/>
              </a:rPr>
              <a:t>Strategic Objectives</a:t>
            </a:r>
            <a:endParaRPr lang="en-US" sz="1400" b="1" i="1" dirty="0">
              <a:solidFill>
                <a:srgbClr val="203864"/>
              </a:solidFill>
              <a:latin typeface=" Arial"/>
            </a:endParaRPr>
          </a:p>
        </p:txBody>
      </p:sp>
      <p:sp>
        <p:nvSpPr>
          <p:cNvPr id="124" name="Rectangle 123"/>
          <p:cNvSpPr/>
          <p:nvPr/>
        </p:nvSpPr>
        <p:spPr>
          <a:xfrm>
            <a:off x="7466898" y="841703"/>
            <a:ext cx="1534226" cy="292953"/>
          </a:xfrm>
          <a:prstGeom prst="rect">
            <a:avLst/>
          </a:prstGeom>
        </p:spPr>
        <p:txBody>
          <a:bodyPr wrap="square" anchor="ctr">
            <a:noAutofit/>
          </a:bodyPr>
          <a:lstStyle/>
          <a:p>
            <a:pPr algn="ctr"/>
            <a:r>
              <a:rPr lang="en-US" sz="1400" b="1" i="1" dirty="0" smtClean="0">
                <a:solidFill>
                  <a:srgbClr val="203864"/>
                </a:solidFill>
                <a:latin typeface=" Arial"/>
              </a:rPr>
              <a:t>Vision</a:t>
            </a:r>
            <a:endParaRPr lang="en-US" sz="1400" b="1" i="1" dirty="0">
              <a:latin typeface=" Arial"/>
            </a:endParaRPr>
          </a:p>
        </p:txBody>
      </p:sp>
      <p:cxnSp>
        <p:nvCxnSpPr>
          <p:cNvPr id="128" name="Straight Connector 127"/>
          <p:cNvCxnSpPr>
            <a:endCxn id="132" idx="3"/>
          </p:cNvCxnSpPr>
          <p:nvPr/>
        </p:nvCxnSpPr>
        <p:spPr>
          <a:xfrm flipH="1" flipV="1">
            <a:off x="5977146" y="6449422"/>
            <a:ext cx="3023978" cy="1240"/>
          </a:xfrm>
          <a:prstGeom prst="line">
            <a:avLst/>
          </a:prstGeom>
          <a:ln w="28575">
            <a:solidFill>
              <a:srgbClr val="203864"/>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2" name="Rounded Rectangle 131"/>
          <p:cNvSpPr/>
          <p:nvPr/>
        </p:nvSpPr>
        <p:spPr bwMode="auto">
          <a:xfrm>
            <a:off x="1475064" y="6234753"/>
            <a:ext cx="4502082" cy="429337"/>
          </a:xfrm>
          <a:prstGeom prst="roundRect">
            <a:avLst/>
          </a:prstGeom>
          <a:noFill/>
          <a:ln w="12700">
            <a:noFill/>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wrap="square" lIns="0" tIns="0" rIns="0" bIns="0" anchor="ctr"/>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914001">
              <a:defRPr/>
            </a:pPr>
            <a:r>
              <a:rPr lang="en-US" sz="1000" b="1" i="1" dirty="0" smtClean="0">
                <a:solidFill>
                  <a:srgbClr val="203864"/>
                </a:solidFill>
              </a:rPr>
              <a:t>Near-term</a:t>
            </a:r>
          </a:p>
          <a:p>
            <a:pPr algn="ctr" defTabSz="914001">
              <a:defRPr/>
            </a:pPr>
            <a:endParaRPr lang="en-US" sz="1000" b="1" i="1" dirty="0" smtClean="0">
              <a:solidFill>
                <a:srgbClr val="203864"/>
              </a:solidFill>
            </a:endParaRPr>
          </a:p>
          <a:p>
            <a:pPr algn="ctr" defTabSz="914001">
              <a:defRPr/>
            </a:pPr>
            <a:endParaRPr lang="en-US" sz="1000" b="1" i="1" dirty="0">
              <a:solidFill>
                <a:srgbClr val="203864"/>
              </a:solidFill>
            </a:endParaRPr>
          </a:p>
        </p:txBody>
      </p:sp>
      <p:sp>
        <p:nvSpPr>
          <p:cNvPr id="59" name="Oval 58"/>
          <p:cNvSpPr/>
          <p:nvPr/>
        </p:nvSpPr>
        <p:spPr bwMode="auto">
          <a:xfrm>
            <a:off x="6312174" y="4113091"/>
            <a:ext cx="967884" cy="911232"/>
          </a:xfrm>
          <a:prstGeom prst="ellipse">
            <a:avLst/>
          </a:prstGeom>
          <a:solidFill>
            <a:schemeClr val="bg1">
              <a:lumMod val="75000"/>
            </a:schemeClr>
          </a:solidFill>
          <a:ln w="12700">
            <a:solidFill>
              <a:srgbClr val="203864"/>
            </a:solidFill>
            <a:prstDash val="dash"/>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vert="horz" wrap="square" lIns="0" tIns="0" rIns="0" bIns="0" anchor="ctr"/>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228600">
              <a:defRPr/>
            </a:pPr>
            <a:endParaRPr lang="en-US" sz="1200" b="1" dirty="0" smtClean="0">
              <a:solidFill>
                <a:srgbClr val="203864"/>
              </a:solidFill>
              <a:latin typeface=" Arial"/>
            </a:endParaRPr>
          </a:p>
        </p:txBody>
      </p:sp>
      <p:sp>
        <p:nvSpPr>
          <p:cNvPr id="60" name="Oval 59"/>
          <p:cNvSpPr/>
          <p:nvPr/>
        </p:nvSpPr>
        <p:spPr bwMode="auto">
          <a:xfrm>
            <a:off x="6312176" y="5085824"/>
            <a:ext cx="967884" cy="911232"/>
          </a:xfrm>
          <a:prstGeom prst="ellipse">
            <a:avLst/>
          </a:prstGeom>
          <a:solidFill>
            <a:schemeClr val="bg1">
              <a:lumMod val="75000"/>
            </a:schemeClr>
          </a:solidFill>
          <a:ln w="12700">
            <a:solidFill>
              <a:srgbClr val="203864"/>
            </a:solidFill>
            <a:prstDash val="dash"/>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vert="horz" wrap="square" lIns="0" tIns="0" rIns="0" bIns="0" anchor="ctr"/>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228600">
              <a:defRPr/>
            </a:pPr>
            <a:endParaRPr lang="en-US" sz="1200" b="1" dirty="0" smtClean="0">
              <a:solidFill>
                <a:srgbClr val="203864"/>
              </a:solidFill>
              <a:latin typeface=" Arial"/>
            </a:endParaRPr>
          </a:p>
        </p:txBody>
      </p:sp>
      <p:sp>
        <p:nvSpPr>
          <p:cNvPr id="61" name="Oval 60"/>
          <p:cNvSpPr/>
          <p:nvPr/>
        </p:nvSpPr>
        <p:spPr bwMode="auto">
          <a:xfrm>
            <a:off x="6312175" y="1194895"/>
            <a:ext cx="967884" cy="911232"/>
          </a:xfrm>
          <a:prstGeom prst="ellipse">
            <a:avLst/>
          </a:prstGeom>
          <a:solidFill>
            <a:schemeClr val="bg1">
              <a:lumMod val="75000"/>
            </a:schemeClr>
          </a:solidFill>
          <a:ln w="12700">
            <a:solidFill>
              <a:srgbClr val="203864"/>
            </a:solidFill>
            <a:prstDash val="dash"/>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vert="horz" wrap="square" lIns="0" tIns="0" rIns="0" bIns="0" anchor="ctr"/>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228600">
              <a:defRPr/>
            </a:pPr>
            <a:endParaRPr lang="en-US" sz="1000" b="1" dirty="0" smtClean="0">
              <a:solidFill>
                <a:srgbClr val="203864"/>
              </a:solidFill>
              <a:latin typeface=" Arial"/>
            </a:endParaRPr>
          </a:p>
        </p:txBody>
      </p:sp>
      <p:sp>
        <p:nvSpPr>
          <p:cNvPr id="62" name="Oval 61"/>
          <p:cNvSpPr/>
          <p:nvPr/>
        </p:nvSpPr>
        <p:spPr bwMode="auto">
          <a:xfrm>
            <a:off x="6312174" y="2167627"/>
            <a:ext cx="967884" cy="911232"/>
          </a:xfrm>
          <a:prstGeom prst="ellipse">
            <a:avLst/>
          </a:prstGeom>
          <a:solidFill>
            <a:schemeClr val="bg1">
              <a:lumMod val="75000"/>
            </a:schemeClr>
          </a:solidFill>
          <a:ln w="12700">
            <a:solidFill>
              <a:srgbClr val="203864"/>
            </a:solidFill>
            <a:prstDash val="dash"/>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vert="horz" wrap="square" lIns="0" tIns="0" rIns="0" bIns="0" anchor="ctr"/>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228600">
              <a:defRPr/>
            </a:pPr>
            <a:endParaRPr lang="en-US" sz="1200" b="1" dirty="0" smtClean="0">
              <a:solidFill>
                <a:srgbClr val="203864"/>
              </a:solidFill>
              <a:latin typeface=" Arial"/>
            </a:endParaRPr>
          </a:p>
        </p:txBody>
      </p:sp>
      <p:sp>
        <p:nvSpPr>
          <p:cNvPr id="72" name="Oval 71"/>
          <p:cNvSpPr/>
          <p:nvPr/>
        </p:nvSpPr>
        <p:spPr bwMode="auto">
          <a:xfrm>
            <a:off x="6312174" y="3140359"/>
            <a:ext cx="967884" cy="911232"/>
          </a:xfrm>
          <a:prstGeom prst="ellipse">
            <a:avLst/>
          </a:prstGeom>
          <a:solidFill>
            <a:schemeClr val="bg1">
              <a:lumMod val="75000"/>
            </a:schemeClr>
          </a:solidFill>
          <a:ln w="12700">
            <a:solidFill>
              <a:srgbClr val="203864"/>
            </a:solidFill>
            <a:prstDash val="dash"/>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vert="horz" wrap="square" lIns="0" tIns="0" rIns="0" bIns="0" anchor="ctr"/>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228600">
              <a:defRPr/>
            </a:pPr>
            <a:endParaRPr lang="en-US" sz="1200" b="1" dirty="0" smtClean="0">
              <a:solidFill>
                <a:srgbClr val="203864"/>
              </a:solidFill>
              <a:latin typeface=" Arial"/>
            </a:endParaRPr>
          </a:p>
        </p:txBody>
      </p:sp>
      <p:sp>
        <p:nvSpPr>
          <p:cNvPr id="43" name="Rectangle 42"/>
          <p:cNvSpPr/>
          <p:nvPr/>
        </p:nvSpPr>
        <p:spPr>
          <a:xfrm>
            <a:off x="153456" y="848123"/>
            <a:ext cx="1571827" cy="286532"/>
          </a:xfrm>
          <a:prstGeom prst="rect">
            <a:avLst/>
          </a:prstGeom>
        </p:spPr>
        <p:txBody>
          <a:bodyPr wrap="square" anchor="ctr">
            <a:noAutofit/>
          </a:bodyPr>
          <a:lstStyle/>
          <a:p>
            <a:pPr algn="ctr"/>
            <a:r>
              <a:rPr lang="en-US" sz="1400" b="1" i="1" dirty="0" smtClean="0">
                <a:solidFill>
                  <a:srgbClr val="203864"/>
                </a:solidFill>
                <a:latin typeface=" Arial"/>
              </a:rPr>
              <a:t>Strategic Efforts</a:t>
            </a:r>
            <a:endParaRPr lang="en-US" sz="1400" b="1" i="1" dirty="0">
              <a:latin typeface=" Arial"/>
            </a:endParaRPr>
          </a:p>
        </p:txBody>
      </p:sp>
      <p:sp>
        <p:nvSpPr>
          <p:cNvPr id="44" name="Pentagon 43"/>
          <p:cNvSpPr/>
          <p:nvPr/>
        </p:nvSpPr>
        <p:spPr bwMode="auto">
          <a:xfrm>
            <a:off x="153460" y="6238014"/>
            <a:ext cx="1307649" cy="429332"/>
          </a:xfrm>
          <a:prstGeom prst="homePlate">
            <a:avLst>
              <a:gd name="adj" fmla="val 27058"/>
            </a:avLst>
          </a:prstGeom>
          <a:solidFill>
            <a:schemeClr val="bg1"/>
          </a:solidFill>
          <a:ln w="12700">
            <a:solidFill>
              <a:srgbClr val="203864"/>
            </a:solidFill>
            <a:prstDash val="dash"/>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vert="horz" wrap="square" lIns="0" tIns="0" rIns="0" bIns="0" anchor="ctr"/>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228600">
              <a:defRPr/>
            </a:pPr>
            <a:r>
              <a:rPr lang="en-US" sz="1000" b="1" dirty="0" smtClean="0">
                <a:solidFill>
                  <a:srgbClr val="203864"/>
                </a:solidFill>
                <a:latin typeface=" Arial"/>
              </a:rPr>
              <a:t>DOTMLPF-P Solutions</a:t>
            </a:r>
          </a:p>
        </p:txBody>
      </p:sp>
      <p:sp>
        <p:nvSpPr>
          <p:cNvPr id="54" name="Rounded Rectangle 53"/>
          <p:cNvSpPr/>
          <p:nvPr/>
        </p:nvSpPr>
        <p:spPr bwMode="auto">
          <a:xfrm>
            <a:off x="5968521" y="6234752"/>
            <a:ext cx="1498372" cy="429337"/>
          </a:xfrm>
          <a:prstGeom prst="roundRect">
            <a:avLst/>
          </a:prstGeom>
          <a:noFill/>
          <a:ln w="12700">
            <a:noFill/>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wrap="square" lIns="0" tIns="0" rIns="0" bIns="0" anchor="ctr"/>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914001">
              <a:defRPr/>
            </a:pPr>
            <a:r>
              <a:rPr lang="en-US" sz="1000" b="1" i="1" dirty="0" smtClean="0">
                <a:solidFill>
                  <a:srgbClr val="203864"/>
                </a:solidFill>
              </a:rPr>
              <a:t>Mid-term</a:t>
            </a:r>
          </a:p>
          <a:p>
            <a:pPr algn="ctr" defTabSz="914001">
              <a:defRPr/>
            </a:pPr>
            <a:endParaRPr lang="en-US" sz="1000" b="1" i="1" dirty="0" smtClean="0">
              <a:solidFill>
                <a:srgbClr val="203864"/>
              </a:solidFill>
            </a:endParaRPr>
          </a:p>
          <a:p>
            <a:pPr algn="ctr" defTabSz="914001">
              <a:defRPr/>
            </a:pPr>
            <a:endParaRPr lang="en-US" sz="1000" b="1" i="1" dirty="0">
              <a:solidFill>
                <a:srgbClr val="203864"/>
              </a:solidFill>
            </a:endParaRPr>
          </a:p>
        </p:txBody>
      </p:sp>
      <p:cxnSp>
        <p:nvCxnSpPr>
          <p:cNvPr id="57" name="Straight Connector 56"/>
          <p:cNvCxnSpPr>
            <a:endCxn id="44" idx="3"/>
          </p:cNvCxnSpPr>
          <p:nvPr/>
        </p:nvCxnSpPr>
        <p:spPr>
          <a:xfrm flipH="1">
            <a:off x="1461109" y="6448646"/>
            <a:ext cx="4507411" cy="4034"/>
          </a:xfrm>
          <a:prstGeom prst="line">
            <a:avLst/>
          </a:prstGeom>
          <a:ln w="28575">
            <a:solidFill>
              <a:srgbClr val="203864"/>
            </a:solidFill>
            <a:prstDash val="solid"/>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468157" y="6234759"/>
            <a:ext cx="0" cy="429332"/>
          </a:xfrm>
          <a:prstGeom prst="line">
            <a:avLst/>
          </a:prstGeom>
          <a:ln w="19050">
            <a:solidFill>
              <a:srgbClr val="203864"/>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977146" y="6234759"/>
            <a:ext cx="0" cy="429332"/>
          </a:xfrm>
          <a:prstGeom prst="line">
            <a:avLst/>
          </a:prstGeom>
          <a:ln w="19050">
            <a:solidFill>
              <a:srgbClr val="203864"/>
            </a:solidFill>
            <a:prstDash val="soli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312175" y="1196817"/>
            <a:ext cx="967883" cy="916056"/>
          </a:xfrm>
          <a:prstGeom prst="rect">
            <a:avLst/>
          </a:prstGeom>
          <a:noFill/>
        </p:spPr>
        <p:txBody>
          <a:bodyPr wrap="square" rtlCol="0" anchor="ctr">
            <a:noAutofit/>
          </a:bodyPr>
          <a:lstStyle/>
          <a:p>
            <a:pPr algn="ctr"/>
            <a:r>
              <a:rPr lang="en-US" sz="1000" b="1" u="sng" dirty="0" smtClean="0">
                <a:solidFill>
                  <a:srgbClr val="203864"/>
                </a:solidFill>
                <a:latin typeface=" Arial"/>
              </a:rPr>
              <a:t>Man</a:t>
            </a:r>
          </a:p>
          <a:p>
            <a:pPr algn="ctr"/>
            <a:r>
              <a:rPr lang="en-US" sz="800" dirty="0" smtClean="0">
                <a:solidFill>
                  <a:srgbClr val="203864"/>
                </a:solidFill>
                <a:latin typeface=" Arial"/>
              </a:rPr>
              <a:t>Man operating </a:t>
            </a:r>
            <a:r>
              <a:rPr lang="en-US" sz="800" dirty="0">
                <a:solidFill>
                  <a:srgbClr val="203864"/>
                </a:solidFill>
                <a:latin typeface=" Arial"/>
              </a:rPr>
              <a:t>force </a:t>
            </a:r>
            <a:r>
              <a:rPr lang="en-US" sz="800" dirty="0" smtClean="0">
                <a:solidFill>
                  <a:srgbClr val="203864"/>
                </a:solidFill>
                <a:latin typeface=" Arial"/>
              </a:rPr>
              <a:t>units fully for large-scale ground combat</a:t>
            </a:r>
            <a:endParaRPr lang="en-US" sz="800" dirty="0">
              <a:solidFill>
                <a:srgbClr val="203864"/>
              </a:solidFill>
              <a:latin typeface=" Arial"/>
            </a:endParaRPr>
          </a:p>
        </p:txBody>
      </p:sp>
      <p:sp>
        <p:nvSpPr>
          <p:cNvPr id="45" name="TextBox 44"/>
          <p:cNvSpPr txBox="1"/>
          <p:nvPr/>
        </p:nvSpPr>
        <p:spPr>
          <a:xfrm>
            <a:off x="6312175" y="2163859"/>
            <a:ext cx="967883" cy="916056"/>
          </a:xfrm>
          <a:prstGeom prst="rect">
            <a:avLst/>
          </a:prstGeom>
          <a:noFill/>
        </p:spPr>
        <p:txBody>
          <a:bodyPr wrap="square" rtlCol="0" anchor="ctr">
            <a:noAutofit/>
          </a:bodyPr>
          <a:lstStyle/>
          <a:p>
            <a:pPr algn="ctr"/>
            <a:r>
              <a:rPr lang="en-US" sz="1000" b="1" u="sng" dirty="0" smtClean="0">
                <a:solidFill>
                  <a:srgbClr val="203864"/>
                </a:solidFill>
                <a:latin typeface=" Arial"/>
              </a:rPr>
              <a:t>Organize</a:t>
            </a:r>
          </a:p>
          <a:p>
            <a:pPr algn="ctr"/>
            <a:r>
              <a:rPr lang="en-US" sz="800" dirty="0" smtClean="0">
                <a:solidFill>
                  <a:srgbClr val="203864"/>
                </a:solidFill>
                <a:latin typeface=" Arial"/>
              </a:rPr>
              <a:t>Structure warfighting formations for Multi-Domain Operations</a:t>
            </a:r>
            <a:endParaRPr lang="en-US" sz="800" dirty="0">
              <a:solidFill>
                <a:srgbClr val="203864"/>
              </a:solidFill>
              <a:latin typeface=" Arial"/>
            </a:endParaRPr>
          </a:p>
        </p:txBody>
      </p:sp>
      <p:sp>
        <p:nvSpPr>
          <p:cNvPr id="46" name="TextBox 45"/>
          <p:cNvSpPr txBox="1"/>
          <p:nvPr/>
        </p:nvSpPr>
        <p:spPr>
          <a:xfrm>
            <a:off x="6312175" y="3130901"/>
            <a:ext cx="967883" cy="916056"/>
          </a:xfrm>
          <a:prstGeom prst="rect">
            <a:avLst/>
          </a:prstGeom>
          <a:noFill/>
        </p:spPr>
        <p:txBody>
          <a:bodyPr wrap="square" rtlCol="0" anchor="ctr">
            <a:noAutofit/>
          </a:bodyPr>
          <a:lstStyle/>
          <a:p>
            <a:pPr algn="ctr"/>
            <a:r>
              <a:rPr lang="en-US" sz="1000" b="1" u="sng" dirty="0" smtClean="0">
                <a:solidFill>
                  <a:srgbClr val="203864"/>
                </a:solidFill>
                <a:latin typeface=" Arial"/>
              </a:rPr>
              <a:t>Train</a:t>
            </a:r>
          </a:p>
          <a:p>
            <a:pPr algn="ctr"/>
            <a:r>
              <a:rPr lang="en-US" sz="800" dirty="0" smtClean="0">
                <a:solidFill>
                  <a:srgbClr val="203864"/>
                </a:solidFill>
                <a:latin typeface=" Arial"/>
              </a:rPr>
              <a:t>Train tough Soldiers &amp; units ready to fight &amp; win high-intensity conflict</a:t>
            </a:r>
            <a:endParaRPr lang="en-US" sz="800" dirty="0">
              <a:solidFill>
                <a:srgbClr val="203864"/>
              </a:solidFill>
              <a:latin typeface=" Arial"/>
            </a:endParaRPr>
          </a:p>
        </p:txBody>
      </p:sp>
      <p:sp>
        <p:nvSpPr>
          <p:cNvPr id="47" name="TextBox 46"/>
          <p:cNvSpPr txBox="1"/>
          <p:nvPr/>
        </p:nvSpPr>
        <p:spPr>
          <a:xfrm>
            <a:off x="6309195" y="4097943"/>
            <a:ext cx="967883" cy="916056"/>
          </a:xfrm>
          <a:prstGeom prst="rect">
            <a:avLst/>
          </a:prstGeom>
          <a:noFill/>
        </p:spPr>
        <p:txBody>
          <a:bodyPr wrap="square" rtlCol="0" anchor="ctr">
            <a:noAutofit/>
          </a:bodyPr>
          <a:lstStyle/>
          <a:p>
            <a:pPr algn="ctr"/>
            <a:r>
              <a:rPr lang="en-US" sz="1000" b="1" u="sng" dirty="0" smtClean="0">
                <a:solidFill>
                  <a:srgbClr val="203864"/>
                </a:solidFill>
                <a:latin typeface=" Arial"/>
              </a:rPr>
              <a:t>Equip</a:t>
            </a:r>
          </a:p>
          <a:p>
            <a:pPr algn="ctr"/>
            <a:r>
              <a:rPr lang="en-US" sz="800" dirty="0" smtClean="0">
                <a:solidFill>
                  <a:srgbClr val="203864"/>
                </a:solidFill>
                <a:latin typeface=" Arial"/>
              </a:rPr>
              <a:t>Field modernized capabilities with overmatch to defeat near-peer threats</a:t>
            </a:r>
            <a:endParaRPr lang="en-US" sz="800" dirty="0">
              <a:solidFill>
                <a:srgbClr val="203864"/>
              </a:solidFill>
              <a:latin typeface=" Arial"/>
            </a:endParaRPr>
          </a:p>
        </p:txBody>
      </p:sp>
      <p:sp>
        <p:nvSpPr>
          <p:cNvPr id="51" name="TextBox 50"/>
          <p:cNvSpPr txBox="1"/>
          <p:nvPr/>
        </p:nvSpPr>
        <p:spPr>
          <a:xfrm>
            <a:off x="6309195" y="5064984"/>
            <a:ext cx="967883" cy="916056"/>
          </a:xfrm>
          <a:prstGeom prst="rect">
            <a:avLst/>
          </a:prstGeom>
          <a:noFill/>
        </p:spPr>
        <p:txBody>
          <a:bodyPr wrap="square" rtlCol="0" anchor="ctr">
            <a:noAutofit/>
          </a:bodyPr>
          <a:lstStyle/>
          <a:p>
            <a:pPr algn="ctr"/>
            <a:r>
              <a:rPr lang="en-US" sz="1000" b="1" u="sng" dirty="0" smtClean="0">
                <a:solidFill>
                  <a:srgbClr val="203864"/>
                </a:solidFill>
                <a:latin typeface=" Arial"/>
              </a:rPr>
              <a:t>Lead</a:t>
            </a:r>
          </a:p>
          <a:p>
            <a:pPr algn="ctr"/>
            <a:r>
              <a:rPr lang="en-US" sz="800" dirty="0" smtClean="0">
                <a:solidFill>
                  <a:srgbClr val="203864"/>
                </a:solidFill>
                <a:latin typeface=" Arial"/>
              </a:rPr>
              <a:t>Develop ethical Leaders disciplined to exercise initiative in the chaos of combat</a:t>
            </a:r>
            <a:endParaRPr lang="en-US" sz="800" dirty="0">
              <a:solidFill>
                <a:srgbClr val="203864"/>
              </a:solidFill>
              <a:latin typeface=" Arial"/>
            </a:endParaRPr>
          </a:p>
        </p:txBody>
      </p:sp>
      <p:sp>
        <p:nvSpPr>
          <p:cNvPr id="65" name="Rectangle 64"/>
          <p:cNvSpPr/>
          <p:nvPr/>
        </p:nvSpPr>
        <p:spPr>
          <a:xfrm>
            <a:off x="1225945" y="6059858"/>
            <a:ext cx="481832" cy="215444"/>
          </a:xfrm>
          <a:prstGeom prst="rect">
            <a:avLst/>
          </a:prstGeom>
        </p:spPr>
        <p:txBody>
          <a:bodyPr wrap="square">
            <a:spAutoFit/>
          </a:bodyPr>
          <a:lstStyle/>
          <a:p>
            <a:pPr algn="ctr"/>
            <a:r>
              <a:rPr lang="en-US" sz="800" dirty="0" smtClean="0">
                <a:solidFill>
                  <a:srgbClr val="203864"/>
                </a:solidFill>
                <a:latin typeface=" Arial"/>
              </a:rPr>
              <a:t>2019</a:t>
            </a:r>
          </a:p>
        </p:txBody>
      </p:sp>
      <p:sp>
        <p:nvSpPr>
          <p:cNvPr id="66" name="Rectangle 65"/>
          <p:cNvSpPr/>
          <p:nvPr/>
        </p:nvSpPr>
        <p:spPr>
          <a:xfrm>
            <a:off x="5743897" y="6059858"/>
            <a:ext cx="481832" cy="215444"/>
          </a:xfrm>
          <a:prstGeom prst="rect">
            <a:avLst/>
          </a:prstGeom>
        </p:spPr>
        <p:txBody>
          <a:bodyPr wrap="square">
            <a:spAutoFit/>
          </a:bodyPr>
          <a:lstStyle/>
          <a:p>
            <a:pPr algn="ctr"/>
            <a:r>
              <a:rPr lang="en-US" sz="800" dirty="0" smtClean="0">
                <a:solidFill>
                  <a:srgbClr val="203864"/>
                </a:solidFill>
                <a:latin typeface=" Arial"/>
              </a:rPr>
              <a:t>2022</a:t>
            </a:r>
          </a:p>
        </p:txBody>
      </p:sp>
      <p:sp>
        <p:nvSpPr>
          <p:cNvPr id="55" name="Rounded Rectangle 54"/>
          <p:cNvSpPr/>
          <p:nvPr/>
        </p:nvSpPr>
        <p:spPr bwMode="auto">
          <a:xfrm>
            <a:off x="7466898" y="1127049"/>
            <a:ext cx="1534226" cy="4924407"/>
          </a:xfrm>
          <a:prstGeom prst="roundRect">
            <a:avLst>
              <a:gd name="adj" fmla="val 7984"/>
            </a:avLst>
          </a:prstGeom>
          <a:solidFill>
            <a:srgbClr val="203864"/>
          </a:solidFill>
          <a:ln w="12700">
            <a:solidFill>
              <a:srgbClr val="203864"/>
            </a:solidFill>
            <a:prstDash val="dash"/>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wrap="square" lIns="0" tIns="0" rIns="0" bIns="0" anchor="ctr"/>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228600">
              <a:defRPr/>
            </a:pPr>
            <a:r>
              <a:rPr lang="en-US" sz="1050" dirty="0" smtClean="0">
                <a:solidFill>
                  <a:schemeClr val="bg1"/>
                </a:solidFill>
              </a:rPr>
              <a:t>The </a:t>
            </a:r>
            <a:r>
              <a:rPr lang="en-US" sz="1200" b="1" i="1" dirty="0">
                <a:solidFill>
                  <a:schemeClr val="bg1"/>
                </a:solidFill>
              </a:rPr>
              <a:t>Army of 2028 </a:t>
            </a:r>
            <a:r>
              <a:rPr lang="en-US" sz="1050" dirty="0">
                <a:solidFill>
                  <a:schemeClr val="bg1"/>
                </a:solidFill>
              </a:rPr>
              <a:t>will be ready to deploy, fight and win decisively against any adversary, anytime and anywhere, in a joint, </a:t>
            </a:r>
            <a:r>
              <a:rPr lang="en-US" sz="1050" dirty="0" smtClean="0">
                <a:solidFill>
                  <a:schemeClr val="bg1"/>
                </a:solidFill>
              </a:rPr>
              <a:t>combined, multi-domain</a:t>
            </a:r>
            <a:r>
              <a:rPr lang="en-US" sz="1050" dirty="0">
                <a:solidFill>
                  <a:schemeClr val="bg1"/>
                </a:solidFill>
              </a:rPr>
              <a:t>, high-intensity conflict, while simultaneously deterring others and maintaining its ability to conduct irregular warfare. </a:t>
            </a:r>
            <a:endParaRPr lang="en-US" sz="1050" dirty="0" smtClean="0">
              <a:solidFill>
                <a:schemeClr val="bg1"/>
              </a:solidFill>
            </a:endParaRPr>
          </a:p>
          <a:p>
            <a:pPr algn="ctr" defTabSz="228600">
              <a:defRPr/>
            </a:pPr>
            <a:endParaRPr lang="en-US" sz="1050" dirty="0">
              <a:solidFill>
                <a:schemeClr val="bg1"/>
              </a:solidFill>
            </a:endParaRPr>
          </a:p>
          <a:p>
            <a:pPr algn="ctr" defTabSz="228600">
              <a:defRPr/>
            </a:pPr>
            <a:r>
              <a:rPr lang="en-US" sz="1050" dirty="0" smtClean="0">
                <a:solidFill>
                  <a:schemeClr val="bg1"/>
                </a:solidFill>
              </a:rPr>
              <a:t>The </a:t>
            </a:r>
            <a:r>
              <a:rPr lang="en-US" sz="1050" dirty="0">
                <a:solidFill>
                  <a:schemeClr val="bg1"/>
                </a:solidFill>
              </a:rPr>
              <a:t>Army will do this through the employment of modern manned and unmanned ground combat vehicles, aircraft, sustainment systems, and weapons, coupled with robust combined arms formations and tactics based on a modern warfighting doctrine, and centered on exceptional Leaders and Soldiers of unmatched lethality</a:t>
            </a:r>
            <a:r>
              <a:rPr lang="en-US" sz="1050" dirty="0" smtClean="0">
                <a:solidFill>
                  <a:schemeClr val="bg1"/>
                </a:solidFill>
              </a:rPr>
              <a:t>.</a:t>
            </a:r>
            <a:endParaRPr lang="en-US" sz="1050" b="1" dirty="0">
              <a:solidFill>
                <a:schemeClr val="bg1"/>
              </a:solidFill>
              <a:latin typeface=" Arial"/>
            </a:endParaRPr>
          </a:p>
        </p:txBody>
      </p:sp>
      <p:sp>
        <p:nvSpPr>
          <p:cNvPr id="50" name="Pentagon 49"/>
          <p:cNvSpPr/>
          <p:nvPr/>
        </p:nvSpPr>
        <p:spPr>
          <a:xfrm>
            <a:off x="1587798" y="1500609"/>
            <a:ext cx="4238947" cy="857519"/>
          </a:xfrm>
          <a:prstGeom prst="homePlate">
            <a:avLst>
              <a:gd name="adj" fmla="val 25857"/>
            </a:avLst>
          </a:prstGeom>
          <a:solidFill>
            <a:srgbClr val="E6E6E6"/>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i="1" u="sng" dirty="0" smtClean="0">
                <a:solidFill>
                  <a:srgbClr val="203864"/>
                </a:solidFill>
                <a:latin typeface=" Arial"/>
              </a:rPr>
              <a:t>Build Readiness</a:t>
            </a:r>
            <a:r>
              <a:rPr lang="en-US" sz="1200" b="1" i="1" dirty="0" smtClean="0">
                <a:solidFill>
                  <a:srgbClr val="203864"/>
                </a:solidFill>
                <a:latin typeface=" Arial"/>
              </a:rPr>
              <a:t> </a:t>
            </a:r>
            <a:endParaRPr lang="en-US" sz="1000" dirty="0">
              <a:solidFill>
                <a:srgbClr val="203864"/>
              </a:solidFill>
              <a:latin typeface=" Arial"/>
            </a:endParaRPr>
          </a:p>
          <a:p>
            <a:pPr marL="173038" indent="-169863">
              <a:buFont typeface="Wingdings" panose="05000000000000000000" pitchFamily="2" charset="2"/>
              <a:buChar char="Ø"/>
            </a:pPr>
            <a:r>
              <a:rPr lang="en-US" sz="800" dirty="0" smtClean="0">
                <a:solidFill>
                  <a:srgbClr val="203864"/>
                </a:solidFill>
                <a:latin typeface=" Arial"/>
              </a:rPr>
              <a:t>OBJ 1-1: Implement the Sustainable Readiness Process to meet Defense Planning Guidance requirements</a:t>
            </a:r>
            <a:endParaRPr lang="en-US" sz="800" dirty="0">
              <a:solidFill>
                <a:srgbClr val="203864"/>
              </a:solidFill>
              <a:latin typeface=" Arial"/>
            </a:endParaRPr>
          </a:p>
          <a:p>
            <a:pPr marL="173038" indent="-169863">
              <a:buFont typeface="Wingdings" panose="05000000000000000000" pitchFamily="2" charset="2"/>
              <a:buChar char="Ø"/>
            </a:pPr>
            <a:r>
              <a:rPr lang="en-US" sz="800" dirty="0" smtClean="0">
                <a:solidFill>
                  <a:srgbClr val="203864"/>
                </a:solidFill>
                <a:latin typeface=" Arial"/>
              </a:rPr>
              <a:t>OBJ 1-2: Apply the Dynamic Force Employment concept to the Total Force</a:t>
            </a:r>
            <a:endParaRPr lang="en-US" sz="800" dirty="0">
              <a:solidFill>
                <a:srgbClr val="203864"/>
              </a:solidFill>
              <a:latin typeface=" Arial"/>
            </a:endParaRPr>
          </a:p>
          <a:p>
            <a:pPr marL="173038" indent="-169863">
              <a:buFont typeface="Wingdings" panose="05000000000000000000" pitchFamily="2" charset="2"/>
              <a:buChar char="Ø"/>
            </a:pPr>
            <a:r>
              <a:rPr lang="en-US" sz="800" dirty="0" smtClean="0">
                <a:solidFill>
                  <a:srgbClr val="203864"/>
                </a:solidFill>
                <a:latin typeface=" Arial"/>
              </a:rPr>
              <a:t>OBJ 1-3: Calibrate force posture to support the Global Operating Model</a:t>
            </a:r>
            <a:endParaRPr lang="en-US" sz="1100" b="1" i="1" dirty="0">
              <a:solidFill>
                <a:srgbClr val="203864"/>
              </a:solidFill>
              <a:latin typeface=" Arial"/>
            </a:endParaRPr>
          </a:p>
        </p:txBody>
      </p:sp>
      <p:sp>
        <p:nvSpPr>
          <p:cNvPr id="64" name="Rounded Rectangle 63"/>
          <p:cNvSpPr/>
          <p:nvPr/>
        </p:nvSpPr>
        <p:spPr bwMode="auto">
          <a:xfrm>
            <a:off x="1476588" y="6229525"/>
            <a:ext cx="1108651" cy="428941"/>
          </a:xfrm>
          <a:prstGeom prst="roundRect">
            <a:avLst/>
          </a:prstGeom>
          <a:noFill/>
          <a:ln w="12700">
            <a:noFill/>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wrap="square" lIns="0" tIns="0" rIns="0" bIns="0" anchor="b"/>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914001">
              <a:defRPr/>
            </a:pPr>
            <a:r>
              <a:rPr lang="en-US" sz="1000" dirty="0" smtClean="0">
                <a:solidFill>
                  <a:srgbClr val="203864"/>
                </a:solidFill>
              </a:rPr>
              <a:t>FY19</a:t>
            </a:r>
            <a:endParaRPr lang="en-US" sz="1000" dirty="0">
              <a:solidFill>
                <a:srgbClr val="203864"/>
              </a:solidFill>
            </a:endParaRPr>
          </a:p>
        </p:txBody>
      </p:sp>
      <p:cxnSp>
        <p:nvCxnSpPr>
          <p:cNvPr id="69" name="Straight Connector 68"/>
          <p:cNvCxnSpPr/>
          <p:nvPr/>
        </p:nvCxnSpPr>
        <p:spPr>
          <a:xfrm flipH="1">
            <a:off x="2593863" y="6449422"/>
            <a:ext cx="2055" cy="214278"/>
          </a:xfrm>
          <a:prstGeom prst="line">
            <a:avLst/>
          </a:prstGeom>
          <a:ln w="19050">
            <a:solidFill>
              <a:srgbClr val="203864"/>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721624" y="6449422"/>
            <a:ext cx="2055" cy="214278"/>
          </a:xfrm>
          <a:prstGeom prst="line">
            <a:avLst/>
          </a:prstGeom>
          <a:ln w="19050">
            <a:solidFill>
              <a:srgbClr val="203864"/>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849385" y="6449422"/>
            <a:ext cx="2055" cy="214278"/>
          </a:xfrm>
          <a:prstGeom prst="line">
            <a:avLst/>
          </a:prstGeom>
          <a:ln w="19050">
            <a:solidFill>
              <a:srgbClr val="203864"/>
            </a:solidFill>
            <a:prstDash val="solid"/>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bwMode="auto">
          <a:xfrm>
            <a:off x="4836651" y="6229525"/>
            <a:ext cx="1122143" cy="428941"/>
          </a:xfrm>
          <a:prstGeom prst="roundRect">
            <a:avLst/>
          </a:prstGeom>
          <a:noFill/>
          <a:ln w="12700">
            <a:noFill/>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wrap="square" lIns="0" tIns="0" rIns="0" bIns="0" anchor="b"/>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914001">
              <a:defRPr/>
            </a:pPr>
            <a:r>
              <a:rPr lang="en-US" sz="1000" dirty="0" smtClean="0">
                <a:solidFill>
                  <a:srgbClr val="203864"/>
                </a:solidFill>
              </a:rPr>
              <a:t>TAA/POM 22-26</a:t>
            </a:r>
            <a:endParaRPr lang="en-US" sz="1000" dirty="0">
              <a:solidFill>
                <a:srgbClr val="203864"/>
              </a:solidFill>
            </a:endParaRPr>
          </a:p>
        </p:txBody>
      </p:sp>
      <p:sp>
        <p:nvSpPr>
          <p:cNvPr id="81" name="Pentagon 80"/>
          <p:cNvSpPr/>
          <p:nvPr/>
        </p:nvSpPr>
        <p:spPr>
          <a:xfrm>
            <a:off x="1587798" y="2611476"/>
            <a:ext cx="4238947" cy="857519"/>
          </a:xfrm>
          <a:prstGeom prst="homePlate">
            <a:avLst>
              <a:gd name="adj" fmla="val 24851"/>
            </a:avLst>
          </a:prstGeom>
          <a:solidFill>
            <a:srgbClr val="E6E6E6"/>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i="1" u="sng" dirty="0" smtClean="0">
                <a:solidFill>
                  <a:srgbClr val="203864"/>
                </a:solidFill>
                <a:latin typeface=" Arial"/>
              </a:rPr>
              <a:t>Modernization</a:t>
            </a:r>
            <a:endParaRPr lang="en-US" sz="1050" dirty="0">
              <a:solidFill>
                <a:srgbClr val="203864"/>
              </a:solidFill>
              <a:latin typeface=" Arial"/>
            </a:endParaRPr>
          </a:p>
          <a:p>
            <a:pPr marL="173038" indent="-171450">
              <a:buFont typeface="Wingdings" panose="05000000000000000000" pitchFamily="2" charset="2"/>
              <a:buChar char="Ø"/>
            </a:pPr>
            <a:r>
              <a:rPr lang="en-US" sz="800" dirty="0" smtClean="0">
                <a:solidFill>
                  <a:srgbClr val="203864"/>
                </a:solidFill>
                <a:latin typeface=" Arial"/>
              </a:rPr>
              <a:t>OBJ 2-1: Synchronize </a:t>
            </a:r>
            <a:r>
              <a:rPr lang="en-US" sz="800" dirty="0">
                <a:solidFill>
                  <a:srgbClr val="203864"/>
                </a:solidFill>
                <a:latin typeface=" Arial"/>
              </a:rPr>
              <a:t>force development tailored for Multi-Domain Operations</a:t>
            </a:r>
          </a:p>
          <a:p>
            <a:pPr marL="173038" indent="-171450">
              <a:buFont typeface="Wingdings" panose="05000000000000000000" pitchFamily="2" charset="2"/>
              <a:buChar char="Ø"/>
            </a:pPr>
            <a:r>
              <a:rPr lang="en-US" sz="800" dirty="0" smtClean="0">
                <a:solidFill>
                  <a:srgbClr val="203864"/>
                </a:solidFill>
                <a:latin typeface=" Arial"/>
              </a:rPr>
              <a:t>OBJ 2-2: Adapt </a:t>
            </a:r>
            <a:r>
              <a:rPr lang="en-US" sz="800" dirty="0">
                <a:solidFill>
                  <a:srgbClr val="203864"/>
                </a:solidFill>
                <a:latin typeface=" Arial"/>
              </a:rPr>
              <a:t>force management to </a:t>
            </a:r>
            <a:r>
              <a:rPr lang="en-US" sz="800" dirty="0" smtClean="0">
                <a:solidFill>
                  <a:srgbClr val="203864"/>
                </a:solidFill>
                <a:latin typeface=" Arial"/>
              </a:rPr>
              <a:t>balance global force posture of capabilities</a:t>
            </a:r>
            <a:endParaRPr lang="en-US" sz="800" dirty="0">
              <a:solidFill>
                <a:srgbClr val="203864"/>
              </a:solidFill>
              <a:latin typeface=" Arial"/>
            </a:endParaRPr>
          </a:p>
          <a:p>
            <a:pPr marL="173038" indent="-171450">
              <a:buFont typeface="Wingdings" panose="05000000000000000000" pitchFamily="2" charset="2"/>
              <a:buChar char="Ø"/>
            </a:pPr>
            <a:r>
              <a:rPr lang="en-US" sz="800" dirty="0" smtClean="0">
                <a:solidFill>
                  <a:srgbClr val="203864"/>
                </a:solidFill>
                <a:latin typeface=" Arial"/>
              </a:rPr>
              <a:t>OBJ 2-3: Incorporate </a:t>
            </a:r>
            <a:r>
              <a:rPr lang="en-US" sz="800" dirty="0">
                <a:solidFill>
                  <a:srgbClr val="203864"/>
                </a:solidFill>
                <a:latin typeface=" Arial"/>
              </a:rPr>
              <a:t>Multi-Domain </a:t>
            </a:r>
            <a:r>
              <a:rPr lang="en-US" sz="800" dirty="0" smtClean="0">
                <a:solidFill>
                  <a:srgbClr val="203864"/>
                </a:solidFill>
                <a:latin typeface=" Arial"/>
              </a:rPr>
              <a:t>Operations concepts &amp; doctrine</a:t>
            </a:r>
            <a:endParaRPr lang="en-US" sz="800" dirty="0">
              <a:solidFill>
                <a:srgbClr val="203864"/>
              </a:solidFill>
              <a:latin typeface=" Arial"/>
            </a:endParaRPr>
          </a:p>
          <a:p>
            <a:pPr marL="173038" indent="-171450">
              <a:buFont typeface="Wingdings" panose="05000000000000000000" pitchFamily="2" charset="2"/>
              <a:buChar char="Ø"/>
            </a:pPr>
            <a:r>
              <a:rPr lang="en-US" sz="800" dirty="0" smtClean="0">
                <a:solidFill>
                  <a:srgbClr val="203864"/>
                </a:solidFill>
                <a:latin typeface=" Arial"/>
              </a:rPr>
              <a:t>OBJ 2-4: Create unmatched </a:t>
            </a:r>
            <a:r>
              <a:rPr lang="en-US" sz="800" dirty="0">
                <a:solidFill>
                  <a:srgbClr val="203864"/>
                </a:solidFill>
                <a:latin typeface=" Arial"/>
              </a:rPr>
              <a:t>l</a:t>
            </a:r>
            <a:r>
              <a:rPr lang="en-US" sz="800" dirty="0" smtClean="0">
                <a:solidFill>
                  <a:srgbClr val="203864"/>
                </a:solidFill>
                <a:latin typeface=" Arial"/>
              </a:rPr>
              <a:t>ethality against near-peer adversaries</a:t>
            </a:r>
          </a:p>
        </p:txBody>
      </p:sp>
      <p:sp>
        <p:nvSpPr>
          <p:cNvPr id="82" name="Pentagon 81"/>
          <p:cNvSpPr/>
          <p:nvPr/>
        </p:nvSpPr>
        <p:spPr>
          <a:xfrm>
            <a:off x="1587798" y="3722343"/>
            <a:ext cx="4238947" cy="857519"/>
          </a:xfrm>
          <a:prstGeom prst="homePlate">
            <a:avLst>
              <a:gd name="adj" fmla="val 23845"/>
            </a:avLst>
          </a:prstGeom>
          <a:solidFill>
            <a:srgbClr val="E6E6E6"/>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i="1" u="sng" smtClean="0">
                <a:solidFill>
                  <a:srgbClr val="203864"/>
                </a:solidFill>
                <a:latin typeface=" Arial"/>
              </a:rPr>
              <a:t>Strengthen </a:t>
            </a:r>
            <a:r>
              <a:rPr lang="en-US" sz="1400" b="1" i="1" u="sng" dirty="0" smtClean="0">
                <a:solidFill>
                  <a:srgbClr val="203864"/>
                </a:solidFill>
                <a:latin typeface=" Arial"/>
              </a:rPr>
              <a:t>Alliances </a:t>
            </a:r>
            <a:r>
              <a:rPr lang="en-US" sz="1400" b="1" i="1" u="sng" dirty="0">
                <a:solidFill>
                  <a:srgbClr val="203864"/>
                </a:solidFill>
                <a:latin typeface=" Arial"/>
              </a:rPr>
              <a:t>&amp; </a:t>
            </a:r>
            <a:r>
              <a:rPr lang="en-US" sz="1400" b="1" i="1" u="sng" dirty="0" smtClean="0">
                <a:solidFill>
                  <a:srgbClr val="203864"/>
                </a:solidFill>
                <a:latin typeface=" Arial"/>
              </a:rPr>
              <a:t>Partnerships</a:t>
            </a:r>
            <a:r>
              <a:rPr lang="en-US" sz="1400" b="1" i="1" dirty="0" smtClean="0">
                <a:solidFill>
                  <a:srgbClr val="203864"/>
                </a:solidFill>
                <a:latin typeface=" Arial"/>
              </a:rPr>
              <a:t> </a:t>
            </a:r>
            <a:endParaRPr lang="en-US" sz="1050" dirty="0" smtClean="0">
              <a:solidFill>
                <a:srgbClr val="203864"/>
              </a:solidFill>
              <a:latin typeface=" Arial"/>
            </a:endParaRPr>
          </a:p>
          <a:p>
            <a:pPr marL="173038" indent="-173038">
              <a:buFont typeface="Wingdings" panose="05000000000000000000" pitchFamily="2" charset="2"/>
              <a:buChar char="Ø"/>
            </a:pPr>
            <a:r>
              <a:rPr lang="en-US" sz="800" dirty="0" smtClean="0">
                <a:solidFill>
                  <a:srgbClr val="203864"/>
                </a:solidFill>
                <a:latin typeface=" Arial"/>
              </a:rPr>
              <a:t>OBJ 3-1: Optimize Total Force interoperability for joint &amp; combined operations</a:t>
            </a:r>
          </a:p>
          <a:p>
            <a:pPr marL="173038" indent="-173038">
              <a:buFont typeface="Wingdings" panose="05000000000000000000" pitchFamily="2" charset="2"/>
              <a:buChar char="Ø"/>
            </a:pPr>
            <a:r>
              <a:rPr lang="en-US" sz="800" dirty="0" smtClean="0">
                <a:solidFill>
                  <a:srgbClr val="203864"/>
                </a:solidFill>
                <a:latin typeface=" Arial"/>
              </a:rPr>
              <a:t>OBJ 3-2: Institutionalize security cooperation resources &amp; requirements</a:t>
            </a:r>
          </a:p>
          <a:p>
            <a:pPr marL="173038" indent="-173038">
              <a:buFont typeface="Wingdings" panose="05000000000000000000" pitchFamily="2" charset="2"/>
              <a:buChar char="Ø"/>
            </a:pPr>
            <a:r>
              <a:rPr lang="en-US" sz="800" dirty="0" smtClean="0">
                <a:solidFill>
                  <a:srgbClr val="203864"/>
                </a:solidFill>
                <a:latin typeface=" Arial"/>
              </a:rPr>
              <a:t>OBJ 3-3: Prioritize strategic engagements to reinforce dynamic relationships</a:t>
            </a:r>
            <a:endParaRPr lang="en-US" sz="800" dirty="0">
              <a:solidFill>
                <a:srgbClr val="203864"/>
              </a:solidFill>
              <a:latin typeface=" Arial"/>
            </a:endParaRPr>
          </a:p>
        </p:txBody>
      </p:sp>
      <p:sp>
        <p:nvSpPr>
          <p:cNvPr id="84" name="Pentagon 83"/>
          <p:cNvSpPr/>
          <p:nvPr/>
        </p:nvSpPr>
        <p:spPr>
          <a:xfrm>
            <a:off x="1587798" y="5085497"/>
            <a:ext cx="4238947" cy="857519"/>
          </a:xfrm>
          <a:prstGeom prst="homePlate">
            <a:avLst>
              <a:gd name="adj" fmla="val 23845"/>
            </a:avLst>
          </a:prstGeom>
          <a:solidFill>
            <a:srgbClr val="E6E6E6"/>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i="1" u="sng" dirty="0" smtClean="0">
                <a:solidFill>
                  <a:srgbClr val="203864"/>
                </a:solidFill>
                <a:latin typeface=" Arial"/>
              </a:rPr>
              <a:t>Reform</a:t>
            </a:r>
            <a:r>
              <a:rPr lang="en-US" sz="1200" b="1" i="1" dirty="0" smtClean="0">
                <a:solidFill>
                  <a:srgbClr val="203864"/>
                </a:solidFill>
                <a:latin typeface=" Arial"/>
              </a:rPr>
              <a:t> </a:t>
            </a:r>
            <a:endParaRPr lang="en-US" sz="1000" dirty="0">
              <a:solidFill>
                <a:srgbClr val="203864"/>
              </a:solidFill>
              <a:latin typeface=" Arial"/>
            </a:endParaRPr>
          </a:p>
          <a:p>
            <a:pPr marL="173038" indent="-173038">
              <a:buFont typeface="Wingdings" panose="05000000000000000000" pitchFamily="2" charset="2"/>
              <a:buChar char="Ø"/>
            </a:pPr>
            <a:r>
              <a:rPr lang="en-US" sz="800" dirty="0" smtClean="0">
                <a:solidFill>
                  <a:srgbClr val="203864"/>
                </a:solidFill>
                <a:latin typeface=" Arial"/>
              </a:rPr>
              <a:t>OBJ 4-1: Free resources for reinvestment in the Army’s highest priorities</a:t>
            </a:r>
            <a:endParaRPr lang="en-US" sz="800" dirty="0">
              <a:solidFill>
                <a:srgbClr val="203864"/>
              </a:solidFill>
              <a:latin typeface=" Arial"/>
            </a:endParaRPr>
          </a:p>
          <a:p>
            <a:pPr marL="173038" indent="-173038">
              <a:buFont typeface="Wingdings" panose="05000000000000000000" pitchFamily="2" charset="2"/>
              <a:buChar char="Ø"/>
            </a:pPr>
            <a:r>
              <a:rPr lang="en-US" sz="800" dirty="0" smtClean="0">
                <a:solidFill>
                  <a:srgbClr val="203864"/>
                </a:solidFill>
                <a:latin typeface=" Arial"/>
              </a:rPr>
              <a:t>OBJ 4-2: Pursue management reforms generating savings &amp; increased efficiency</a:t>
            </a:r>
            <a:endParaRPr lang="en-US" sz="800" dirty="0">
              <a:solidFill>
                <a:srgbClr val="203864"/>
              </a:solidFill>
              <a:latin typeface=" Arial"/>
            </a:endParaRPr>
          </a:p>
          <a:p>
            <a:pPr marL="173038" indent="-173038">
              <a:buFont typeface="Wingdings" panose="05000000000000000000" pitchFamily="2" charset="2"/>
              <a:buChar char="Ø"/>
            </a:pPr>
            <a:r>
              <a:rPr lang="en-US" sz="800" dirty="0" smtClean="0">
                <a:solidFill>
                  <a:srgbClr val="203864"/>
                </a:solidFill>
                <a:latin typeface=" Arial"/>
              </a:rPr>
              <a:t>OBJ 4-3: Transform to a talent management based personnel system</a:t>
            </a:r>
            <a:endParaRPr lang="en-US" sz="800" dirty="0">
              <a:solidFill>
                <a:srgbClr val="203864"/>
              </a:solidFill>
              <a:latin typeface=" Arial"/>
            </a:endParaRPr>
          </a:p>
        </p:txBody>
      </p:sp>
      <p:sp>
        <p:nvSpPr>
          <p:cNvPr id="5" name="TextBox 4"/>
          <p:cNvSpPr txBox="1"/>
          <p:nvPr/>
        </p:nvSpPr>
        <p:spPr>
          <a:xfrm>
            <a:off x="2372261" y="4766603"/>
            <a:ext cx="2585157" cy="307777"/>
          </a:xfrm>
          <a:prstGeom prst="rect">
            <a:avLst/>
          </a:prstGeom>
          <a:noFill/>
        </p:spPr>
        <p:txBody>
          <a:bodyPr wrap="square" rtlCol="0" anchor="ctr">
            <a:spAutoFit/>
          </a:bodyPr>
          <a:lstStyle/>
          <a:p>
            <a:pPr algn="ctr"/>
            <a:r>
              <a:rPr lang="en-US" sz="1400" b="1" dirty="0" smtClean="0">
                <a:solidFill>
                  <a:srgbClr val="203864"/>
                </a:solidFill>
                <a:latin typeface=" Arial"/>
              </a:rPr>
              <a:t>Institutional Transformation</a:t>
            </a:r>
            <a:endParaRPr lang="en-US" sz="1400" b="1" dirty="0">
              <a:solidFill>
                <a:srgbClr val="203864"/>
              </a:solidFill>
              <a:latin typeface=" Arial"/>
            </a:endParaRPr>
          </a:p>
        </p:txBody>
      </p:sp>
      <p:sp>
        <p:nvSpPr>
          <p:cNvPr id="56" name="Rounded Rectangle 55"/>
          <p:cNvSpPr/>
          <p:nvPr/>
        </p:nvSpPr>
        <p:spPr bwMode="auto">
          <a:xfrm>
            <a:off x="7465129" y="6233011"/>
            <a:ext cx="1477013" cy="428941"/>
          </a:xfrm>
          <a:prstGeom prst="roundRect">
            <a:avLst/>
          </a:prstGeom>
          <a:noFill/>
          <a:ln w="12700">
            <a:noFill/>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wrap="square" lIns="0" tIns="0" rIns="0" bIns="0" anchor="b"/>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914001">
              <a:defRPr/>
            </a:pPr>
            <a:r>
              <a:rPr lang="en-US" sz="1000" dirty="0" smtClean="0">
                <a:solidFill>
                  <a:srgbClr val="203864"/>
                </a:solidFill>
              </a:rPr>
              <a:t>FYDP 2029-2035</a:t>
            </a:r>
            <a:endParaRPr lang="en-US" sz="1000" dirty="0">
              <a:solidFill>
                <a:srgbClr val="203864"/>
              </a:solidFill>
            </a:endParaRPr>
          </a:p>
        </p:txBody>
      </p:sp>
      <p:sp>
        <p:nvSpPr>
          <p:cNvPr id="63" name="Rounded Rectangle 62"/>
          <p:cNvSpPr/>
          <p:nvPr/>
        </p:nvSpPr>
        <p:spPr bwMode="auto">
          <a:xfrm>
            <a:off x="7485245" y="6236192"/>
            <a:ext cx="1498372" cy="429337"/>
          </a:xfrm>
          <a:prstGeom prst="roundRect">
            <a:avLst/>
          </a:prstGeom>
          <a:noFill/>
          <a:ln w="12700">
            <a:noFill/>
            <a:miter lim="800000"/>
            <a:headEnd/>
            <a:tailEnd/>
          </a:ln>
          <a:effectLst>
            <a:outerShdw blurRad="50800" dist="38100" dir="2700000" algn="ctr">
              <a:srgbClr val="000000">
                <a:alpha val="37000"/>
              </a:srgbClr>
            </a:outerShdw>
          </a:effectLst>
          <a:scene3d>
            <a:camera prst="orthographicFront"/>
            <a:lightRig rig="threePt" dir="t">
              <a:rot lat="0" lon="0" rev="8700000"/>
            </a:lightRig>
          </a:scene3d>
          <a:sp3d>
            <a:bevelT w="190500" h="38100"/>
          </a:sp3d>
        </p:spPr>
        <p:txBody>
          <a:bodyPr wrap="square" lIns="0" tIns="0" rIns="0" bIns="0" anchor="ctr"/>
          <a:ls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5613" indent="1588" algn="l" rtl="0" fontAlgn="base">
              <a:spcBef>
                <a:spcPct val="0"/>
              </a:spcBef>
              <a:spcAft>
                <a:spcPct val="0"/>
              </a:spcAft>
              <a:defRPr sz="2000" kern="1200">
                <a:solidFill>
                  <a:schemeClr val="tx1"/>
                </a:solidFill>
                <a:latin typeface="Arial" pitchFamily="34" charset="0"/>
                <a:ea typeface="+mn-ea"/>
                <a:cs typeface="+mn-cs"/>
              </a:defRPr>
            </a:lvl2pPr>
            <a:lvl3pPr marL="912813" indent="1588" algn="l" rtl="0" fontAlgn="base">
              <a:spcBef>
                <a:spcPct val="0"/>
              </a:spcBef>
              <a:spcAft>
                <a:spcPct val="0"/>
              </a:spcAft>
              <a:defRPr sz="2000" kern="1200">
                <a:solidFill>
                  <a:schemeClr val="tx1"/>
                </a:solidFill>
                <a:latin typeface="Arial" pitchFamily="34" charset="0"/>
                <a:ea typeface="+mn-ea"/>
                <a:cs typeface="+mn-cs"/>
              </a:defRPr>
            </a:lvl3pPr>
            <a:lvl4pPr marL="1370013" indent="1588" algn="l" rtl="0" fontAlgn="base">
              <a:spcBef>
                <a:spcPct val="0"/>
              </a:spcBef>
              <a:spcAft>
                <a:spcPct val="0"/>
              </a:spcAft>
              <a:defRPr sz="2000" kern="1200">
                <a:solidFill>
                  <a:schemeClr val="tx1"/>
                </a:solidFill>
                <a:latin typeface="Arial" pitchFamily="34" charset="0"/>
                <a:ea typeface="+mn-ea"/>
                <a:cs typeface="+mn-cs"/>
              </a:defRPr>
            </a:lvl4pPr>
            <a:lvl5pPr marL="1827213" indent="1588"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lgn="ctr" defTabSz="914001">
              <a:defRPr/>
            </a:pPr>
            <a:r>
              <a:rPr lang="en-US" sz="1000" b="1" i="1" dirty="0" smtClean="0">
                <a:solidFill>
                  <a:srgbClr val="203864"/>
                </a:solidFill>
              </a:rPr>
              <a:t>Far-term</a:t>
            </a:r>
          </a:p>
          <a:p>
            <a:pPr algn="ctr" defTabSz="914001">
              <a:defRPr/>
            </a:pPr>
            <a:endParaRPr lang="en-US" sz="1000" b="1" i="1" dirty="0" smtClean="0">
              <a:solidFill>
                <a:srgbClr val="203864"/>
              </a:solidFill>
            </a:endParaRPr>
          </a:p>
          <a:p>
            <a:pPr algn="ctr" defTabSz="914001">
              <a:defRPr/>
            </a:pPr>
            <a:endParaRPr lang="en-US" sz="1000" b="1" i="1" dirty="0">
              <a:solidFill>
                <a:srgbClr val="203864"/>
              </a:solidFill>
            </a:endParaRPr>
          </a:p>
        </p:txBody>
      </p:sp>
      <p:cxnSp>
        <p:nvCxnSpPr>
          <p:cNvPr id="67" name="Straight Connector 66"/>
          <p:cNvCxnSpPr/>
          <p:nvPr/>
        </p:nvCxnSpPr>
        <p:spPr>
          <a:xfrm>
            <a:off x="7465593" y="6240056"/>
            <a:ext cx="0" cy="429332"/>
          </a:xfrm>
          <a:prstGeom prst="line">
            <a:avLst/>
          </a:prstGeom>
          <a:ln w="19050">
            <a:solidFill>
              <a:srgbClr val="203864"/>
            </a:solidFill>
            <a:prstDash val="solid"/>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232344" y="6065155"/>
            <a:ext cx="481832" cy="215444"/>
          </a:xfrm>
          <a:prstGeom prst="rect">
            <a:avLst/>
          </a:prstGeom>
        </p:spPr>
        <p:txBody>
          <a:bodyPr wrap="square">
            <a:spAutoFit/>
          </a:bodyPr>
          <a:lstStyle/>
          <a:p>
            <a:pPr algn="ctr"/>
            <a:r>
              <a:rPr lang="en-US" sz="800" dirty="0" smtClean="0">
                <a:solidFill>
                  <a:srgbClr val="203864"/>
                </a:solidFill>
                <a:latin typeface=" Arial"/>
              </a:rPr>
              <a:t>2028</a:t>
            </a:r>
          </a:p>
        </p:txBody>
      </p:sp>
      <p:sp>
        <p:nvSpPr>
          <p:cNvPr id="58" name="Rectangle 57"/>
          <p:cNvSpPr/>
          <p:nvPr/>
        </p:nvSpPr>
        <p:spPr>
          <a:xfrm>
            <a:off x="4737852" y="1435361"/>
            <a:ext cx="864340" cy="261610"/>
          </a:xfrm>
          <a:prstGeom prst="rect">
            <a:avLst/>
          </a:prstGeom>
        </p:spPr>
        <p:txBody>
          <a:bodyPr wrap="none">
            <a:spAutoFit/>
          </a:bodyPr>
          <a:lstStyle/>
          <a:p>
            <a:pPr algn="r"/>
            <a:r>
              <a:rPr lang="en-US" sz="1100" dirty="0" smtClean="0">
                <a:solidFill>
                  <a:srgbClr val="203864"/>
                </a:solidFill>
                <a:latin typeface=" Arial"/>
              </a:rPr>
              <a:t>Main Effort</a:t>
            </a:r>
            <a:endParaRPr lang="en-US" sz="1100" dirty="0">
              <a:solidFill>
                <a:srgbClr val="203864"/>
              </a:solidFill>
              <a:latin typeface=" Arial"/>
            </a:endParaRPr>
          </a:p>
        </p:txBody>
      </p:sp>
      <p:sp>
        <p:nvSpPr>
          <p:cNvPr id="70" name="Rectangle 69"/>
          <p:cNvSpPr/>
          <p:nvPr/>
        </p:nvSpPr>
        <p:spPr>
          <a:xfrm>
            <a:off x="4361147" y="2546369"/>
            <a:ext cx="1241045" cy="261610"/>
          </a:xfrm>
          <a:prstGeom prst="rect">
            <a:avLst/>
          </a:prstGeom>
        </p:spPr>
        <p:txBody>
          <a:bodyPr wrap="none">
            <a:spAutoFit/>
          </a:bodyPr>
          <a:lstStyle/>
          <a:p>
            <a:pPr algn="r"/>
            <a:r>
              <a:rPr lang="en-US" sz="1100" dirty="0" smtClean="0">
                <a:solidFill>
                  <a:srgbClr val="203864"/>
                </a:solidFill>
                <a:latin typeface=" Arial"/>
              </a:rPr>
              <a:t>Supporting Effort</a:t>
            </a:r>
            <a:endParaRPr lang="en-US" sz="1100" dirty="0">
              <a:solidFill>
                <a:srgbClr val="203864"/>
              </a:solidFill>
              <a:latin typeface=" Arial"/>
            </a:endParaRPr>
          </a:p>
        </p:txBody>
      </p:sp>
      <p:sp>
        <p:nvSpPr>
          <p:cNvPr id="73" name="Rectangle 72"/>
          <p:cNvSpPr/>
          <p:nvPr/>
        </p:nvSpPr>
        <p:spPr>
          <a:xfrm>
            <a:off x="4361147" y="3655995"/>
            <a:ext cx="1241045" cy="261610"/>
          </a:xfrm>
          <a:prstGeom prst="rect">
            <a:avLst/>
          </a:prstGeom>
        </p:spPr>
        <p:txBody>
          <a:bodyPr wrap="none">
            <a:spAutoFit/>
          </a:bodyPr>
          <a:lstStyle/>
          <a:p>
            <a:pPr algn="r"/>
            <a:r>
              <a:rPr lang="en-US" sz="1100" dirty="0" smtClean="0">
                <a:solidFill>
                  <a:srgbClr val="203864"/>
                </a:solidFill>
                <a:latin typeface=" Arial"/>
              </a:rPr>
              <a:t>Supporting Effort</a:t>
            </a:r>
            <a:endParaRPr lang="en-US" sz="1100" dirty="0">
              <a:solidFill>
                <a:srgbClr val="203864"/>
              </a:solidFill>
              <a:latin typeface=" Arial"/>
            </a:endParaRPr>
          </a:p>
        </p:txBody>
      </p:sp>
      <p:sp>
        <p:nvSpPr>
          <p:cNvPr id="79" name="Rectangle 78"/>
          <p:cNvSpPr/>
          <p:nvPr/>
        </p:nvSpPr>
        <p:spPr>
          <a:xfrm>
            <a:off x="4341323" y="5022975"/>
            <a:ext cx="1241045" cy="261610"/>
          </a:xfrm>
          <a:prstGeom prst="rect">
            <a:avLst/>
          </a:prstGeom>
        </p:spPr>
        <p:txBody>
          <a:bodyPr wrap="none">
            <a:spAutoFit/>
          </a:bodyPr>
          <a:lstStyle/>
          <a:p>
            <a:pPr algn="r"/>
            <a:r>
              <a:rPr lang="en-US" sz="1100" dirty="0" smtClean="0">
                <a:solidFill>
                  <a:srgbClr val="203864"/>
                </a:solidFill>
                <a:latin typeface=" Arial"/>
              </a:rPr>
              <a:t>Supporting Effort</a:t>
            </a:r>
            <a:endParaRPr lang="en-US" sz="1100" dirty="0">
              <a:solidFill>
                <a:srgbClr val="203864"/>
              </a:solidFill>
              <a:latin typeface=" Arial"/>
            </a:endParaRPr>
          </a:p>
        </p:txBody>
      </p:sp>
    </p:spTree>
    <p:extLst>
      <p:ext uri="{BB962C8B-B14F-4D97-AF65-F5344CB8AC3E}">
        <p14:creationId xmlns:p14="http://schemas.microsoft.com/office/powerpoint/2010/main" val="122863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kern="0" dirty="0">
                <a:latin typeface="Arial" panose="020B0604020202020204" pitchFamily="34" charset="0"/>
                <a:cs typeface="Arial" panose="020B0604020202020204" pitchFamily="34" charset="0"/>
              </a:rPr>
              <a:t>Army Modernization </a:t>
            </a:r>
            <a:r>
              <a:rPr lang="en-US" sz="3600" kern="0" dirty="0" smtClean="0">
                <a:latin typeface="Arial" panose="020B0604020202020204" pitchFamily="34" charset="0"/>
                <a:cs typeface="Arial" panose="020B0604020202020204" pitchFamily="34" charset="0"/>
              </a:rPr>
              <a:t>Priorities</a:t>
            </a:r>
            <a:endParaRPr lang="en-US" sz="3600" dirty="0"/>
          </a:p>
        </p:txBody>
      </p:sp>
      <p:grpSp>
        <p:nvGrpSpPr>
          <p:cNvPr id="3" name="Group 2"/>
          <p:cNvGrpSpPr/>
          <p:nvPr/>
        </p:nvGrpSpPr>
        <p:grpSpPr>
          <a:xfrm>
            <a:off x="94306" y="1295400"/>
            <a:ext cx="8944200" cy="4554477"/>
            <a:chOff x="1159660" y="1124605"/>
            <a:chExt cx="8944200" cy="4554477"/>
          </a:xfrm>
        </p:grpSpPr>
        <p:grpSp>
          <p:nvGrpSpPr>
            <p:cNvPr id="4" name="Group 3"/>
            <p:cNvGrpSpPr/>
            <p:nvPr/>
          </p:nvGrpSpPr>
          <p:grpSpPr>
            <a:xfrm>
              <a:off x="1159660" y="1759580"/>
              <a:ext cx="2302463" cy="3485515"/>
              <a:chOff x="232994" y="1295400"/>
              <a:chExt cx="2302463" cy="3485515"/>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070" y="2029340"/>
                <a:ext cx="2121387" cy="2751575"/>
              </a:xfrm>
              <a:prstGeom prst="rect">
                <a:avLst/>
              </a:prstGeom>
              <a:ln>
                <a:solidFill>
                  <a:schemeClr val="tx1"/>
                </a:solidFill>
              </a:ln>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994" y="1295400"/>
                <a:ext cx="2133602" cy="2751574"/>
              </a:xfrm>
              <a:prstGeom prst="rect">
                <a:avLst/>
              </a:prstGeom>
              <a:ln>
                <a:solidFill>
                  <a:schemeClr val="tx1"/>
                </a:solidFill>
              </a:ln>
            </p:spPr>
          </p:pic>
        </p:grpSp>
        <p:grpSp>
          <p:nvGrpSpPr>
            <p:cNvPr id="5" name="Group 4"/>
            <p:cNvGrpSpPr/>
            <p:nvPr/>
          </p:nvGrpSpPr>
          <p:grpSpPr>
            <a:xfrm>
              <a:off x="3576936" y="1124605"/>
              <a:ext cx="6526924" cy="4554477"/>
              <a:chOff x="937104" y="1094668"/>
              <a:chExt cx="6655389" cy="4783077"/>
            </a:xfrm>
          </p:grpSpPr>
          <p:sp>
            <p:nvSpPr>
              <p:cNvPr id="6" name="Rounded Rectangle 5"/>
              <p:cNvSpPr/>
              <p:nvPr/>
            </p:nvSpPr>
            <p:spPr>
              <a:xfrm>
                <a:off x="5489373" y="3591745"/>
                <a:ext cx="2103120" cy="2286000"/>
              </a:xfrm>
              <a:prstGeom prst="roundRect">
                <a:avLst/>
              </a:prstGeom>
              <a:solidFill>
                <a:srgbClr val="EEECE1">
                  <a:lumMod val="90000"/>
                </a:srgbClr>
              </a:solidFill>
              <a:ln w="12700" cap="flat" cmpd="sng" algn="ctr">
                <a:solidFill>
                  <a:schemeClr val="tx1"/>
                </a:solidFill>
                <a:prstDash val="solid"/>
              </a:ln>
              <a:effectLst/>
              <a:scene3d>
                <a:camera prst="orthographicFront"/>
                <a:lightRig rig="threePt" dir="t"/>
              </a:scene3d>
              <a:sp3d>
                <a:bevelT/>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 Arial"/>
                    <a:ea typeface="+mn-ea"/>
                    <a:cs typeface="+mn-cs"/>
                  </a:rPr>
                  <a:t>#6 Soldier Lethality</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Next Generation Squad Weapon &amp; Ammunition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Power and Energy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Advanced Soldier Survivability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Synthetic Training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Exoskeleton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Soldier Performance</a:t>
                </a:r>
              </a:p>
            </p:txBody>
          </p:sp>
          <p:sp>
            <p:nvSpPr>
              <p:cNvPr id="7" name="Rounded Rectangle 6"/>
              <p:cNvSpPr/>
              <p:nvPr/>
            </p:nvSpPr>
            <p:spPr>
              <a:xfrm>
                <a:off x="3206675" y="3581235"/>
                <a:ext cx="2121362" cy="2286000"/>
              </a:xfrm>
              <a:prstGeom prst="roundRect">
                <a:avLst/>
              </a:prstGeom>
              <a:solidFill>
                <a:srgbClr val="EEECE1">
                  <a:lumMod val="90000"/>
                </a:srgbClr>
              </a:solidFill>
              <a:ln w="6350" cap="flat" cmpd="sng" algn="ctr">
                <a:solidFill>
                  <a:sysClr val="windowText" lastClr="000000"/>
                </a:solidFill>
                <a:prstDash val="solid"/>
              </a:ln>
              <a:effectLst/>
              <a:scene3d>
                <a:camera prst="orthographicFront"/>
                <a:lightRig rig="threePt" dir="t"/>
              </a:scene3d>
              <a:sp3d>
                <a:bevelT/>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 Arial"/>
                    <a:ea typeface="+mn-ea"/>
                    <a:cs typeface="+mn-cs"/>
                  </a:rPr>
                  <a:t>#5 Air &amp; Missile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 Arial"/>
                    <a:ea typeface="+mn-ea"/>
                    <a:cs typeface="+mn-cs"/>
                  </a:rPr>
                  <a:t>Defense</a:t>
                </a:r>
                <a:endParaRPr kumimoji="0" lang="en-US" sz="100" b="0" i="0" u="none" strike="noStrike" kern="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rPr>
                  <a:t>Low Cost Extended Range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rPr>
                  <a:t>      Air-Defense (</a:t>
                </a:r>
                <a:r>
                  <a:rPr kumimoji="0" lang="en-US" sz="900" b="0" i="0" u="none" strike="noStrike" kern="0" cap="none" spc="0" normalizeH="0" baseline="0" noProof="0" dirty="0" err="1">
                    <a:ln>
                      <a:noFill/>
                    </a:ln>
                    <a:solidFill>
                      <a:prstClr val="black"/>
                    </a:solidFill>
                    <a:effectLst/>
                    <a:uLnTx/>
                    <a:uFillTx/>
                    <a:latin typeface="Arial" panose="020B0604020202020204"/>
                    <a:ea typeface="+mn-ea"/>
                    <a:cs typeface="+mn-cs"/>
                  </a:rPr>
                  <a:t>LowerAD</a:t>
                </a:r>
                <a:r>
                  <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rPr>
                  <a:t>Ballistic Low Altitude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rPr>
                  <a:t>      Drone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rPr>
                  <a:t>Accurate Rapid Controlled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rPr>
                  <a:t>      Hybrid Effects 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rPr>
                  <a:t>Next Generation Fires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rPr>
                  <a:t>      Radar Technologies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rPr>
                  <a:t>Maneuver Air Defense Technologies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rPr>
                  <a:t>Position Navigation Timing </a:t>
                </a:r>
              </a:p>
            </p:txBody>
          </p:sp>
          <p:sp>
            <p:nvSpPr>
              <p:cNvPr id="8" name="Rounded Rectangle 7"/>
              <p:cNvSpPr/>
              <p:nvPr/>
            </p:nvSpPr>
            <p:spPr>
              <a:xfrm>
                <a:off x="937104" y="3581235"/>
                <a:ext cx="2103120" cy="2286000"/>
              </a:xfrm>
              <a:prstGeom prst="roundRect">
                <a:avLst/>
              </a:prstGeom>
              <a:solidFill>
                <a:srgbClr val="EEECE1">
                  <a:lumMod val="90000"/>
                </a:srgbClr>
              </a:solidFill>
              <a:ln w="6350" cap="flat" cmpd="sng" algn="ctr">
                <a:solidFill>
                  <a:sysClr val="windowText" lastClr="000000"/>
                </a:solidFill>
                <a:prstDash val="solid"/>
              </a:ln>
              <a:effectLst/>
              <a:scene3d>
                <a:camera prst="orthographicFront"/>
                <a:lightRig rig="threePt" dir="t"/>
              </a:scene3d>
              <a:sp3d>
                <a:bevelT/>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Arial" panose="020B0604020202020204"/>
                    <a:ea typeface="+mn-ea"/>
                    <a:cs typeface="+mn-cs"/>
                  </a:rPr>
                  <a:t>#4 Network/C3I</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Arial" panose="020B0604020202020204"/>
                  <a:ea typeface="+mn-ea"/>
                  <a:cs typeface="+mn-cs"/>
                </a:endParaRPr>
              </a:p>
              <a:p>
                <a:pPr marL="83344" marR="0" lvl="0" indent="-83344"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Resilient Communications</a:t>
                </a:r>
              </a:p>
              <a:p>
                <a:pPr marL="83344" marR="0" lvl="0" indent="-83344"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Intelligent Network</a:t>
                </a:r>
              </a:p>
              <a:p>
                <a:pPr marL="83344" marR="0" lvl="0" indent="-83344"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Assured PNT</a:t>
                </a:r>
              </a:p>
              <a:p>
                <a:pPr marL="83344" marR="0" lvl="0" indent="-83344"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Mission Command</a:t>
                </a:r>
              </a:p>
              <a:p>
                <a:pPr marL="83344" marR="0" lvl="0" indent="-83344"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Sensors for SA</a:t>
                </a:r>
                <a:endParaRPr kumimoji="0" lang="en-US" sz="1050" b="0" i="1" u="none" strike="noStrike" kern="0" cap="none" spc="0" normalizeH="0" baseline="0" noProof="0" dirty="0">
                  <a:ln>
                    <a:noFill/>
                  </a:ln>
                  <a:solidFill>
                    <a:prstClr val="black"/>
                  </a:solidFill>
                  <a:effectLst/>
                  <a:uLnTx/>
                  <a:uFillTx/>
                  <a:latin typeface="Arial" panose="020B0604020202020204"/>
                  <a:ea typeface="+mn-ea"/>
                  <a:cs typeface="+mn-cs"/>
                </a:endParaRPr>
              </a:p>
              <a:p>
                <a:pPr marL="83344" marR="0" lvl="0" indent="-83344"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1" u="none" strike="noStrike" kern="0" cap="none" spc="0" normalizeH="0" baseline="0" noProof="0" dirty="0">
                    <a:ln>
                      <a:noFill/>
                    </a:ln>
                    <a:solidFill>
                      <a:prstClr val="black"/>
                    </a:solidFill>
                    <a:effectLst/>
                    <a:uLnTx/>
                    <a:uFillTx/>
                    <a:latin typeface="Arial" panose="020B0604020202020204"/>
                    <a:ea typeface="+mn-ea"/>
                    <a:cs typeface="+mn-cs"/>
                  </a:rPr>
                  <a:t>CEMA/EW</a:t>
                </a:r>
              </a:p>
            </p:txBody>
          </p:sp>
          <p:sp>
            <p:nvSpPr>
              <p:cNvPr id="9" name="Rounded Rectangle 8"/>
              <p:cNvSpPr/>
              <p:nvPr/>
            </p:nvSpPr>
            <p:spPr>
              <a:xfrm>
                <a:off x="937104" y="1097462"/>
                <a:ext cx="2103120" cy="2286000"/>
              </a:xfrm>
              <a:prstGeom prst="roundRect">
                <a:avLst/>
              </a:prstGeom>
              <a:solidFill>
                <a:srgbClr val="EEECE1">
                  <a:lumMod val="90000"/>
                </a:srgbClr>
              </a:solidFill>
              <a:ln w="6350" cap="flat" cmpd="sng" algn="ctr">
                <a:solidFill>
                  <a:sysClr val="windowText" lastClr="000000"/>
                </a:solidFill>
                <a:prstDash val="solid"/>
              </a:ln>
              <a:effectLst/>
              <a:scene3d>
                <a:camera prst="orthographicFront"/>
                <a:lightRig rig="threePt" dir="t"/>
              </a:scene3d>
              <a:sp3d>
                <a:bevelT/>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Arial" panose="020B0604020202020204"/>
                    <a:ea typeface="+mn-ea"/>
                    <a:cs typeface="+mn-cs"/>
                  </a:rPr>
                  <a:t>#1 Long Range Precision Fires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50" b="0" i="0" u="none" strike="noStrike" kern="0" cap="none" spc="0" normalizeH="0" baseline="0" noProof="0" dirty="0">
                  <a:ln>
                    <a:noFill/>
                  </a:ln>
                  <a:solidFill>
                    <a:prstClr val="black"/>
                  </a:solidFill>
                  <a:effectLst/>
                  <a:uLnTx/>
                  <a:uFillTx/>
                  <a:latin typeface="Arial" panose="020B0604020202020204"/>
                  <a:ea typeface="+mn-ea"/>
                  <a:cs typeface="+mn-cs"/>
                </a:endParaRPr>
              </a:p>
              <a:p>
                <a:pPr marL="83344" marR="0" lvl="0" indent="-83344"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LC-Term</a:t>
                </a:r>
              </a:p>
              <a:p>
                <a:pPr marL="83344" marR="0" lvl="0" indent="-83344"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Extended Range Cannon Artillery</a:t>
                </a:r>
              </a:p>
              <a:p>
                <a:pPr marL="83344" marR="0" lvl="0" indent="-83344"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Precision and Cooperative Weapons (GPS Denied)</a:t>
                </a:r>
              </a:p>
              <a:p>
                <a:pPr marL="83344" marR="0" lvl="0" indent="-83344"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UTAH</a:t>
                </a:r>
              </a:p>
              <a:p>
                <a:pPr marL="83344" marR="0" lvl="0" indent="-83344"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LBASM</a:t>
                </a:r>
              </a:p>
              <a:p>
                <a:pPr marL="83344" marR="0" lvl="0" indent="-83344"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Energetics</a:t>
                </a:r>
              </a:p>
              <a:p>
                <a:pPr marL="61913" marR="0" lvl="0" indent="-61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10" name="Rounded Rectangle 9"/>
              <p:cNvSpPr/>
              <p:nvPr/>
            </p:nvSpPr>
            <p:spPr>
              <a:xfrm>
                <a:off x="5489373" y="1094668"/>
                <a:ext cx="2103120" cy="2377440"/>
              </a:xfrm>
              <a:prstGeom prst="roundRect">
                <a:avLst/>
              </a:prstGeom>
              <a:solidFill>
                <a:srgbClr val="EEECE1">
                  <a:lumMod val="90000"/>
                </a:srgbClr>
              </a:solidFill>
              <a:ln w="6350" cap="flat" cmpd="sng" algn="ctr">
                <a:solidFill>
                  <a:sysClr val="windowText" lastClr="000000"/>
                </a:solidFill>
                <a:prstDash val="solid"/>
              </a:ln>
              <a:effectLst/>
              <a:scene3d>
                <a:camera prst="orthographicFront"/>
                <a:lightRig rig="threePt" dir="t"/>
              </a:scene3d>
              <a:sp3d>
                <a:bevelT/>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Arial" panose="020B0604020202020204"/>
                    <a:ea typeface="+mn-ea"/>
                    <a:cs typeface="+mn-cs"/>
                  </a:rPr>
                  <a:t>#3 Future Vertical Lift</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0" cap="none" spc="0" normalizeH="0" baseline="0" noProof="0" dirty="0">
                  <a:ln>
                    <a:noFill/>
                  </a:ln>
                  <a:solidFill>
                    <a:prstClr val="black"/>
                  </a:solidFill>
                  <a:effectLst/>
                  <a:uLnTx/>
                  <a:uFillTx/>
                  <a:latin typeface="Arial" panose="020B0604020202020204"/>
                  <a:ea typeface="+mn-ea"/>
                  <a:cs typeface="+mn-cs"/>
                </a:endParaRPr>
              </a:p>
              <a:p>
                <a:pPr marL="82550" marR="0" lvl="0" indent="-825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Joint Multi-role Demonstrator</a:t>
                </a:r>
              </a:p>
              <a:p>
                <a:pPr marL="83344" marR="0" lvl="0" indent="-833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Aviation Manned-Unmanned Teaming</a:t>
                </a:r>
              </a:p>
              <a:p>
                <a:pPr marL="83344" marR="0" lvl="0" indent="-833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Next Generation Tactical UAS</a:t>
                </a:r>
              </a:p>
              <a:p>
                <a:pPr marL="58738"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 Alternative Engine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   Concepts</a:t>
                </a:r>
              </a:p>
            </p:txBody>
          </p:sp>
          <p:sp>
            <p:nvSpPr>
              <p:cNvPr id="11" name="Rounded Rectangle 10"/>
              <p:cNvSpPr/>
              <p:nvPr/>
            </p:nvSpPr>
            <p:spPr>
              <a:xfrm>
                <a:off x="3224917" y="1094668"/>
                <a:ext cx="2103120" cy="2377440"/>
              </a:xfrm>
              <a:prstGeom prst="roundRect">
                <a:avLst/>
              </a:prstGeom>
              <a:solidFill>
                <a:srgbClr val="EEECE1">
                  <a:lumMod val="90000"/>
                </a:srgbClr>
              </a:solidFill>
              <a:ln w="6350" cap="flat" cmpd="sng" algn="ctr">
                <a:solidFill>
                  <a:sysClr val="windowText" lastClr="000000"/>
                </a:solidFill>
                <a:prstDash val="solid"/>
              </a:ln>
              <a:effectLst/>
              <a:scene3d>
                <a:camera prst="orthographicFront"/>
                <a:lightRig rig="threePt" dir="t"/>
              </a:scene3d>
              <a:sp3d>
                <a:bevelT/>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Arial" panose="020B0604020202020204"/>
                    <a:ea typeface="+mn-ea"/>
                    <a:cs typeface="+mn-cs"/>
                  </a:rPr>
                  <a:t>#2 Next Gen Combat Vehicles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50" b="0" i="0" u="none" strike="noStrike" kern="0" cap="none" spc="0" normalizeH="0" baseline="0" noProof="0" dirty="0">
                  <a:ln>
                    <a:noFill/>
                  </a:ln>
                  <a:solidFill>
                    <a:prstClr val="black"/>
                  </a:solidFill>
                  <a:effectLst/>
                  <a:uLnTx/>
                  <a:uFillTx/>
                  <a:latin typeface="Arial" panose="020B0604020202020204"/>
                  <a:ea typeface="+mn-ea"/>
                  <a:cs typeface="+mn-cs"/>
                </a:endParaRPr>
              </a:p>
              <a:p>
                <a:pPr marL="83344" marR="0" lvl="0" indent="-833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Autonomous Ground Resupply</a:t>
                </a:r>
              </a:p>
              <a:p>
                <a:pPr marL="83344" marR="0" lvl="0" indent="-833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Advanced Power Demonstration</a:t>
                </a:r>
              </a:p>
              <a:p>
                <a:pPr marL="83344" marR="0" lvl="0" indent="-833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MAPs</a:t>
                </a:r>
              </a:p>
              <a:p>
                <a:pPr marL="83344" marR="0" lvl="0" indent="-833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Combat Vehicle Robotics</a:t>
                </a:r>
              </a:p>
              <a:p>
                <a:pPr marL="82550" marR="0" lvl="0" indent="-825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a:ea typeface="+mn-ea"/>
                    <a:cs typeface="+mn-cs"/>
                  </a:rPr>
                  <a:t>Advanced Lethality and Accuracy System</a:t>
                </a:r>
              </a:p>
            </p:txBody>
          </p:sp>
        </p:grpSp>
      </p:grpSp>
    </p:spTree>
    <p:extLst>
      <p:ext uri="{BB962C8B-B14F-4D97-AF65-F5344CB8AC3E}">
        <p14:creationId xmlns:p14="http://schemas.microsoft.com/office/powerpoint/2010/main" val="621587067"/>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pPr algn="ctr"/>
            <a:r>
              <a:rPr lang="en-US" sz="3600" dirty="0" smtClean="0">
                <a:effectLst/>
              </a:rPr>
              <a:t>Army National Guard Priorities</a:t>
            </a:r>
            <a:endParaRPr lang="en-US" sz="3600" dirty="0">
              <a:effectLst/>
            </a:endParaRPr>
          </a:p>
        </p:txBody>
      </p:sp>
      <p:sp>
        <p:nvSpPr>
          <p:cNvPr id="5" name="Rectangle 4"/>
          <p:cNvSpPr/>
          <p:nvPr/>
        </p:nvSpPr>
        <p:spPr>
          <a:xfrm>
            <a:off x="228600" y="891468"/>
            <a:ext cx="8686800" cy="5755422"/>
          </a:xfrm>
          <a:prstGeom prst="rect">
            <a:avLst/>
          </a:prstGeom>
        </p:spPr>
        <p:txBody>
          <a:bodyPr wrap="square">
            <a:spAutoFit/>
          </a:bodyPr>
          <a:lstStyle/>
          <a:p>
            <a:r>
              <a:rPr lang="en-US" sz="1600" b="1" u="sng" dirty="0" smtClean="0"/>
              <a:t>People – Soldiers, Families, Civilians, Soldiers for Life…Retirees and Veterans</a:t>
            </a:r>
          </a:p>
          <a:p>
            <a:endParaRPr lang="en-US" sz="1600" b="1" u="sng" dirty="0" smtClean="0"/>
          </a:p>
          <a:p>
            <a:pPr marL="800100" lvl="1" indent="-342900">
              <a:buFont typeface="Arial" panose="020B0604020202020204" pitchFamily="34" charset="0"/>
              <a:buChar char="•"/>
            </a:pPr>
            <a:r>
              <a:rPr lang="en-US" sz="1600" dirty="0" smtClean="0"/>
              <a:t>Recruiting and Retention</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Readiness:  How ready do we need/want to be?</a:t>
            </a:r>
          </a:p>
          <a:p>
            <a:pPr marL="800100" lvl="1" indent="-342900">
              <a:buFont typeface="Arial" panose="020B0604020202020204" pitchFamily="34" charset="0"/>
              <a:buChar char="•"/>
            </a:pPr>
            <a:endParaRPr lang="en-US" sz="1600" dirty="0" smtClean="0"/>
          </a:p>
          <a:p>
            <a:pPr marL="800100" lvl="1" indent="-342900">
              <a:buFont typeface="Arial" panose="020B0604020202020204" pitchFamily="34" charset="0"/>
              <a:buChar char="•"/>
            </a:pPr>
            <a:r>
              <a:rPr lang="en-US" sz="1600" dirty="0" smtClean="0"/>
              <a:t>Full Time Support (FTS):  </a:t>
            </a:r>
            <a:r>
              <a:rPr lang="en-US" sz="1600" dirty="0"/>
              <a:t>T10 positions review/manpower study</a:t>
            </a:r>
          </a:p>
          <a:p>
            <a:pPr marL="800100" lvl="1" indent="-342900">
              <a:buFont typeface="Arial" panose="020B0604020202020204" pitchFamily="34" charset="0"/>
              <a:buChar char="•"/>
            </a:pPr>
            <a:endParaRPr lang="en-US" sz="1600" dirty="0" smtClean="0"/>
          </a:p>
          <a:p>
            <a:pPr marL="800100" lvl="1" indent="-342900">
              <a:buFont typeface="Arial" panose="020B0604020202020204" pitchFamily="34" charset="0"/>
              <a:buChar char="•"/>
            </a:pPr>
            <a:r>
              <a:rPr lang="en-US" sz="1600" dirty="0" smtClean="0"/>
              <a:t>1:5 Mobilization-to-Dwell</a:t>
            </a:r>
            <a:endParaRPr lang="en-US" sz="1600" dirty="0"/>
          </a:p>
          <a:p>
            <a:pPr marL="800100" lvl="1" indent="-342900">
              <a:buFont typeface="Arial" panose="020B0604020202020204" pitchFamily="34" charset="0"/>
              <a:buChar char="•"/>
            </a:pPr>
            <a:endParaRPr lang="en-US" sz="1600" dirty="0" smtClean="0"/>
          </a:p>
          <a:p>
            <a:pPr marL="800100" lvl="1" indent="-342900">
              <a:buFont typeface="Arial" panose="020B0604020202020204" pitchFamily="34" charset="0"/>
              <a:buChar char="•"/>
            </a:pPr>
            <a:r>
              <a:rPr lang="en-US" sz="1600" dirty="0" smtClean="0"/>
              <a:t>Integrated Personnel &amp; Pay System – Army (IPPS-A)</a:t>
            </a:r>
            <a:endParaRPr lang="en-US" sz="1600" dirty="0"/>
          </a:p>
          <a:p>
            <a:pPr marL="800100" lvl="1" indent="-342900">
              <a:buFont typeface="Arial" panose="020B0604020202020204" pitchFamily="34" charset="0"/>
              <a:buChar char="•"/>
            </a:pPr>
            <a:endParaRPr lang="en-US" sz="1600" dirty="0" smtClean="0"/>
          </a:p>
          <a:p>
            <a:pPr marL="800100" lvl="1" indent="-342900">
              <a:buFont typeface="Arial" panose="020B0604020202020204" pitchFamily="34" charset="0"/>
              <a:buChar char="•"/>
            </a:pPr>
            <a:r>
              <a:rPr lang="en-US" sz="1600" dirty="0" smtClean="0"/>
              <a:t>Division </a:t>
            </a:r>
            <a:r>
              <a:rPr lang="en-US" sz="1600" dirty="0"/>
              <a:t>alignment for training</a:t>
            </a:r>
          </a:p>
          <a:p>
            <a:pPr marL="800100" lvl="1" indent="-342900">
              <a:buFont typeface="Arial" panose="020B0604020202020204" pitchFamily="34" charset="0"/>
              <a:buChar char="•"/>
            </a:pPr>
            <a:endParaRPr lang="en-US" sz="1600" dirty="0" smtClean="0"/>
          </a:p>
          <a:p>
            <a:pPr marL="800100" lvl="1" indent="-342900">
              <a:buFont typeface="Arial" panose="020B0604020202020204" pitchFamily="34" charset="0"/>
              <a:buChar char="•"/>
            </a:pPr>
            <a:r>
              <a:rPr lang="en-US" sz="1600" dirty="0" smtClean="0"/>
              <a:t>Readiness Advisory Councils (RACs)</a:t>
            </a:r>
            <a:endParaRPr lang="en-US" sz="1600" dirty="0"/>
          </a:p>
          <a:p>
            <a:pPr marL="800100" lvl="1" indent="-342900">
              <a:buFont typeface="Arial" panose="020B0604020202020204" pitchFamily="34" charset="0"/>
              <a:buChar char="•"/>
            </a:pPr>
            <a:endParaRPr lang="en-US" sz="1600" dirty="0" smtClean="0"/>
          </a:p>
          <a:p>
            <a:pPr marL="800100" lvl="1" indent="-342900">
              <a:buFont typeface="Arial" panose="020B0604020202020204" pitchFamily="34" charset="0"/>
              <a:buChar char="•"/>
            </a:pPr>
            <a:r>
              <a:rPr lang="en-US" sz="1600" dirty="0" smtClean="0"/>
              <a:t>Mobilization </a:t>
            </a:r>
            <a:r>
              <a:rPr lang="en-US" sz="1600" dirty="0"/>
              <a:t>exercises</a:t>
            </a:r>
          </a:p>
          <a:p>
            <a:pPr marL="800100" lvl="1" indent="-342900">
              <a:buFont typeface="Arial" panose="020B0604020202020204" pitchFamily="34" charset="0"/>
              <a:buChar char="•"/>
            </a:pPr>
            <a:endParaRPr lang="en-US" sz="1600" dirty="0" smtClean="0"/>
          </a:p>
          <a:p>
            <a:pPr marL="800100" lvl="1" indent="-342900">
              <a:buFont typeface="Arial" panose="020B0604020202020204" pitchFamily="34" charset="0"/>
              <a:buChar char="•"/>
            </a:pPr>
            <a:r>
              <a:rPr lang="en-US" sz="1600" dirty="0" smtClean="0"/>
              <a:t>The </a:t>
            </a:r>
            <a:r>
              <a:rPr lang="en-US" sz="1600" dirty="0"/>
              <a:t>Army of </a:t>
            </a:r>
            <a:r>
              <a:rPr lang="en-US" sz="1600" dirty="0" smtClean="0"/>
              <a:t>2028 (</a:t>
            </a:r>
            <a:r>
              <a:rPr lang="en-US" sz="1100" dirty="0" smtClean="0"/>
              <a:t>Multi-Domain Operations (MDO) and Large Scale Ground Combat Operations (LSGCO))</a:t>
            </a:r>
            <a:endParaRPr lang="en-US" sz="1100" dirty="0"/>
          </a:p>
          <a:p>
            <a:pPr marL="800100" lvl="1" indent="-342900">
              <a:buFont typeface="Arial" panose="020B0604020202020204" pitchFamily="34" charset="0"/>
              <a:buChar char="•"/>
            </a:pPr>
            <a:endParaRPr lang="en-US" sz="1600" dirty="0" smtClean="0"/>
          </a:p>
          <a:p>
            <a:pPr marL="800100" lvl="1" indent="-342900">
              <a:buFont typeface="Arial" panose="020B0604020202020204" pitchFamily="34" charset="0"/>
              <a:buChar char="•"/>
            </a:pPr>
            <a:r>
              <a:rPr lang="en-US" sz="1600" dirty="0" smtClean="0"/>
              <a:t>Army Modernization Priorities</a:t>
            </a:r>
            <a:endParaRPr lang="en-US" sz="1600" dirty="0"/>
          </a:p>
          <a:p>
            <a:endParaRPr lang="en-US" sz="1600" dirty="0"/>
          </a:p>
          <a:p>
            <a:r>
              <a:rPr lang="en-US" sz="1600" b="1" u="sng" dirty="0"/>
              <a:t>Enduring </a:t>
            </a:r>
            <a:r>
              <a:rPr lang="en-US" sz="1600" b="1" u="sng" dirty="0" smtClean="0"/>
              <a:t>Requirement</a:t>
            </a:r>
            <a:r>
              <a:rPr lang="en-US" sz="1600" b="1" u="sng" dirty="0"/>
              <a:t>:  Take care of soldiers (highest priority)</a:t>
            </a:r>
            <a:r>
              <a:rPr lang="en-US" sz="1600" b="1" dirty="0"/>
              <a:t>!</a:t>
            </a:r>
          </a:p>
        </p:txBody>
      </p:sp>
    </p:spTree>
    <p:extLst>
      <p:ext uri="{BB962C8B-B14F-4D97-AF65-F5344CB8AC3E}">
        <p14:creationId xmlns:p14="http://schemas.microsoft.com/office/powerpoint/2010/main" val="1580088286"/>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066800"/>
            <a:ext cx="8046984" cy="5334000"/>
          </a:xfrm>
          <a:prstGeom prst="rect">
            <a:avLst/>
          </a:prstGeom>
          <a:ln>
            <a:noFill/>
          </a:ln>
          <a:effectLst>
            <a:outerShdw blurRad="190500" algn="tl" rotWithShape="0">
              <a:srgbClr val="000000">
                <a:alpha val="70000"/>
              </a:srgbClr>
            </a:outerShdw>
          </a:effectLst>
        </p:spPr>
      </p:pic>
      <p:sp>
        <p:nvSpPr>
          <p:cNvPr id="5" name="Title 1"/>
          <p:cNvSpPr>
            <a:spLocks noGrp="1"/>
          </p:cNvSpPr>
          <p:nvPr>
            <p:ph type="title"/>
          </p:nvPr>
        </p:nvSpPr>
        <p:spPr>
          <a:xfrm>
            <a:off x="914400" y="0"/>
            <a:ext cx="8229600" cy="838200"/>
          </a:xfrm>
        </p:spPr>
        <p:txBody>
          <a:bodyPr>
            <a:normAutofit/>
          </a:bodyPr>
          <a:lstStyle/>
          <a:p>
            <a:r>
              <a:rPr lang="en-US" sz="3600" dirty="0" smtClean="0"/>
              <a:t>Recruiting and Retention</a:t>
            </a:r>
            <a:endParaRPr lang="en-US" sz="3600" dirty="0"/>
          </a:p>
        </p:txBody>
      </p:sp>
    </p:spTree>
    <p:extLst>
      <p:ext uri="{BB962C8B-B14F-4D97-AF65-F5344CB8AC3E}">
        <p14:creationId xmlns:p14="http://schemas.microsoft.com/office/powerpoint/2010/main" val="3121763270"/>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0"/>
            <a:ext cx="8229600" cy="838200"/>
          </a:xfrm>
        </p:spPr>
        <p:txBody>
          <a:bodyPr>
            <a:normAutofit/>
          </a:bodyPr>
          <a:lstStyle/>
          <a:p>
            <a:r>
              <a:rPr lang="en-US" sz="3600" dirty="0" smtClean="0"/>
              <a:t>Readiness</a:t>
            </a:r>
            <a:endParaRPr lang="en-US" sz="360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4975" r="14514"/>
          <a:stretch/>
        </p:blipFill>
        <p:spPr>
          <a:xfrm>
            <a:off x="264812" y="1143000"/>
            <a:ext cx="8610600" cy="5223442"/>
          </a:xfrm>
          <a:prstGeom prst="rect">
            <a:avLst/>
          </a:prstGeom>
        </p:spPr>
      </p:pic>
    </p:spTree>
    <p:extLst>
      <p:ext uri="{BB962C8B-B14F-4D97-AF65-F5344CB8AC3E}">
        <p14:creationId xmlns:p14="http://schemas.microsoft.com/office/powerpoint/2010/main" val="3336810162"/>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226" b="8824"/>
          <a:stretch/>
        </p:blipFill>
        <p:spPr>
          <a:xfrm>
            <a:off x="1219200" y="1143000"/>
            <a:ext cx="6858000" cy="5314950"/>
          </a:xfrm>
          <a:prstGeom prst="rect">
            <a:avLst/>
          </a:prstGeom>
          <a:ln>
            <a:noFill/>
          </a:ln>
          <a:effectLst>
            <a:outerShdw blurRad="190500" algn="tl" rotWithShape="0">
              <a:srgbClr val="000000">
                <a:alpha val="70000"/>
              </a:srgbClr>
            </a:outerShdw>
          </a:effectLst>
        </p:spPr>
      </p:pic>
      <p:sp>
        <p:nvSpPr>
          <p:cNvPr id="6" name="Title 1"/>
          <p:cNvSpPr>
            <a:spLocks noGrp="1"/>
          </p:cNvSpPr>
          <p:nvPr>
            <p:ph type="title"/>
          </p:nvPr>
        </p:nvSpPr>
        <p:spPr>
          <a:xfrm>
            <a:off x="914400" y="0"/>
            <a:ext cx="8229600" cy="838200"/>
          </a:xfrm>
        </p:spPr>
        <p:txBody>
          <a:bodyPr>
            <a:normAutofit/>
          </a:bodyPr>
          <a:lstStyle/>
          <a:p>
            <a:r>
              <a:rPr lang="en-US" sz="3600" dirty="0" smtClean="0"/>
              <a:t>Full Time Support</a:t>
            </a:r>
            <a:endParaRPr lang="en-US" sz="3600" dirty="0"/>
          </a:p>
        </p:txBody>
      </p:sp>
    </p:spTree>
    <p:extLst>
      <p:ext uri="{BB962C8B-B14F-4D97-AF65-F5344CB8AC3E}">
        <p14:creationId xmlns:p14="http://schemas.microsoft.com/office/powerpoint/2010/main" val="1056314825"/>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1:5 Mobilization-To-Dwell</a:t>
            </a:r>
            <a:endParaRPr lang="en-US" sz="3600" dirty="0"/>
          </a:p>
        </p:txBody>
      </p:sp>
      <p:sp>
        <p:nvSpPr>
          <p:cNvPr id="3" name="object 16"/>
          <p:cNvSpPr txBox="1"/>
          <p:nvPr/>
        </p:nvSpPr>
        <p:spPr>
          <a:xfrm>
            <a:off x="2295777" y="2133600"/>
            <a:ext cx="886781" cy="166712"/>
          </a:xfrm>
          <a:prstGeom prst="rect">
            <a:avLst/>
          </a:prstGeom>
        </p:spPr>
        <p:txBody>
          <a:bodyPr vert="horz" wrap="none" lIns="0" tIns="12700" rIns="0" bIns="0" rtlCol="0">
            <a:spAutoFit/>
          </a:bodyPr>
          <a:lstStyle/>
          <a:p>
            <a:pPr marL="12700">
              <a:lnSpc>
                <a:spcPct val="100000"/>
              </a:lnSpc>
              <a:spcBef>
                <a:spcPts val="100"/>
              </a:spcBef>
            </a:pPr>
            <a:r>
              <a:rPr sz="1000" b="1" spc="-5" dirty="0">
                <a:latin typeface="Arial"/>
                <a:cs typeface="Arial"/>
              </a:rPr>
              <a:t>Prepare Year</a:t>
            </a:r>
            <a:r>
              <a:rPr sz="1000" b="1" spc="-70" dirty="0">
                <a:latin typeface="Arial"/>
                <a:cs typeface="Arial"/>
              </a:rPr>
              <a:t> </a:t>
            </a:r>
            <a:r>
              <a:rPr sz="1000" b="1" spc="-5" dirty="0">
                <a:latin typeface="Arial"/>
                <a:cs typeface="Arial"/>
              </a:rPr>
              <a:t>2</a:t>
            </a:r>
            <a:endParaRPr sz="1000" dirty="0">
              <a:latin typeface="Arial"/>
              <a:cs typeface="Arial"/>
            </a:endParaRPr>
          </a:p>
        </p:txBody>
      </p:sp>
      <p:sp>
        <p:nvSpPr>
          <p:cNvPr id="4" name="object 17"/>
          <p:cNvSpPr txBox="1"/>
          <p:nvPr/>
        </p:nvSpPr>
        <p:spPr>
          <a:xfrm>
            <a:off x="871256" y="2133600"/>
            <a:ext cx="886781" cy="166712"/>
          </a:xfrm>
          <a:prstGeom prst="rect">
            <a:avLst/>
          </a:prstGeom>
        </p:spPr>
        <p:txBody>
          <a:bodyPr vert="horz" wrap="none" lIns="0" tIns="12700" rIns="0" bIns="0" rtlCol="0">
            <a:spAutoFit/>
          </a:bodyPr>
          <a:lstStyle/>
          <a:p>
            <a:pPr marL="12700">
              <a:lnSpc>
                <a:spcPct val="100000"/>
              </a:lnSpc>
              <a:spcBef>
                <a:spcPts val="100"/>
              </a:spcBef>
            </a:pPr>
            <a:r>
              <a:rPr sz="1000" b="1" spc="-5" dirty="0">
                <a:latin typeface="Arial"/>
                <a:cs typeface="Arial"/>
              </a:rPr>
              <a:t>Prepare Year</a:t>
            </a:r>
            <a:r>
              <a:rPr sz="1000" b="1" spc="-70" dirty="0">
                <a:latin typeface="Arial"/>
                <a:cs typeface="Arial"/>
              </a:rPr>
              <a:t> </a:t>
            </a:r>
            <a:r>
              <a:rPr sz="1000" b="1" spc="-5" dirty="0">
                <a:latin typeface="Arial"/>
                <a:cs typeface="Arial"/>
              </a:rPr>
              <a:t>1</a:t>
            </a:r>
            <a:endParaRPr sz="1000" dirty="0">
              <a:latin typeface="Arial"/>
              <a:cs typeface="Arial"/>
            </a:endParaRPr>
          </a:p>
        </p:txBody>
      </p:sp>
      <p:sp>
        <p:nvSpPr>
          <p:cNvPr id="5" name="object 18"/>
          <p:cNvSpPr txBox="1"/>
          <p:nvPr/>
        </p:nvSpPr>
        <p:spPr>
          <a:xfrm>
            <a:off x="7008388" y="2072616"/>
            <a:ext cx="787716" cy="166712"/>
          </a:xfrm>
          <a:prstGeom prst="rect">
            <a:avLst/>
          </a:prstGeom>
        </p:spPr>
        <p:txBody>
          <a:bodyPr vert="horz" wrap="none" lIns="0" tIns="12700" rIns="0" bIns="0" rtlCol="0">
            <a:spAutoFit/>
          </a:bodyPr>
          <a:lstStyle/>
          <a:p>
            <a:pPr marL="12700">
              <a:lnSpc>
                <a:spcPct val="100000"/>
              </a:lnSpc>
              <a:spcBef>
                <a:spcPts val="100"/>
              </a:spcBef>
            </a:pPr>
            <a:r>
              <a:rPr sz="1000" b="1" dirty="0">
                <a:latin typeface="Arial"/>
                <a:cs typeface="Arial"/>
              </a:rPr>
              <a:t>Mission</a:t>
            </a:r>
            <a:r>
              <a:rPr sz="1000" b="1" spc="-75" dirty="0">
                <a:latin typeface="Arial"/>
                <a:cs typeface="Arial"/>
              </a:rPr>
              <a:t> </a:t>
            </a:r>
            <a:r>
              <a:rPr sz="1000" b="1" spc="-5" dirty="0">
                <a:latin typeface="Arial"/>
                <a:cs typeface="Arial"/>
              </a:rPr>
              <a:t>Year</a:t>
            </a:r>
            <a:endParaRPr sz="1000" dirty="0">
              <a:latin typeface="Arial"/>
              <a:cs typeface="Arial"/>
            </a:endParaRPr>
          </a:p>
        </p:txBody>
      </p:sp>
      <p:sp>
        <p:nvSpPr>
          <p:cNvPr id="6" name="object 19"/>
          <p:cNvSpPr txBox="1"/>
          <p:nvPr/>
        </p:nvSpPr>
        <p:spPr>
          <a:xfrm>
            <a:off x="914400" y="2464468"/>
            <a:ext cx="883896" cy="274434"/>
          </a:xfrm>
          <a:prstGeom prst="rect">
            <a:avLst/>
          </a:prstGeom>
        </p:spPr>
        <p:txBody>
          <a:bodyPr vert="horz" wrap="none" lIns="0" tIns="15240" rIns="0" bIns="0" rtlCol="0">
            <a:spAutoFit/>
          </a:bodyPr>
          <a:lstStyle/>
          <a:p>
            <a:pPr marL="12700" algn="ctr">
              <a:lnSpc>
                <a:spcPct val="100000"/>
              </a:lnSpc>
              <a:spcBef>
                <a:spcPts val="120"/>
              </a:spcBef>
            </a:pPr>
            <a:r>
              <a:rPr sz="800" b="1" spc="5" dirty="0">
                <a:latin typeface="Arial"/>
                <a:cs typeface="Arial"/>
              </a:rPr>
              <a:t>39 </a:t>
            </a:r>
            <a:r>
              <a:rPr sz="800" b="1" spc="10" dirty="0">
                <a:latin typeface="Arial"/>
                <a:cs typeface="Arial"/>
              </a:rPr>
              <a:t>Training </a:t>
            </a:r>
            <a:r>
              <a:rPr sz="800" b="1" spc="5" dirty="0">
                <a:latin typeface="Arial"/>
                <a:cs typeface="Arial"/>
              </a:rPr>
              <a:t>Days </a:t>
            </a:r>
            <a:endParaRPr lang="en-US" sz="800" b="1" spc="5" dirty="0" smtClean="0">
              <a:latin typeface="Arial"/>
              <a:cs typeface="Arial"/>
            </a:endParaRPr>
          </a:p>
          <a:p>
            <a:pPr marL="12700" algn="ctr">
              <a:lnSpc>
                <a:spcPct val="100000"/>
              </a:lnSpc>
              <a:spcBef>
                <a:spcPts val="120"/>
              </a:spcBef>
            </a:pPr>
            <a:r>
              <a:rPr sz="800" b="1" spc="5" dirty="0" smtClean="0">
                <a:latin typeface="Arial"/>
                <a:cs typeface="Arial"/>
              </a:rPr>
              <a:t>(</a:t>
            </a:r>
            <a:r>
              <a:rPr sz="800" b="1" spc="5" dirty="0">
                <a:latin typeface="Arial"/>
                <a:cs typeface="Arial"/>
              </a:rPr>
              <a:t>15 </a:t>
            </a:r>
            <a:r>
              <a:rPr sz="800" b="1" dirty="0">
                <a:latin typeface="Arial"/>
                <a:cs typeface="Arial"/>
              </a:rPr>
              <a:t>AT</a:t>
            </a:r>
            <a:r>
              <a:rPr sz="800" b="1" spc="15" dirty="0">
                <a:latin typeface="Arial"/>
                <a:cs typeface="Arial"/>
              </a:rPr>
              <a:t> </a:t>
            </a:r>
            <a:r>
              <a:rPr sz="800" b="1" dirty="0">
                <a:latin typeface="Arial"/>
                <a:cs typeface="Arial"/>
              </a:rPr>
              <a:t>Days)</a:t>
            </a:r>
            <a:endParaRPr sz="800" dirty="0">
              <a:latin typeface="Arial"/>
              <a:cs typeface="Arial"/>
            </a:endParaRPr>
          </a:p>
        </p:txBody>
      </p:sp>
      <p:sp>
        <p:nvSpPr>
          <p:cNvPr id="7" name="object 20"/>
          <p:cNvSpPr txBox="1"/>
          <p:nvPr/>
        </p:nvSpPr>
        <p:spPr>
          <a:xfrm>
            <a:off x="7040904" y="2464468"/>
            <a:ext cx="883896" cy="274434"/>
          </a:xfrm>
          <a:prstGeom prst="rect">
            <a:avLst/>
          </a:prstGeom>
        </p:spPr>
        <p:txBody>
          <a:bodyPr vert="horz" wrap="none" lIns="0" tIns="15240" rIns="0" bIns="0" rtlCol="0">
            <a:spAutoFit/>
          </a:bodyPr>
          <a:lstStyle/>
          <a:p>
            <a:pPr marL="12700" algn="ctr">
              <a:lnSpc>
                <a:spcPct val="100000"/>
              </a:lnSpc>
              <a:spcBef>
                <a:spcPts val="120"/>
              </a:spcBef>
            </a:pPr>
            <a:r>
              <a:rPr sz="800" b="1" spc="5" dirty="0">
                <a:latin typeface="Arial"/>
                <a:cs typeface="Arial"/>
              </a:rPr>
              <a:t>39 </a:t>
            </a:r>
            <a:r>
              <a:rPr sz="800" b="1" spc="10" dirty="0">
                <a:latin typeface="Arial"/>
                <a:cs typeface="Arial"/>
              </a:rPr>
              <a:t>Training </a:t>
            </a:r>
            <a:r>
              <a:rPr sz="800" b="1" spc="5" dirty="0">
                <a:latin typeface="Arial"/>
                <a:cs typeface="Arial"/>
              </a:rPr>
              <a:t>Days </a:t>
            </a:r>
            <a:endParaRPr lang="en-US" sz="800" b="1" spc="5" dirty="0" smtClean="0">
              <a:latin typeface="Arial"/>
              <a:cs typeface="Arial"/>
            </a:endParaRPr>
          </a:p>
          <a:p>
            <a:pPr marL="12700" algn="ctr">
              <a:lnSpc>
                <a:spcPct val="100000"/>
              </a:lnSpc>
              <a:spcBef>
                <a:spcPts val="120"/>
              </a:spcBef>
            </a:pPr>
            <a:r>
              <a:rPr sz="800" b="1" spc="5" dirty="0" smtClean="0">
                <a:latin typeface="Arial"/>
                <a:cs typeface="Arial"/>
              </a:rPr>
              <a:t>(</a:t>
            </a:r>
            <a:r>
              <a:rPr sz="800" b="1" spc="5" dirty="0">
                <a:latin typeface="Arial"/>
                <a:cs typeface="Arial"/>
              </a:rPr>
              <a:t>15 </a:t>
            </a:r>
            <a:r>
              <a:rPr sz="800" b="1" dirty="0">
                <a:latin typeface="Arial"/>
                <a:cs typeface="Arial"/>
              </a:rPr>
              <a:t>AT</a:t>
            </a:r>
            <a:r>
              <a:rPr sz="800" b="1" spc="10" dirty="0">
                <a:latin typeface="Arial"/>
                <a:cs typeface="Arial"/>
              </a:rPr>
              <a:t> </a:t>
            </a:r>
            <a:r>
              <a:rPr sz="800" b="1" dirty="0">
                <a:latin typeface="Arial"/>
                <a:cs typeface="Arial"/>
              </a:rPr>
              <a:t>Days)</a:t>
            </a:r>
            <a:endParaRPr sz="800" dirty="0">
              <a:latin typeface="Arial"/>
              <a:cs typeface="Arial"/>
            </a:endParaRPr>
          </a:p>
        </p:txBody>
      </p:sp>
      <p:sp>
        <p:nvSpPr>
          <p:cNvPr id="8" name="object 21"/>
          <p:cNvSpPr txBox="1"/>
          <p:nvPr/>
        </p:nvSpPr>
        <p:spPr>
          <a:xfrm>
            <a:off x="2316504" y="2464468"/>
            <a:ext cx="883896" cy="274434"/>
          </a:xfrm>
          <a:prstGeom prst="rect">
            <a:avLst/>
          </a:prstGeom>
        </p:spPr>
        <p:txBody>
          <a:bodyPr vert="horz" wrap="none" lIns="0" tIns="15240" rIns="0" bIns="0" rtlCol="0">
            <a:spAutoFit/>
          </a:bodyPr>
          <a:lstStyle/>
          <a:p>
            <a:pPr marL="12700" algn="ctr">
              <a:lnSpc>
                <a:spcPct val="100000"/>
              </a:lnSpc>
              <a:spcBef>
                <a:spcPts val="120"/>
              </a:spcBef>
            </a:pPr>
            <a:r>
              <a:rPr sz="800" b="1" spc="5" dirty="0">
                <a:latin typeface="Arial"/>
                <a:cs typeface="Arial"/>
              </a:rPr>
              <a:t>39 </a:t>
            </a:r>
            <a:r>
              <a:rPr sz="800" b="1" spc="10" dirty="0">
                <a:latin typeface="Arial"/>
                <a:cs typeface="Arial"/>
              </a:rPr>
              <a:t>Training </a:t>
            </a:r>
            <a:r>
              <a:rPr sz="800" b="1" spc="5" dirty="0">
                <a:latin typeface="Arial"/>
                <a:cs typeface="Arial"/>
              </a:rPr>
              <a:t>Days </a:t>
            </a:r>
            <a:endParaRPr lang="en-US" sz="800" b="1" spc="5" dirty="0" smtClean="0">
              <a:latin typeface="Arial"/>
              <a:cs typeface="Arial"/>
            </a:endParaRPr>
          </a:p>
          <a:p>
            <a:pPr marL="12700" algn="ctr">
              <a:lnSpc>
                <a:spcPct val="100000"/>
              </a:lnSpc>
              <a:spcBef>
                <a:spcPts val="120"/>
              </a:spcBef>
            </a:pPr>
            <a:r>
              <a:rPr sz="800" b="1" spc="5" dirty="0" smtClean="0">
                <a:latin typeface="Arial"/>
                <a:cs typeface="Arial"/>
              </a:rPr>
              <a:t>(</a:t>
            </a:r>
            <a:r>
              <a:rPr sz="800" b="1" spc="5" dirty="0">
                <a:latin typeface="Arial"/>
                <a:cs typeface="Arial"/>
              </a:rPr>
              <a:t>15 </a:t>
            </a:r>
            <a:r>
              <a:rPr sz="800" b="1" dirty="0">
                <a:latin typeface="Arial"/>
                <a:cs typeface="Arial"/>
              </a:rPr>
              <a:t>AT</a:t>
            </a:r>
            <a:r>
              <a:rPr sz="800" b="1" spc="15" dirty="0">
                <a:latin typeface="Arial"/>
                <a:cs typeface="Arial"/>
              </a:rPr>
              <a:t> </a:t>
            </a:r>
            <a:r>
              <a:rPr sz="800" b="1" dirty="0">
                <a:latin typeface="Arial"/>
                <a:cs typeface="Arial"/>
              </a:rPr>
              <a:t>Days)</a:t>
            </a:r>
            <a:endParaRPr sz="800" dirty="0">
              <a:latin typeface="Arial"/>
              <a:cs typeface="Arial"/>
            </a:endParaRPr>
          </a:p>
        </p:txBody>
      </p:sp>
      <p:sp>
        <p:nvSpPr>
          <p:cNvPr id="9" name="object 22"/>
          <p:cNvSpPr txBox="1"/>
          <p:nvPr/>
        </p:nvSpPr>
        <p:spPr>
          <a:xfrm>
            <a:off x="3695478" y="2099766"/>
            <a:ext cx="2639184" cy="628377"/>
          </a:xfrm>
          <a:prstGeom prst="rect">
            <a:avLst/>
          </a:prstGeom>
        </p:spPr>
        <p:txBody>
          <a:bodyPr vert="horz" wrap="none" lIns="0" tIns="12700" rIns="0" bIns="0" rtlCol="0">
            <a:spAutoFit/>
          </a:bodyPr>
          <a:lstStyle/>
          <a:p>
            <a:pPr marL="158115">
              <a:lnSpc>
                <a:spcPct val="100000"/>
              </a:lnSpc>
              <a:spcBef>
                <a:spcPts val="100"/>
              </a:spcBef>
              <a:tabLst>
                <a:tab pos="1628775" algn="l"/>
              </a:tabLst>
            </a:pPr>
            <a:r>
              <a:rPr sz="1000" b="1" spc="-5" dirty="0">
                <a:latin typeface="Arial"/>
                <a:cs typeface="Arial"/>
              </a:rPr>
              <a:t>Prepare Year 3	Prepare Year</a:t>
            </a:r>
            <a:r>
              <a:rPr sz="1000" b="1" spc="-30" dirty="0">
                <a:latin typeface="Arial"/>
                <a:cs typeface="Arial"/>
              </a:rPr>
              <a:t> </a:t>
            </a:r>
            <a:r>
              <a:rPr sz="1000" b="1" spc="-5" dirty="0">
                <a:latin typeface="Arial"/>
                <a:cs typeface="Arial"/>
              </a:rPr>
              <a:t>4</a:t>
            </a:r>
            <a:endParaRPr sz="1000" dirty="0">
              <a:latin typeface="Arial"/>
              <a:cs typeface="Arial"/>
            </a:endParaRPr>
          </a:p>
          <a:p>
            <a:pPr>
              <a:lnSpc>
                <a:spcPct val="100000"/>
              </a:lnSpc>
              <a:spcBef>
                <a:spcPts val="45"/>
              </a:spcBef>
            </a:pPr>
            <a:endParaRPr sz="1400" dirty="0">
              <a:latin typeface="Arial"/>
              <a:cs typeface="Arial"/>
            </a:endParaRPr>
          </a:p>
          <a:p>
            <a:pPr marL="12700">
              <a:lnSpc>
                <a:spcPct val="100000"/>
              </a:lnSpc>
              <a:tabLst>
                <a:tab pos="1519555" algn="l"/>
              </a:tabLst>
            </a:pPr>
            <a:r>
              <a:rPr lang="en-US" sz="800" b="1" spc="5" dirty="0" smtClean="0">
                <a:latin typeface="Arial"/>
                <a:cs typeface="Arial"/>
              </a:rPr>
              <a:t>    </a:t>
            </a:r>
            <a:r>
              <a:rPr sz="800" b="1" spc="5" dirty="0" smtClean="0">
                <a:latin typeface="Arial"/>
                <a:cs typeface="Arial"/>
              </a:rPr>
              <a:t>48.5 </a:t>
            </a:r>
            <a:r>
              <a:rPr sz="800" b="1" spc="10" dirty="0">
                <a:latin typeface="Arial"/>
                <a:cs typeface="Arial"/>
              </a:rPr>
              <a:t>Training </a:t>
            </a:r>
            <a:r>
              <a:rPr sz="800" b="1" spc="5" dirty="0">
                <a:latin typeface="Arial"/>
                <a:cs typeface="Arial"/>
              </a:rPr>
              <a:t>Days </a:t>
            </a:r>
            <a:r>
              <a:rPr lang="en-US" sz="800" b="1" spc="5" dirty="0" smtClean="0">
                <a:latin typeface="Arial"/>
                <a:cs typeface="Arial"/>
              </a:rPr>
              <a:t>                    60 </a:t>
            </a:r>
            <a:r>
              <a:rPr lang="en-US" sz="800" b="1" spc="10" dirty="0">
                <a:latin typeface="Arial"/>
                <a:cs typeface="Arial"/>
              </a:rPr>
              <a:t>Training </a:t>
            </a:r>
            <a:r>
              <a:rPr lang="en-US" sz="800" b="1" spc="5" dirty="0">
                <a:latin typeface="Arial"/>
                <a:cs typeface="Arial"/>
              </a:rPr>
              <a:t>Days </a:t>
            </a:r>
            <a:endParaRPr lang="en-US" sz="800" b="1" spc="5" dirty="0" smtClean="0">
              <a:latin typeface="Arial"/>
              <a:cs typeface="Arial"/>
            </a:endParaRPr>
          </a:p>
          <a:p>
            <a:pPr marL="12700">
              <a:lnSpc>
                <a:spcPct val="100000"/>
              </a:lnSpc>
              <a:tabLst>
                <a:tab pos="1519555" algn="l"/>
              </a:tabLst>
            </a:pPr>
            <a:r>
              <a:rPr lang="en-US" sz="800" b="1" spc="5" dirty="0" smtClean="0">
                <a:latin typeface="Arial"/>
                <a:cs typeface="Arial"/>
              </a:rPr>
              <a:t>       </a:t>
            </a:r>
            <a:r>
              <a:rPr sz="800" b="1" spc="5" dirty="0" smtClean="0">
                <a:latin typeface="Arial"/>
                <a:cs typeface="Arial"/>
              </a:rPr>
              <a:t>(</a:t>
            </a:r>
            <a:r>
              <a:rPr sz="800" b="1" spc="5" dirty="0">
                <a:latin typeface="Arial"/>
                <a:cs typeface="Arial"/>
              </a:rPr>
              <a:t>21</a:t>
            </a:r>
            <a:r>
              <a:rPr sz="800" b="1" spc="65" dirty="0">
                <a:latin typeface="Arial"/>
                <a:cs typeface="Arial"/>
              </a:rPr>
              <a:t> </a:t>
            </a:r>
            <a:r>
              <a:rPr sz="800" b="1" dirty="0">
                <a:latin typeface="Arial"/>
                <a:cs typeface="Arial"/>
              </a:rPr>
              <a:t>AT</a:t>
            </a:r>
            <a:r>
              <a:rPr sz="800" b="1" spc="40" dirty="0">
                <a:latin typeface="Arial"/>
                <a:cs typeface="Arial"/>
              </a:rPr>
              <a:t> </a:t>
            </a:r>
            <a:r>
              <a:rPr sz="800" b="1" dirty="0" smtClean="0">
                <a:latin typeface="Arial"/>
                <a:cs typeface="Arial"/>
              </a:rPr>
              <a:t>Days)</a:t>
            </a:r>
            <a:r>
              <a:rPr lang="en-US" sz="800" b="1" dirty="0" smtClean="0">
                <a:latin typeface="Arial"/>
                <a:cs typeface="Arial"/>
              </a:rPr>
              <a:t>                               </a:t>
            </a:r>
            <a:r>
              <a:rPr sz="800" b="1" spc="5" dirty="0" smtClean="0">
                <a:latin typeface="Arial"/>
                <a:cs typeface="Arial"/>
              </a:rPr>
              <a:t> (</a:t>
            </a:r>
            <a:r>
              <a:rPr sz="800" b="1" spc="5" dirty="0">
                <a:latin typeface="Arial"/>
                <a:cs typeface="Arial"/>
              </a:rPr>
              <a:t>30 </a:t>
            </a:r>
            <a:r>
              <a:rPr sz="800" b="1" dirty="0">
                <a:latin typeface="Arial"/>
                <a:cs typeface="Arial"/>
              </a:rPr>
              <a:t>AT</a:t>
            </a:r>
            <a:r>
              <a:rPr sz="800" b="1" spc="15" dirty="0">
                <a:latin typeface="Arial"/>
                <a:cs typeface="Arial"/>
              </a:rPr>
              <a:t> </a:t>
            </a:r>
            <a:r>
              <a:rPr sz="800" b="1" dirty="0">
                <a:latin typeface="Arial"/>
                <a:cs typeface="Arial"/>
              </a:rPr>
              <a:t>Days)</a:t>
            </a:r>
            <a:endParaRPr sz="800" dirty="0">
              <a:latin typeface="Arial"/>
              <a:cs typeface="Arial"/>
            </a:endParaRPr>
          </a:p>
        </p:txBody>
      </p:sp>
      <p:sp>
        <p:nvSpPr>
          <p:cNvPr id="13" name="object 26"/>
          <p:cNvSpPr/>
          <p:nvPr/>
        </p:nvSpPr>
        <p:spPr>
          <a:xfrm>
            <a:off x="2336481" y="2948353"/>
            <a:ext cx="1115695" cy="82550"/>
          </a:xfrm>
          <a:custGeom>
            <a:avLst/>
            <a:gdLst/>
            <a:ahLst/>
            <a:cxnLst/>
            <a:rect l="l" t="t" r="r" b="b"/>
            <a:pathLst>
              <a:path w="1115695" h="82550">
                <a:moveTo>
                  <a:pt x="1078630" y="15972"/>
                </a:moveTo>
                <a:lnTo>
                  <a:pt x="0" y="64655"/>
                </a:lnTo>
                <a:lnTo>
                  <a:pt x="114" y="82410"/>
                </a:lnTo>
                <a:lnTo>
                  <a:pt x="48793" y="80213"/>
                </a:lnTo>
                <a:lnTo>
                  <a:pt x="3009" y="80213"/>
                </a:lnTo>
                <a:lnTo>
                  <a:pt x="1447" y="78511"/>
                </a:lnTo>
                <a:lnTo>
                  <a:pt x="3046" y="78439"/>
                </a:lnTo>
                <a:lnTo>
                  <a:pt x="3251" y="68402"/>
                </a:lnTo>
                <a:lnTo>
                  <a:pt x="1752" y="68402"/>
                </a:lnTo>
                <a:lnTo>
                  <a:pt x="3289" y="66560"/>
                </a:lnTo>
                <a:lnTo>
                  <a:pt x="42552" y="66560"/>
                </a:lnTo>
                <a:lnTo>
                  <a:pt x="1081976" y="19646"/>
                </a:lnTo>
                <a:lnTo>
                  <a:pt x="1081957" y="18249"/>
                </a:lnTo>
                <a:lnTo>
                  <a:pt x="1078636" y="18249"/>
                </a:lnTo>
                <a:lnTo>
                  <a:pt x="1078630" y="15972"/>
                </a:lnTo>
                <a:close/>
              </a:path>
              <a:path w="1115695" h="82550">
                <a:moveTo>
                  <a:pt x="1082116" y="29806"/>
                </a:moveTo>
                <a:lnTo>
                  <a:pt x="3046" y="78439"/>
                </a:lnTo>
                <a:lnTo>
                  <a:pt x="3009" y="80213"/>
                </a:lnTo>
                <a:lnTo>
                  <a:pt x="48793" y="80213"/>
                </a:lnTo>
                <a:lnTo>
                  <a:pt x="1078794" y="33725"/>
                </a:lnTo>
                <a:lnTo>
                  <a:pt x="1078788" y="31953"/>
                </a:lnTo>
                <a:lnTo>
                  <a:pt x="1082084" y="31953"/>
                </a:lnTo>
                <a:lnTo>
                  <a:pt x="1082116" y="29806"/>
                </a:lnTo>
                <a:close/>
              </a:path>
              <a:path w="1115695" h="82550">
                <a:moveTo>
                  <a:pt x="3252" y="68334"/>
                </a:moveTo>
                <a:lnTo>
                  <a:pt x="1752" y="68402"/>
                </a:lnTo>
                <a:lnTo>
                  <a:pt x="3251" y="68402"/>
                </a:lnTo>
                <a:close/>
              </a:path>
              <a:path w="1115695" h="82550">
                <a:moveTo>
                  <a:pt x="42552" y="66560"/>
                </a:moveTo>
                <a:lnTo>
                  <a:pt x="3289" y="66560"/>
                </a:lnTo>
                <a:lnTo>
                  <a:pt x="3252" y="68334"/>
                </a:lnTo>
                <a:lnTo>
                  <a:pt x="42552" y="66560"/>
                </a:lnTo>
                <a:close/>
              </a:path>
              <a:path w="1115695" h="82550">
                <a:moveTo>
                  <a:pt x="1082084" y="31953"/>
                </a:moveTo>
                <a:lnTo>
                  <a:pt x="1078788" y="31953"/>
                </a:lnTo>
                <a:lnTo>
                  <a:pt x="1080350" y="33655"/>
                </a:lnTo>
                <a:lnTo>
                  <a:pt x="1078794" y="33725"/>
                </a:lnTo>
                <a:lnTo>
                  <a:pt x="1078852" y="50203"/>
                </a:lnTo>
                <a:lnTo>
                  <a:pt x="1083223" y="47002"/>
                </a:lnTo>
                <a:lnTo>
                  <a:pt x="1081862" y="47002"/>
                </a:lnTo>
                <a:lnTo>
                  <a:pt x="1079868" y="45250"/>
                </a:lnTo>
                <a:lnTo>
                  <a:pt x="1081910" y="43730"/>
                </a:lnTo>
                <a:lnTo>
                  <a:pt x="1082084" y="31953"/>
                </a:lnTo>
                <a:close/>
              </a:path>
              <a:path w="1115695" h="82550">
                <a:moveTo>
                  <a:pt x="1108902" y="23639"/>
                </a:moveTo>
                <a:lnTo>
                  <a:pt x="1081910" y="43730"/>
                </a:lnTo>
                <a:lnTo>
                  <a:pt x="1081862" y="47002"/>
                </a:lnTo>
                <a:lnTo>
                  <a:pt x="1083223" y="47002"/>
                </a:lnTo>
                <a:lnTo>
                  <a:pt x="1113159" y="25082"/>
                </a:lnTo>
                <a:lnTo>
                  <a:pt x="1111148" y="25082"/>
                </a:lnTo>
                <a:lnTo>
                  <a:pt x="1108902" y="23639"/>
                </a:lnTo>
                <a:close/>
              </a:path>
              <a:path w="1115695" h="82550">
                <a:moveTo>
                  <a:pt x="1112939" y="22034"/>
                </a:moveTo>
                <a:lnTo>
                  <a:pt x="1111059" y="22034"/>
                </a:lnTo>
                <a:lnTo>
                  <a:pt x="1111148" y="25082"/>
                </a:lnTo>
                <a:lnTo>
                  <a:pt x="1113159" y="25082"/>
                </a:lnTo>
                <a:lnTo>
                  <a:pt x="1115275" y="23533"/>
                </a:lnTo>
                <a:lnTo>
                  <a:pt x="1112939" y="22034"/>
                </a:lnTo>
                <a:close/>
              </a:path>
              <a:path w="1115695" h="82550">
                <a:moveTo>
                  <a:pt x="1083100" y="2895"/>
                </a:moveTo>
                <a:lnTo>
                  <a:pt x="1081747" y="2895"/>
                </a:lnTo>
                <a:lnTo>
                  <a:pt x="1081793" y="6219"/>
                </a:lnTo>
                <a:lnTo>
                  <a:pt x="1108902" y="23639"/>
                </a:lnTo>
                <a:lnTo>
                  <a:pt x="1111059" y="22034"/>
                </a:lnTo>
                <a:lnTo>
                  <a:pt x="1112939" y="22034"/>
                </a:lnTo>
                <a:lnTo>
                  <a:pt x="1083100" y="2895"/>
                </a:lnTo>
                <a:close/>
              </a:path>
              <a:path w="1115695" h="82550">
                <a:moveTo>
                  <a:pt x="1081925" y="15900"/>
                </a:moveTo>
                <a:lnTo>
                  <a:pt x="1080223" y="15900"/>
                </a:lnTo>
                <a:lnTo>
                  <a:pt x="1078636" y="18249"/>
                </a:lnTo>
                <a:lnTo>
                  <a:pt x="1081957" y="18249"/>
                </a:lnTo>
                <a:lnTo>
                  <a:pt x="1081925" y="15900"/>
                </a:lnTo>
                <a:close/>
              </a:path>
              <a:path w="1115695" h="82550">
                <a:moveTo>
                  <a:pt x="1078585" y="0"/>
                </a:moveTo>
                <a:lnTo>
                  <a:pt x="1078630" y="15972"/>
                </a:lnTo>
                <a:lnTo>
                  <a:pt x="1080223" y="15900"/>
                </a:lnTo>
                <a:lnTo>
                  <a:pt x="1081925" y="15900"/>
                </a:lnTo>
                <a:lnTo>
                  <a:pt x="1081793" y="6219"/>
                </a:lnTo>
                <a:lnTo>
                  <a:pt x="1079347" y="4648"/>
                </a:lnTo>
                <a:lnTo>
                  <a:pt x="1081747" y="2895"/>
                </a:lnTo>
                <a:lnTo>
                  <a:pt x="1083100" y="2895"/>
                </a:lnTo>
                <a:lnTo>
                  <a:pt x="1078585" y="0"/>
                </a:lnTo>
                <a:close/>
              </a:path>
            </a:pathLst>
          </a:custGeom>
          <a:solidFill>
            <a:srgbClr val="000000"/>
          </a:solidFill>
        </p:spPr>
        <p:txBody>
          <a:bodyPr wrap="square" lIns="0" tIns="0" rIns="0" bIns="0" rtlCol="0"/>
          <a:lstStyle/>
          <a:p>
            <a:endParaRPr/>
          </a:p>
        </p:txBody>
      </p:sp>
      <p:sp>
        <p:nvSpPr>
          <p:cNvPr id="14" name="object 27"/>
          <p:cNvSpPr/>
          <p:nvPr/>
        </p:nvSpPr>
        <p:spPr>
          <a:xfrm>
            <a:off x="2336481" y="2948353"/>
            <a:ext cx="1115695" cy="82550"/>
          </a:xfrm>
          <a:custGeom>
            <a:avLst/>
            <a:gdLst/>
            <a:ahLst/>
            <a:cxnLst/>
            <a:rect l="l" t="t" r="r" b="b"/>
            <a:pathLst>
              <a:path w="1115695" h="82550">
                <a:moveTo>
                  <a:pt x="0" y="64655"/>
                </a:moveTo>
                <a:lnTo>
                  <a:pt x="1080223" y="15900"/>
                </a:lnTo>
                <a:lnTo>
                  <a:pt x="1078636" y="18249"/>
                </a:lnTo>
                <a:lnTo>
                  <a:pt x="1078585" y="0"/>
                </a:lnTo>
                <a:lnTo>
                  <a:pt x="1115275" y="23533"/>
                </a:lnTo>
                <a:lnTo>
                  <a:pt x="1078852" y="50203"/>
                </a:lnTo>
                <a:lnTo>
                  <a:pt x="1078788" y="31953"/>
                </a:lnTo>
                <a:lnTo>
                  <a:pt x="1080350" y="33655"/>
                </a:lnTo>
                <a:lnTo>
                  <a:pt x="114" y="82410"/>
                </a:lnTo>
                <a:lnTo>
                  <a:pt x="0" y="64655"/>
                </a:lnTo>
                <a:close/>
              </a:path>
            </a:pathLst>
          </a:custGeom>
          <a:ln w="3175">
            <a:solidFill>
              <a:srgbClr val="000000"/>
            </a:solidFill>
          </a:ln>
        </p:spPr>
        <p:txBody>
          <a:bodyPr wrap="square" lIns="0" tIns="0" rIns="0" bIns="0" rtlCol="0"/>
          <a:lstStyle/>
          <a:p>
            <a:endParaRPr/>
          </a:p>
        </p:txBody>
      </p:sp>
      <p:sp>
        <p:nvSpPr>
          <p:cNvPr id="15" name="object 28"/>
          <p:cNvSpPr/>
          <p:nvPr/>
        </p:nvSpPr>
        <p:spPr>
          <a:xfrm>
            <a:off x="2337929" y="2951248"/>
            <a:ext cx="1109980" cy="77470"/>
          </a:xfrm>
          <a:custGeom>
            <a:avLst/>
            <a:gdLst/>
            <a:ahLst/>
            <a:cxnLst/>
            <a:rect l="l" t="t" r="r" b="b"/>
            <a:pathLst>
              <a:path w="1109979" h="77469">
                <a:moveTo>
                  <a:pt x="1562" y="77317"/>
                </a:moveTo>
                <a:lnTo>
                  <a:pt x="1080668" y="26911"/>
                </a:lnTo>
                <a:lnTo>
                  <a:pt x="1109700" y="22186"/>
                </a:lnTo>
                <a:lnTo>
                  <a:pt x="1077899" y="1752"/>
                </a:lnTo>
                <a:lnTo>
                  <a:pt x="1080300" y="0"/>
                </a:lnTo>
                <a:lnTo>
                  <a:pt x="1080528" y="16751"/>
                </a:lnTo>
                <a:lnTo>
                  <a:pt x="304" y="65506"/>
                </a:lnTo>
                <a:lnTo>
                  <a:pt x="1841" y="63665"/>
                </a:lnTo>
                <a:lnTo>
                  <a:pt x="1562" y="77317"/>
                </a:lnTo>
                <a:close/>
              </a:path>
            </a:pathLst>
          </a:custGeom>
          <a:ln w="3175">
            <a:solidFill>
              <a:srgbClr val="000000"/>
            </a:solidFill>
          </a:ln>
        </p:spPr>
        <p:txBody>
          <a:bodyPr wrap="square" lIns="0" tIns="0" rIns="0" bIns="0" rtlCol="0"/>
          <a:lstStyle/>
          <a:p>
            <a:endParaRPr/>
          </a:p>
        </p:txBody>
      </p:sp>
      <p:sp>
        <p:nvSpPr>
          <p:cNvPr id="22" name="object 35"/>
          <p:cNvSpPr/>
          <p:nvPr/>
        </p:nvSpPr>
        <p:spPr>
          <a:xfrm>
            <a:off x="840745" y="2937111"/>
            <a:ext cx="1169670" cy="116205"/>
          </a:xfrm>
          <a:custGeom>
            <a:avLst/>
            <a:gdLst/>
            <a:ahLst/>
            <a:cxnLst/>
            <a:rect l="l" t="t" r="r" b="b"/>
            <a:pathLst>
              <a:path w="1169670" h="116205">
                <a:moveTo>
                  <a:pt x="1133736" y="97510"/>
                </a:moveTo>
                <a:lnTo>
                  <a:pt x="1130261" y="97510"/>
                </a:lnTo>
                <a:lnTo>
                  <a:pt x="1131709" y="99390"/>
                </a:lnTo>
                <a:lnTo>
                  <a:pt x="1130072" y="99390"/>
                </a:lnTo>
                <a:lnTo>
                  <a:pt x="1128433" y="115684"/>
                </a:lnTo>
                <a:lnTo>
                  <a:pt x="1133620" y="112864"/>
                </a:lnTo>
                <a:lnTo>
                  <a:pt x="1131900" y="112864"/>
                </a:lnTo>
                <a:lnTo>
                  <a:pt x="1130007" y="110883"/>
                </a:lnTo>
                <a:lnTo>
                  <a:pt x="1132288" y="109620"/>
                </a:lnTo>
                <a:lnTo>
                  <a:pt x="1133511" y="99390"/>
                </a:lnTo>
                <a:lnTo>
                  <a:pt x="1131709" y="99390"/>
                </a:lnTo>
                <a:lnTo>
                  <a:pt x="1130084" y="99272"/>
                </a:lnTo>
                <a:lnTo>
                  <a:pt x="1133525" y="99272"/>
                </a:lnTo>
                <a:lnTo>
                  <a:pt x="1133736" y="97510"/>
                </a:lnTo>
                <a:close/>
              </a:path>
              <a:path w="1169670" h="116205">
                <a:moveTo>
                  <a:pt x="1162530" y="92873"/>
                </a:moveTo>
                <a:lnTo>
                  <a:pt x="1132288" y="109620"/>
                </a:lnTo>
                <a:lnTo>
                  <a:pt x="1131900" y="112864"/>
                </a:lnTo>
                <a:lnTo>
                  <a:pt x="1133620" y="112864"/>
                </a:lnTo>
                <a:lnTo>
                  <a:pt x="1167271" y="94576"/>
                </a:lnTo>
                <a:lnTo>
                  <a:pt x="1164717" y="94576"/>
                </a:lnTo>
                <a:lnTo>
                  <a:pt x="1162530" y="92873"/>
                </a:lnTo>
                <a:close/>
              </a:path>
              <a:path w="1169670" h="116205">
                <a:moveTo>
                  <a:pt x="1714" y="0"/>
                </a:moveTo>
                <a:lnTo>
                  <a:pt x="0" y="17678"/>
                </a:lnTo>
                <a:lnTo>
                  <a:pt x="1130084" y="99272"/>
                </a:lnTo>
                <a:lnTo>
                  <a:pt x="1130261" y="97510"/>
                </a:lnTo>
                <a:lnTo>
                  <a:pt x="1133736" y="97510"/>
                </a:lnTo>
                <a:lnTo>
                  <a:pt x="1133944" y="95770"/>
                </a:lnTo>
                <a:lnTo>
                  <a:pt x="27805" y="15849"/>
                </a:lnTo>
                <a:lnTo>
                  <a:pt x="3238" y="15849"/>
                </a:lnTo>
                <a:lnTo>
                  <a:pt x="1790" y="13970"/>
                </a:lnTo>
                <a:lnTo>
                  <a:pt x="3474" y="13970"/>
                </a:lnTo>
                <a:lnTo>
                  <a:pt x="4717" y="4062"/>
                </a:lnTo>
                <a:lnTo>
                  <a:pt x="3149" y="3949"/>
                </a:lnTo>
                <a:lnTo>
                  <a:pt x="4940" y="2286"/>
                </a:lnTo>
                <a:lnTo>
                  <a:pt x="33380" y="2286"/>
                </a:lnTo>
                <a:lnTo>
                  <a:pt x="1714" y="0"/>
                </a:lnTo>
                <a:close/>
              </a:path>
              <a:path w="1169670" h="116205">
                <a:moveTo>
                  <a:pt x="1166606" y="91528"/>
                </a:moveTo>
                <a:lnTo>
                  <a:pt x="1164958" y="91528"/>
                </a:lnTo>
                <a:lnTo>
                  <a:pt x="1164717" y="94576"/>
                </a:lnTo>
                <a:lnTo>
                  <a:pt x="1167271" y="94576"/>
                </a:lnTo>
                <a:lnTo>
                  <a:pt x="1169187" y="93535"/>
                </a:lnTo>
                <a:lnTo>
                  <a:pt x="1166606" y="91528"/>
                </a:lnTo>
                <a:close/>
              </a:path>
              <a:path w="1169670" h="116205">
                <a:moveTo>
                  <a:pt x="1137562" y="68948"/>
                </a:moveTo>
                <a:lnTo>
                  <a:pt x="1136357" y="68948"/>
                </a:lnTo>
                <a:lnTo>
                  <a:pt x="1136063" y="72254"/>
                </a:lnTo>
                <a:lnTo>
                  <a:pt x="1162530" y="92873"/>
                </a:lnTo>
                <a:lnTo>
                  <a:pt x="1164958" y="91528"/>
                </a:lnTo>
                <a:lnTo>
                  <a:pt x="1166606" y="91528"/>
                </a:lnTo>
                <a:lnTo>
                  <a:pt x="1137562" y="68948"/>
                </a:lnTo>
                <a:close/>
              </a:path>
              <a:path w="1169670" h="116205">
                <a:moveTo>
                  <a:pt x="33380" y="2286"/>
                </a:moveTo>
                <a:lnTo>
                  <a:pt x="4940" y="2286"/>
                </a:lnTo>
                <a:lnTo>
                  <a:pt x="4717" y="4062"/>
                </a:lnTo>
                <a:lnTo>
                  <a:pt x="1134871" y="85648"/>
                </a:lnTo>
                <a:lnTo>
                  <a:pt x="1135032" y="83845"/>
                </a:lnTo>
                <a:lnTo>
                  <a:pt x="1131531" y="83845"/>
                </a:lnTo>
                <a:lnTo>
                  <a:pt x="1131758" y="81578"/>
                </a:lnTo>
                <a:lnTo>
                  <a:pt x="33380" y="2286"/>
                </a:lnTo>
                <a:close/>
              </a:path>
              <a:path w="1169670" h="116205">
                <a:moveTo>
                  <a:pt x="1133348" y="65671"/>
                </a:moveTo>
                <a:lnTo>
                  <a:pt x="1131758" y="81578"/>
                </a:lnTo>
                <a:lnTo>
                  <a:pt x="1133424" y="81699"/>
                </a:lnTo>
                <a:lnTo>
                  <a:pt x="1131531" y="83845"/>
                </a:lnTo>
                <a:lnTo>
                  <a:pt x="1135032" y="83845"/>
                </a:lnTo>
                <a:lnTo>
                  <a:pt x="1136063" y="72254"/>
                </a:lnTo>
                <a:lnTo>
                  <a:pt x="1133678" y="70396"/>
                </a:lnTo>
                <a:lnTo>
                  <a:pt x="1136357" y="68948"/>
                </a:lnTo>
                <a:lnTo>
                  <a:pt x="1137562" y="68948"/>
                </a:lnTo>
                <a:lnTo>
                  <a:pt x="1133348" y="65671"/>
                </a:lnTo>
                <a:close/>
              </a:path>
              <a:path w="1169670" h="116205">
                <a:moveTo>
                  <a:pt x="3459" y="14090"/>
                </a:moveTo>
                <a:lnTo>
                  <a:pt x="3238" y="15849"/>
                </a:lnTo>
                <a:lnTo>
                  <a:pt x="27805" y="15849"/>
                </a:lnTo>
                <a:lnTo>
                  <a:pt x="3459" y="14090"/>
                </a:lnTo>
                <a:close/>
              </a:path>
              <a:path w="1169670" h="116205">
                <a:moveTo>
                  <a:pt x="3474" y="13970"/>
                </a:moveTo>
                <a:lnTo>
                  <a:pt x="1790" y="13970"/>
                </a:lnTo>
                <a:lnTo>
                  <a:pt x="3459" y="14090"/>
                </a:lnTo>
                <a:close/>
              </a:path>
            </a:pathLst>
          </a:custGeom>
          <a:solidFill>
            <a:srgbClr val="000000"/>
          </a:solidFill>
        </p:spPr>
        <p:txBody>
          <a:bodyPr wrap="square" lIns="0" tIns="0" rIns="0" bIns="0" rtlCol="0"/>
          <a:lstStyle/>
          <a:p>
            <a:endParaRPr/>
          </a:p>
        </p:txBody>
      </p:sp>
      <p:sp>
        <p:nvSpPr>
          <p:cNvPr id="23" name="object 36"/>
          <p:cNvSpPr/>
          <p:nvPr/>
        </p:nvSpPr>
        <p:spPr>
          <a:xfrm>
            <a:off x="840745" y="2937112"/>
            <a:ext cx="1169670" cy="116205"/>
          </a:xfrm>
          <a:custGeom>
            <a:avLst/>
            <a:gdLst/>
            <a:ahLst/>
            <a:cxnLst/>
            <a:rect l="l" t="t" r="r" b="b"/>
            <a:pathLst>
              <a:path w="1169670" h="116205">
                <a:moveTo>
                  <a:pt x="1714" y="0"/>
                </a:moveTo>
                <a:lnTo>
                  <a:pt x="1133424" y="81699"/>
                </a:lnTo>
                <a:lnTo>
                  <a:pt x="1131531" y="83845"/>
                </a:lnTo>
                <a:lnTo>
                  <a:pt x="1133348" y="65671"/>
                </a:lnTo>
                <a:lnTo>
                  <a:pt x="1169187" y="93535"/>
                </a:lnTo>
                <a:lnTo>
                  <a:pt x="1128433" y="115684"/>
                </a:lnTo>
                <a:lnTo>
                  <a:pt x="1130261" y="97510"/>
                </a:lnTo>
                <a:lnTo>
                  <a:pt x="1131709" y="99390"/>
                </a:lnTo>
                <a:lnTo>
                  <a:pt x="0" y="17678"/>
                </a:lnTo>
                <a:lnTo>
                  <a:pt x="1714" y="0"/>
                </a:lnTo>
                <a:close/>
              </a:path>
            </a:pathLst>
          </a:custGeom>
          <a:ln w="3175">
            <a:solidFill>
              <a:srgbClr val="000000"/>
            </a:solidFill>
          </a:ln>
        </p:spPr>
        <p:txBody>
          <a:bodyPr wrap="square" lIns="0" tIns="0" rIns="0" bIns="0" rtlCol="0"/>
          <a:lstStyle/>
          <a:p>
            <a:endParaRPr/>
          </a:p>
        </p:txBody>
      </p:sp>
      <p:sp>
        <p:nvSpPr>
          <p:cNvPr id="24" name="object 37"/>
          <p:cNvSpPr/>
          <p:nvPr/>
        </p:nvSpPr>
        <p:spPr>
          <a:xfrm>
            <a:off x="842536" y="2939398"/>
            <a:ext cx="1163320" cy="111125"/>
          </a:xfrm>
          <a:custGeom>
            <a:avLst/>
            <a:gdLst/>
            <a:ahLst/>
            <a:cxnLst/>
            <a:rect l="l" t="t" r="r" b="b"/>
            <a:pathLst>
              <a:path w="1163320" h="111125">
                <a:moveTo>
                  <a:pt x="1447" y="13563"/>
                </a:moveTo>
                <a:lnTo>
                  <a:pt x="0" y="11683"/>
                </a:lnTo>
                <a:lnTo>
                  <a:pt x="1132154" y="93484"/>
                </a:lnTo>
                <a:lnTo>
                  <a:pt x="1130109" y="110578"/>
                </a:lnTo>
                <a:lnTo>
                  <a:pt x="1128217" y="108597"/>
                </a:lnTo>
                <a:lnTo>
                  <a:pt x="1163167" y="89242"/>
                </a:lnTo>
                <a:lnTo>
                  <a:pt x="1162926" y="92290"/>
                </a:lnTo>
                <a:lnTo>
                  <a:pt x="1131887" y="68110"/>
                </a:lnTo>
                <a:lnTo>
                  <a:pt x="1134567" y="66662"/>
                </a:lnTo>
                <a:lnTo>
                  <a:pt x="1133081" y="83362"/>
                </a:lnTo>
                <a:lnTo>
                  <a:pt x="1358" y="1663"/>
                </a:lnTo>
                <a:lnTo>
                  <a:pt x="3149" y="0"/>
                </a:lnTo>
                <a:lnTo>
                  <a:pt x="1447" y="13563"/>
                </a:lnTo>
                <a:close/>
              </a:path>
            </a:pathLst>
          </a:custGeom>
          <a:ln w="3175">
            <a:solidFill>
              <a:srgbClr val="000000"/>
            </a:solidFill>
          </a:ln>
        </p:spPr>
        <p:txBody>
          <a:bodyPr wrap="square" lIns="0" tIns="0" rIns="0" bIns="0" rtlCol="0"/>
          <a:lstStyle/>
          <a:p>
            <a:endParaRPr/>
          </a:p>
        </p:txBody>
      </p:sp>
      <p:sp>
        <p:nvSpPr>
          <p:cNvPr id="25" name="object 38"/>
          <p:cNvSpPr/>
          <p:nvPr/>
        </p:nvSpPr>
        <p:spPr>
          <a:xfrm>
            <a:off x="468184" y="2918462"/>
            <a:ext cx="7658099" cy="1283866"/>
          </a:xfrm>
          <a:prstGeom prst="rect">
            <a:avLst/>
          </a:prstGeom>
          <a:blipFill>
            <a:blip r:embed="rId3" cstate="print"/>
            <a:stretch>
              <a:fillRect/>
            </a:stretch>
          </a:blipFill>
        </p:spPr>
        <p:txBody>
          <a:bodyPr wrap="square" lIns="0" tIns="0" rIns="0" bIns="0" rtlCol="0"/>
          <a:lstStyle/>
          <a:p>
            <a:endParaRPr/>
          </a:p>
        </p:txBody>
      </p:sp>
      <p:sp>
        <p:nvSpPr>
          <p:cNvPr id="26" name="object 39"/>
          <p:cNvSpPr/>
          <p:nvPr/>
        </p:nvSpPr>
        <p:spPr>
          <a:xfrm>
            <a:off x="5241289" y="3352165"/>
            <a:ext cx="1136015" cy="76835"/>
          </a:xfrm>
          <a:custGeom>
            <a:avLst/>
            <a:gdLst/>
            <a:ahLst/>
            <a:cxnLst/>
            <a:rect l="l" t="t" r="r" b="b"/>
            <a:pathLst>
              <a:path w="1136015" h="76835">
                <a:moveTo>
                  <a:pt x="1099587" y="20495"/>
                </a:moveTo>
                <a:lnTo>
                  <a:pt x="1803" y="53695"/>
                </a:lnTo>
                <a:lnTo>
                  <a:pt x="0" y="76466"/>
                </a:lnTo>
                <a:lnTo>
                  <a:pt x="90287" y="73736"/>
                </a:lnTo>
                <a:lnTo>
                  <a:pt x="3162" y="73736"/>
                </a:lnTo>
                <a:lnTo>
                  <a:pt x="1777" y="71501"/>
                </a:lnTo>
                <a:lnTo>
                  <a:pt x="3392" y="71452"/>
                </a:lnTo>
                <a:lnTo>
                  <a:pt x="4692" y="58559"/>
                </a:lnTo>
                <a:lnTo>
                  <a:pt x="3174" y="58559"/>
                </a:lnTo>
                <a:lnTo>
                  <a:pt x="4927" y="56222"/>
                </a:lnTo>
                <a:lnTo>
                  <a:pt x="80443" y="56222"/>
                </a:lnTo>
                <a:lnTo>
                  <a:pt x="1102575" y="25311"/>
                </a:lnTo>
                <a:lnTo>
                  <a:pt x="1102714" y="23418"/>
                </a:lnTo>
                <a:lnTo>
                  <a:pt x="1099350" y="23418"/>
                </a:lnTo>
                <a:lnTo>
                  <a:pt x="1099587" y="20495"/>
                </a:lnTo>
                <a:close/>
              </a:path>
              <a:path w="1136015" h="76835">
                <a:moveTo>
                  <a:pt x="1101610" y="38328"/>
                </a:moveTo>
                <a:lnTo>
                  <a:pt x="3392" y="71452"/>
                </a:lnTo>
                <a:lnTo>
                  <a:pt x="3162" y="73736"/>
                </a:lnTo>
                <a:lnTo>
                  <a:pt x="90287" y="73736"/>
                </a:lnTo>
                <a:lnTo>
                  <a:pt x="1097831" y="43265"/>
                </a:lnTo>
                <a:lnTo>
                  <a:pt x="1098016" y="40995"/>
                </a:lnTo>
                <a:lnTo>
                  <a:pt x="1101355" y="40995"/>
                </a:lnTo>
                <a:lnTo>
                  <a:pt x="1101610" y="38328"/>
                </a:lnTo>
                <a:close/>
              </a:path>
              <a:path w="1136015" h="76835">
                <a:moveTo>
                  <a:pt x="1101355" y="40995"/>
                </a:moveTo>
                <a:lnTo>
                  <a:pt x="1098016" y="40995"/>
                </a:lnTo>
                <a:lnTo>
                  <a:pt x="1099413" y="43218"/>
                </a:lnTo>
                <a:lnTo>
                  <a:pt x="1097831" y="43265"/>
                </a:lnTo>
                <a:lnTo>
                  <a:pt x="1096111" y="64414"/>
                </a:lnTo>
                <a:lnTo>
                  <a:pt x="1100930" y="60388"/>
                </a:lnTo>
                <a:lnTo>
                  <a:pt x="1099502" y="60388"/>
                </a:lnTo>
                <a:lnTo>
                  <a:pt x="1097673" y="58089"/>
                </a:lnTo>
                <a:lnTo>
                  <a:pt x="1099903" y="56197"/>
                </a:lnTo>
                <a:lnTo>
                  <a:pt x="1101355" y="40995"/>
                </a:lnTo>
                <a:close/>
              </a:path>
              <a:path w="1136015" h="76835">
                <a:moveTo>
                  <a:pt x="1129408" y="31153"/>
                </a:moveTo>
                <a:lnTo>
                  <a:pt x="1099903" y="56197"/>
                </a:lnTo>
                <a:lnTo>
                  <a:pt x="1099502" y="60388"/>
                </a:lnTo>
                <a:lnTo>
                  <a:pt x="1100930" y="60388"/>
                </a:lnTo>
                <a:lnTo>
                  <a:pt x="1133625" y="33070"/>
                </a:lnTo>
                <a:lnTo>
                  <a:pt x="1131531" y="33070"/>
                </a:lnTo>
                <a:lnTo>
                  <a:pt x="1129408" y="31153"/>
                </a:lnTo>
                <a:close/>
              </a:path>
              <a:path w="1136015" h="76835">
                <a:moveTo>
                  <a:pt x="4696" y="58513"/>
                </a:moveTo>
                <a:lnTo>
                  <a:pt x="3174" y="58559"/>
                </a:lnTo>
                <a:lnTo>
                  <a:pt x="4692" y="58559"/>
                </a:lnTo>
                <a:close/>
              </a:path>
              <a:path w="1136015" h="76835">
                <a:moveTo>
                  <a:pt x="80443" y="56222"/>
                </a:moveTo>
                <a:lnTo>
                  <a:pt x="4927" y="56222"/>
                </a:lnTo>
                <a:lnTo>
                  <a:pt x="4696" y="58513"/>
                </a:lnTo>
                <a:lnTo>
                  <a:pt x="80443" y="56222"/>
                </a:lnTo>
                <a:close/>
              </a:path>
              <a:path w="1136015" h="76835">
                <a:moveTo>
                  <a:pt x="1133605" y="29146"/>
                </a:moveTo>
                <a:lnTo>
                  <a:pt x="1131773" y="29146"/>
                </a:lnTo>
                <a:lnTo>
                  <a:pt x="1131531" y="33070"/>
                </a:lnTo>
                <a:lnTo>
                  <a:pt x="1133625" y="33070"/>
                </a:lnTo>
                <a:lnTo>
                  <a:pt x="1135875" y="31191"/>
                </a:lnTo>
                <a:lnTo>
                  <a:pt x="1133605" y="29146"/>
                </a:lnTo>
                <a:close/>
              </a:path>
              <a:path w="1136015" h="76835">
                <a:moveTo>
                  <a:pt x="1105483" y="3810"/>
                </a:moveTo>
                <a:lnTo>
                  <a:pt x="1104150" y="3810"/>
                </a:lnTo>
                <a:lnTo>
                  <a:pt x="1103838" y="8073"/>
                </a:lnTo>
                <a:lnTo>
                  <a:pt x="1129408" y="31153"/>
                </a:lnTo>
                <a:lnTo>
                  <a:pt x="1131773" y="29146"/>
                </a:lnTo>
                <a:lnTo>
                  <a:pt x="1133605" y="29146"/>
                </a:lnTo>
                <a:lnTo>
                  <a:pt x="1105483" y="3810"/>
                </a:lnTo>
                <a:close/>
              </a:path>
              <a:path w="1136015" h="76835">
                <a:moveTo>
                  <a:pt x="1102932" y="20447"/>
                </a:moveTo>
                <a:lnTo>
                  <a:pt x="1101204" y="20447"/>
                </a:lnTo>
                <a:lnTo>
                  <a:pt x="1099350" y="23418"/>
                </a:lnTo>
                <a:lnTo>
                  <a:pt x="1102714" y="23418"/>
                </a:lnTo>
                <a:lnTo>
                  <a:pt x="1102932" y="20447"/>
                </a:lnTo>
                <a:close/>
              </a:path>
              <a:path w="1136015" h="76835">
                <a:moveTo>
                  <a:pt x="1101255" y="0"/>
                </a:moveTo>
                <a:lnTo>
                  <a:pt x="1099587" y="20495"/>
                </a:lnTo>
                <a:lnTo>
                  <a:pt x="1101204" y="20447"/>
                </a:lnTo>
                <a:lnTo>
                  <a:pt x="1102932" y="20447"/>
                </a:lnTo>
                <a:lnTo>
                  <a:pt x="1103838" y="8073"/>
                </a:lnTo>
                <a:lnTo>
                  <a:pt x="1101534" y="5994"/>
                </a:lnTo>
                <a:lnTo>
                  <a:pt x="1104150" y="3810"/>
                </a:lnTo>
                <a:lnTo>
                  <a:pt x="1105483" y="3810"/>
                </a:lnTo>
                <a:lnTo>
                  <a:pt x="1101255" y="0"/>
                </a:lnTo>
                <a:close/>
              </a:path>
            </a:pathLst>
          </a:custGeom>
          <a:solidFill>
            <a:srgbClr val="000000"/>
          </a:solidFill>
        </p:spPr>
        <p:txBody>
          <a:bodyPr wrap="none" lIns="0" tIns="0" rIns="0" bIns="0" rtlCol="0"/>
          <a:lstStyle/>
          <a:p>
            <a:endParaRPr sz="2800"/>
          </a:p>
        </p:txBody>
      </p:sp>
      <p:sp>
        <p:nvSpPr>
          <p:cNvPr id="27" name="object 40"/>
          <p:cNvSpPr/>
          <p:nvPr/>
        </p:nvSpPr>
        <p:spPr>
          <a:xfrm>
            <a:off x="5241289" y="3352165"/>
            <a:ext cx="1136015" cy="76835"/>
          </a:xfrm>
          <a:custGeom>
            <a:avLst/>
            <a:gdLst/>
            <a:ahLst/>
            <a:cxnLst/>
            <a:rect l="l" t="t" r="r" b="b"/>
            <a:pathLst>
              <a:path w="1136015" h="76835">
                <a:moveTo>
                  <a:pt x="1803" y="53695"/>
                </a:moveTo>
                <a:lnTo>
                  <a:pt x="1101204" y="20447"/>
                </a:lnTo>
                <a:lnTo>
                  <a:pt x="1099350" y="23418"/>
                </a:lnTo>
                <a:lnTo>
                  <a:pt x="1101255" y="0"/>
                </a:lnTo>
                <a:lnTo>
                  <a:pt x="1135875" y="31191"/>
                </a:lnTo>
                <a:lnTo>
                  <a:pt x="1096111" y="64414"/>
                </a:lnTo>
                <a:lnTo>
                  <a:pt x="1098016" y="40995"/>
                </a:lnTo>
                <a:lnTo>
                  <a:pt x="1099413" y="43218"/>
                </a:lnTo>
                <a:lnTo>
                  <a:pt x="0" y="76466"/>
                </a:lnTo>
                <a:lnTo>
                  <a:pt x="1803" y="53695"/>
                </a:lnTo>
                <a:close/>
              </a:path>
            </a:pathLst>
          </a:custGeom>
          <a:ln w="3175">
            <a:solidFill>
              <a:srgbClr val="000000"/>
            </a:solidFill>
          </a:ln>
        </p:spPr>
        <p:txBody>
          <a:bodyPr wrap="none" lIns="0" tIns="0" rIns="0" bIns="0" rtlCol="0"/>
          <a:lstStyle/>
          <a:p>
            <a:endParaRPr sz="2800"/>
          </a:p>
        </p:txBody>
      </p:sp>
      <p:sp>
        <p:nvSpPr>
          <p:cNvPr id="28" name="object 41"/>
          <p:cNvSpPr/>
          <p:nvPr/>
        </p:nvSpPr>
        <p:spPr>
          <a:xfrm>
            <a:off x="5243067" y="3358515"/>
            <a:ext cx="1130300" cy="70485"/>
          </a:xfrm>
          <a:custGeom>
            <a:avLst/>
            <a:gdLst/>
            <a:ahLst/>
            <a:cxnLst/>
            <a:rect l="l" t="t" r="r" b="b"/>
            <a:pathLst>
              <a:path w="1130300" h="70485">
                <a:moveTo>
                  <a:pt x="1384" y="69926"/>
                </a:moveTo>
                <a:lnTo>
                  <a:pt x="1099832" y="34518"/>
                </a:lnTo>
                <a:lnTo>
                  <a:pt x="1129995" y="25336"/>
                </a:lnTo>
                <a:lnTo>
                  <a:pt x="1129753" y="29260"/>
                </a:lnTo>
                <a:lnTo>
                  <a:pt x="1099756" y="2184"/>
                </a:lnTo>
                <a:lnTo>
                  <a:pt x="1102372" y="0"/>
                </a:lnTo>
                <a:lnTo>
                  <a:pt x="1100797" y="21501"/>
                </a:lnTo>
                <a:lnTo>
                  <a:pt x="1397" y="54749"/>
                </a:lnTo>
                <a:lnTo>
                  <a:pt x="3149" y="52412"/>
                </a:lnTo>
                <a:lnTo>
                  <a:pt x="1384" y="69926"/>
                </a:lnTo>
                <a:close/>
              </a:path>
            </a:pathLst>
          </a:custGeom>
          <a:ln w="3175">
            <a:solidFill>
              <a:srgbClr val="000000"/>
            </a:solidFill>
          </a:ln>
        </p:spPr>
        <p:txBody>
          <a:bodyPr wrap="none" lIns="0" tIns="0" rIns="0" bIns="0" rtlCol="0"/>
          <a:lstStyle/>
          <a:p>
            <a:endParaRPr sz="2800"/>
          </a:p>
        </p:txBody>
      </p:sp>
      <p:sp>
        <p:nvSpPr>
          <p:cNvPr id="29" name="object 42"/>
          <p:cNvSpPr/>
          <p:nvPr/>
        </p:nvSpPr>
        <p:spPr>
          <a:xfrm>
            <a:off x="3775315" y="3422650"/>
            <a:ext cx="1115695" cy="82550"/>
          </a:xfrm>
          <a:custGeom>
            <a:avLst/>
            <a:gdLst/>
            <a:ahLst/>
            <a:cxnLst/>
            <a:rect l="l" t="t" r="r" b="b"/>
            <a:pathLst>
              <a:path w="1115695" h="82550">
                <a:moveTo>
                  <a:pt x="1078630" y="15972"/>
                </a:moveTo>
                <a:lnTo>
                  <a:pt x="0" y="64655"/>
                </a:lnTo>
                <a:lnTo>
                  <a:pt x="114" y="82410"/>
                </a:lnTo>
                <a:lnTo>
                  <a:pt x="48793" y="80213"/>
                </a:lnTo>
                <a:lnTo>
                  <a:pt x="3009" y="80213"/>
                </a:lnTo>
                <a:lnTo>
                  <a:pt x="1447" y="78511"/>
                </a:lnTo>
                <a:lnTo>
                  <a:pt x="3046" y="78439"/>
                </a:lnTo>
                <a:lnTo>
                  <a:pt x="3251" y="68402"/>
                </a:lnTo>
                <a:lnTo>
                  <a:pt x="1752" y="68402"/>
                </a:lnTo>
                <a:lnTo>
                  <a:pt x="3289" y="66560"/>
                </a:lnTo>
                <a:lnTo>
                  <a:pt x="42552" y="66560"/>
                </a:lnTo>
                <a:lnTo>
                  <a:pt x="1081976" y="19646"/>
                </a:lnTo>
                <a:lnTo>
                  <a:pt x="1081957" y="18249"/>
                </a:lnTo>
                <a:lnTo>
                  <a:pt x="1078636" y="18249"/>
                </a:lnTo>
                <a:lnTo>
                  <a:pt x="1078630" y="15972"/>
                </a:lnTo>
                <a:close/>
              </a:path>
              <a:path w="1115695" h="82550">
                <a:moveTo>
                  <a:pt x="1082116" y="29806"/>
                </a:moveTo>
                <a:lnTo>
                  <a:pt x="3046" y="78439"/>
                </a:lnTo>
                <a:lnTo>
                  <a:pt x="3009" y="80213"/>
                </a:lnTo>
                <a:lnTo>
                  <a:pt x="48793" y="80213"/>
                </a:lnTo>
                <a:lnTo>
                  <a:pt x="1078794" y="33725"/>
                </a:lnTo>
                <a:lnTo>
                  <a:pt x="1078788" y="31953"/>
                </a:lnTo>
                <a:lnTo>
                  <a:pt x="1082084" y="31953"/>
                </a:lnTo>
                <a:lnTo>
                  <a:pt x="1082116" y="29806"/>
                </a:lnTo>
                <a:close/>
              </a:path>
              <a:path w="1115695" h="82550">
                <a:moveTo>
                  <a:pt x="3252" y="68334"/>
                </a:moveTo>
                <a:lnTo>
                  <a:pt x="1752" y="68402"/>
                </a:lnTo>
                <a:lnTo>
                  <a:pt x="3251" y="68402"/>
                </a:lnTo>
                <a:close/>
              </a:path>
              <a:path w="1115695" h="82550">
                <a:moveTo>
                  <a:pt x="42552" y="66560"/>
                </a:moveTo>
                <a:lnTo>
                  <a:pt x="3289" y="66560"/>
                </a:lnTo>
                <a:lnTo>
                  <a:pt x="3252" y="68334"/>
                </a:lnTo>
                <a:lnTo>
                  <a:pt x="42552" y="66560"/>
                </a:lnTo>
                <a:close/>
              </a:path>
              <a:path w="1115695" h="82550">
                <a:moveTo>
                  <a:pt x="1082084" y="31953"/>
                </a:moveTo>
                <a:lnTo>
                  <a:pt x="1078788" y="31953"/>
                </a:lnTo>
                <a:lnTo>
                  <a:pt x="1080350" y="33655"/>
                </a:lnTo>
                <a:lnTo>
                  <a:pt x="1078794" y="33725"/>
                </a:lnTo>
                <a:lnTo>
                  <a:pt x="1078852" y="50203"/>
                </a:lnTo>
                <a:lnTo>
                  <a:pt x="1083223" y="47002"/>
                </a:lnTo>
                <a:lnTo>
                  <a:pt x="1081862" y="47002"/>
                </a:lnTo>
                <a:lnTo>
                  <a:pt x="1079868" y="45250"/>
                </a:lnTo>
                <a:lnTo>
                  <a:pt x="1081910" y="43730"/>
                </a:lnTo>
                <a:lnTo>
                  <a:pt x="1082084" y="31953"/>
                </a:lnTo>
                <a:close/>
              </a:path>
              <a:path w="1115695" h="82550">
                <a:moveTo>
                  <a:pt x="1108902" y="23639"/>
                </a:moveTo>
                <a:lnTo>
                  <a:pt x="1081910" y="43730"/>
                </a:lnTo>
                <a:lnTo>
                  <a:pt x="1081862" y="47002"/>
                </a:lnTo>
                <a:lnTo>
                  <a:pt x="1083223" y="47002"/>
                </a:lnTo>
                <a:lnTo>
                  <a:pt x="1113159" y="25082"/>
                </a:lnTo>
                <a:lnTo>
                  <a:pt x="1111148" y="25082"/>
                </a:lnTo>
                <a:lnTo>
                  <a:pt x="1108902" y="23639"/>
                </a:lnTo>
                <a:close/>
              </a:path>
              <a:path w="1115695" h="82550">
                <a:moveTo>
                  <a:pt x="1112939" y="22034"/>
                </a:moveTo>
                <a:lnTo>
                  <a:pt x="1111059" y="22034"/>
                </a:lnTo>
                <a:lnTo>
                  <a:pt x="1111148" y="25082"/>
                </a:lnTo>
                <a:lnTo>
                  <a:pt x="1113159" y="25082"/>
                </a:lnTo>
                <a:lnTo>
                  <a:pt x="1115275" y="23533"/>
                </a:lnTo>
                <a:lnTo>
                  <a:pt x="1112939" y="22034"/>
                </a:lnTo>
                <a:close/>
              </a:path>
              <a:path w="1115695" h="82550">
                <a:moveTo>
                  <a:pt x="1083100" y="2895"/>
                </a:moveTo>
                <a:lnTo>
                  <a:pt x="1081747" y="2895"/>
                </a:lnTo>
                <a:lnTo>
                  <a:pt x="1081793" y="6219"/>
                </a:lnTo>
                <a:lnTo>
                  <a:pt x="1108902" y="23639"/>
                </a:lnTo>
                <a:lnTo>
                  <a:pt x="1111059" y="22034"/>
                </a:lnTo>
                <a:lnTo>
                  <a:pt x="1112939" y="22034"/>
                </a:lnTo>
                <a:lnTo>
                  <a:pt x="1083100" y="2895"/>
                </a:lnTo>
                <a:close/>
              </a:path>
              <a:path w="1115695" h="82550">
                <a:moveTo>
                  <a:pt x="1081925" y="15900"/>
                </a:moveTo>
                <a:lnTo>
                  <a:pt x="1080223" y="15900"/>
                </a:lnTo>
                <a:lnTo>
                  <a:pt x="1078636" y="18249"/>
                </a:lnTo>
                <a:lnTo>
                  <a:pt x="1081957" y="18249"/>
                </a:lnTo>
                <a:lnTo>
                  <a:pt x="1081925" y="15900"/>
                </a:lnTo>
                <a:close/>
              </a:path>
              <a:path w="1115695" h="82550">
                <a:moveTo>
                  <a:pt x="1078585" y="0"/>
                </a:moveTo>
                <a:lnTo>
                  <a:pt x="1078630" y="15972"/>
                </a:lnTo>
                <a:lnTo>
                  <a:pt x="1080223" y="15900"/>
                </a:lnTo>
                <a:lnTo>
                  <a:pt x="1081925" y="15900"/>
                </a:lnTo>
                <a:lnTo>
                  <a:pt x="1081793" y="6219"/>
                </a:lnTo>
                <a:lnTo>
                  <a:pt x="1079347" y="4648"/>
                </a:lnTo>
                <a:lnTo>
                  <a:pt x="1081747" y="2895"/>
                </a:lnTo>
                <a:lnTo>
                  <a:pt x="1083100" y="2895"/>
                </a:lnTo>
                <a:lnTo>
                  <a:pt x="1078585" y="0"/>
                </a:lnTo>
                <a:close/>
              </a:path>
            </a:pathLst>
          </a:custGeom>
          <a:solidFill>
            <a:srgbClr val="000000"/>
          </a:solidFill>
        </p:spPr>
        <p:txBody>
          <a:bodyPr wrap="none" lIns="0" tIns="0" rIns="0" bIns="0" rtlCol="0"/>
          <a:lstStyle/>
          <a:p>
            <a:endParaRPr sz="2800"/>
          </a:p>
        </p:txBody>
      </p:sp>
      <p:sp>
        <p:nvSpPr>
          <p:cNvPr id="30" name="object 43"/>
          <p:cNvSpPr/>
          <p:nvPr/>
        </p:nvSpPr>
        <p:spPr>
          <a:xfrm>
            <a:off x="3775315" y="3422650"/>
            <a:ext cx="1115695" cy="82550"/>
          </a:xfrm>
          <a:custGeom>
            <a:avLst/>
            <a:gdLst/>
            <a:ahLst/>
            <a:cxnLst/>
            <a:rect l="l" t="t" r="r" b="b"/>
            <a:pathLst>
              <a:path w="1115695" h="82550">
                <a:moveTo>
                  <a:pt x="0" y="64655"/>
                </a:moveTo>
                <a:lnTo>
                  <a:pt x="1080223" y="15900"/>
                </a:lnTo>
                <a:lnTo>
                  <a:pt x="1078636" y="18249"/>
                </a:lnTo>
                <a:lnTo>
                  <a:pt x="1078585" y="0"/>
                </a:lnTo>
                <a:lnTo>
                  <a:pt x="1115275" y="23533"/>
                </a:lnTo>
                <a:lnTo>
                  <a:pt x="1078852" y="50203"/>
                </a:lnTo>
                <a:lnTo>
                  <a:pt x="1078788" y="31953"/>
                </a:lnTo>
                <a:lnTo>
                  <a:pt x="1080350" y="33655"/>
                </a:lnTo>
                <a:lnTo>
                  <a:pt x="114" y="82410"/>
                </a:lnTo>
                <a:lnTo>
                  <a:pt x="0" y="64655"/>
                </a:lnTo>
                <a:close/>
              </a:path>
            </a:pathLst>
          </a:custGeom>
          <a:ln w="3175">
            <a:solidFill>
              <a:srgbClr val="000000"/>
            </a:solidFill>
          </a:ln>
        </p:spPr>
        <p:txBody>
          <a:bodyPr wrap="none" lIns="0" tIns="0" rIns="0" bIns="0" rtlCol="0"/>
          <a:lstStyle/>
          <a:p>
            <a:endParaRPr sz="2800"/>
          </a:p>
        </p:txBody>
      </p:sp>
      <p:sp>
        <p:nvSpPr>
          <p:cNvPr id="31" name="object 44"/>
          <p:cNvSpPr/>
          <p:nvPr/>
        </p:nvSpPr>
        <p:spPr>
          <a:xfrm>
            <a:off x="3776763" y="3427730"/>
            <a:ext cx="1109980" cy="77470"/>
          </a:xfrm>
          <a:custGeom>
            <a:avLst/>
            <a:gdLst/>
            <a:ahLst/>
            <a:cxnLst/>
            <a:rect l="l" t="t" r="r" b="b"/>
            <a:pathLst>
              <a:path w="1109979" h="77469">
                <a:moveTo>
                  <a:pt x="1562" y="77317"/>
                </a:moveTo>
                <a:lnTo>
                  <a:pt x="1080668" y="26911"/>
                </a:lnTo>
                <a:lnTo>
                  <a:pt x="1109700" y="22186"/>
                </a:lnTo>
                <a:lnTo>
                  <a:pt x="1077899" y="1752"/>
                </a:lnTo>
                <a:lnTo>
                  <a:pt x="1080300" y="0"/>
                </a:lnTo>
                <a:lnTo>
                  <a:pt x="1080528" y="16751"/>
                </a:lnTo>
                <a:lnTo>
                  <a:pt x="304" y="65506"/>
                </a:lnTo>
                <a:lnTo>
                  <a:pt x="1841" y="63665"/>
                </a:lnTo>
                <a:lnTo>
                  <a:pt x="1562" y="77317"/>
                </a:lnTo>
                <a:close/>
              </a:path>
            </a:pathLst>
          </a:custGeom>
          <a:ln w="3175">
            <a:solidFill>
              <a:srgbClr val="000000"/>
            </a:solidFill>
          </a:ln>
        </p:spPr>
        <p:txBody>
          <a:bodyPr wrap="none" lIns="0" tIns="0" rIns="0" bIns="0" rtlCol="0"/>
          <a:lstStyle/>
          <a:p>
            <a:endParaRPr sz="2800"/>
          </a:p>
        </p:txBody>
      </p:sp>
      <p:sp>
        <p:nvSpPr>
          <p:cNvPr id="34" name="object 47"/>
          <p:cNvSpPr txBox="1"/>
          <p:nvPr/>
        </p:nvSpPr>
        <p:spPr>
          <a:xfrm>
            <a:off x="519429" y="3312161"/>
            <a:ext cx="212238" cy="151323"/>
          </a:xfrm>
          <a:prstGeom prst="rect">
            <a:avLst/>
          </a:prstGeom>
        </p:spPr>
        <p:txBody>
          <a:bodyPr vert="horz" wrap="none" lIns="0" tIns="12700" rIns="0" bIns="0" rtlCol="0">
            <a:spAutoFit/>
          </a:bodyPr>
          <a:lstStyle/>
          <a:p>
            <a:pPr marL="38100">
              <a:lnSpc>
                <a:spcPct val="100000"/>
              </a:lnSpc>
              <a:spcBef>
                <a:spcPts val="100"/>
              </a:spcBef>
            </a:pPr>
            <a:r>
              <a:rPr sz="900" b="1" spc="5" dirty="0">
                <a:latin typeface="Arial"/>
                <a:cs typeface="Arial"/>
              </a:rPr>
              <a:t>T4</a:t>
            </a:r>
            <a:r>
              <a:rPr sz="900" b="1" spc="45" dirty="0">
                <a:latin typeface="Arial"/>
                <a:cs typeface="Arial"/>
              </a:rPr>
              <a:t> </a:t>
            </a:r>
            <a:endParaRPr sz="1100" baseline="-27777" dirty="0">
              <a:latin typeface="Arial"/>
              <a:cs typeface="Arial"/>
            </a:endParaRPr>
          </a:p>
        </p:txBody>
      </p:sp>
      <p:sp>
        <p:nvSpPr>
          <p:cNvPr id="35" name="object 48"/>
          <p:cNvSpPr txBox="1"/>
          <p:nvPr/>
        </p:nvSpPr>
        <p:spPr>
          <a:xfrm>
            <a:off x="544829" y="3540761"/>
            <a:ext cx="157735" cy="151323"/>
          </a:xfrm>
          <a:prstGeom prst="rect">
            <a:avLst/>
          </a:prstGeom>
        </p:spPr>
        <p:txBody>
          <a:bodyPr vert="horz" wrap="none" lIns="0" tIns="12700" rIns="0" bIns="0" rtlCol="0">
            <a:spAutoFit/>
          </a:bodyPr>
          <a:lstStyle/>
          <a:p>
            <a:pPr marL="12700">
              <a:lnSpc>
                <a:spcPct val="100000"/>
              </a:lnSpc>
              <a:spcBef>
                <a:spcPts val="100"/>
              </a:spcBef>
            </a:pPr>
            <a:r>
              <a:rPr sz="900" b="1" spc="-10" dirty="0">
                <a:latin typeface="Arial"/>
                <a:cs typeface="Arial"/>
              </a:rPr>
              <a:t>C4</a:t>
            </a:r>
            <a:endParaRPr sz="900" dirty="0">
              <a:latin typeface="Arial"/>
              <a:cs typeface="Arial"/>
            </a:endParaRPr>
          </a:p>
        </p:txBody>
      </p:sp>
      <p:sp>
        <p:nvSpPr>
          <p:cNvPr id="37" name="object 50"/>
          <p:cNvSpPr/>
          <p:nvPr/>
        </p:nvSpPr>
        <p:spPr>
          <a:xfrm>
            <a:off x="2202783" y="3458845"/>
            <a:ext cx="1169035" cy="46355"/>
          </a:xfrm>
          <a:custGeom>
            <a:avLst/>
            <a:gdLst/>
            <a:ahLst/>
            <a:cxnLst/>
            <a:rect l="l" t="t" r="r" b="b"/>
            <a:pathLst>
              <a:path w="1169035" h="46355">
                <a:moveTo>
                  <a:pt x="1134221" y="29121"/>
                </a:moveTo>
                <a:lnTo>
                  <a:pt x="1130769" y="29121"/>
                </a:lnTo>
                <a:lnTo>
                  <a:pt x="1132395" y="30734"/>
                </a:lnTo>
                <a:lnTo>
                  <a:pt x="1130767" y="30735"/>
                </a:lnTo>
                <a:lnTo>
                  <a:pt x="1130744" y="45758"/>
                </a:lnTo>
                <a:lnTo>
                  <a:pt x="1135432" y="42964"/>
                </a:lnTo>
                <a:lnTo>
                  <a:pt x="1133906" y="42964"/>
                </a:lnTo>
                <a:lnTo>
                  <a:pt x="1131836" y="41287"/>
                </a:lnTo>
                <a:lnTo>
                  <a:pt x="1133974" y="39991"/>
                </a:lnTo>
                <a:lnTo>
                  <a:pt x="1134221" y="29121"/>
                </a:lnTo>
                <a:close/>
              </a:path>
              <a:path w="1169035" h="46355">
                <a:moveTo>
                  <a:pt x="1162365" y="22778"/>
                </a:moveTo>
                <a:lnTo>
                  <a:pt x="1133974" y="39991"/>
                </a:lnTo>
                <a:lnTo>
                  <a:pt x="1133906" y="42964"/>
                </a:lnTo>
                <a:lnTo>
                  <a:pt x="1135432" y="42964"/>
                </a:lnTo>
                <a:lnTo>
                  <a:pt x="1166946" y="24180"/>
                </a:lnTo>
                <a:lnTo>
                  <a:pt x="1164704" y="24180"/>
                </a:lnTo>
                <a:lnTo>
                  <a:pt x="1162365" y="22778"/>
                </a:lnTo>
                <a:close/>
              </a:path>
              <a:path w="1169035" h="46355">
                <a:moveTo>
                  <a:pt x="1130671" y="14555"/>
                </a:moveTo>
                <a:lnTo>
                  <a:pt x="0" y="15316"/>
                </a:lnTo>
                <a:lnTo>
                  <a:pt x="38" y="31496"/>
                </a:lnTo>
                <a:lnTo>
                  <a:pt x="1130767" y="30735"/>
                </a:lnTo>
                <a:lnTo>
                  <a:pt x="1130769" y="29616"/>
                </a:lnTo>
                <a:lnTo>
                  <a:pt x="3073" y="29616"/>
                </a:lnTo>
                <a:lnTo>
                  <a:pt x="1460" y="28003"/>
                </a:lnTo>
                <a:lnTo>
                  <a:pt x="3119" y="28002"/>
                </a:lnTo>
                <a:lnTo>
                  <a:pt x="3382" y="18808"/>
                </a:lnTo>
                <a:lnTo>
                  <a:pt x="1816" y="18808"/>
                </a:lnTo>
                <a:lnTo>
                  <a:pt x="3429" y="17183"/>
                </a:lnTo>
                <a:lnTo>
                  <a:pt x="1134163" y="17183"/>
                </a:lnTo>
                <a:lnTo>
                  <a:pt x="1134157" y="16637"/>
                </a:lnTo>
                <a:lnTo>
                  <a:pt x="1130668" y="16637"/>
                </a:lnTo>
                <a:lnTo>
                  <a:pt x="1130671" y="14555"/>
                </a:lnTo>
                <a:close/>
              </a:path>
              <a:path w="1169035" h="46355">
                <a:moveTo>
                  <a:pt x="1134262" y="27305"/>
                </a:moveTo>
                <a:lnTo>
                  <a:pt x="3119" y="28002"/>
                </a:lnTo>
                <a:lnTo>
                  <a:pt x="3073" y="29616"/>
                </a:lnTo>
                <a:lnTo>
                  <a:pt x="1130769" y="29616"/>
                </a:lnTo>
                <a:lnTo>
                  <a:pt x="1130769" y="29121"/>
                </a:lnTo>
                <a:lnTo>
                  <a:pt x="1134221" y="29121"/>
                </a:lnTo>
                <a:lnTo>
                  <a:pt x="1134262" y="27305"/>
                </a:lnTo>
                <a:close/>
              </a:path>
              <a:path w="1169035" h="46355">
                <a:moveTo>
                  <a:pt x="1166466" y="21399"/>
                </a:moveTo>
                <a:lnTo>
                  <a:pt x="1164640" y="21399"/>
                </a:lnTo>
                <a:lnTo>
                  <a:pt x="1164704" y="24180"/>
                </a:lnTo>
                <a:lnTo>
                  <a:pt x="1166946" y="24180"/>
                </a:lnTo>
                <a:lnTo>
                  <a:pt x="1169035" y="22936"/>
                </a:lnTo>
                <a:lnTo>
                  <a:pt x="1166466" y="21399"/>
                </a:lnTo>
                <a:close/>
              </a:path>
              <a:path w="1169035" h="46355">
                <a:moveTo>
                  <a:pt x="1135343" y="2781"/>
                </a:moveTo>
                <a:lnTo>
                  <a:pt x="1133995" y="2781"/>
                </a:lnTo>
                <a:lnTo>
                  <a:pt x="1134030" y="5795"/>
                </a:lnTo>
                <a:lnTo>
                  <a:pt x="1162365" y="22778"/>
                </a:lnTo>
                <a:lnTo>
                  <a:pt x="1164640" y="21399"/>
                </a:lnTo>
                <a:lnTo>
                  <a:pt x="1166466" y="21399"/>
                </a:lnTo>
                <a:lnTo>
                  <a:pt x="1135343" y="2781"/>
                </a:lnTo>
                <a:close/>
              </a:path>
              <a:path w="1169035" h="46355">
                <a:moveTo>
                  <a:pt x="1134163" y="17183"/>
                </a:moveTo>
                <a:lnTo>
                  <a:pt x="3429" y="17183"/>
                </a:lnTo>
                <a:lnTo>
                  <a:pt x="3382" y="18807"/>
                </a:lnTo>
                <a:lnTo>
                  <a:pt x="1134173" y="18046"/>
                </a:lnTo>
                <a:lnTo>
                  <a:pt x="1134163" y="17183"/>
                </a:lnTo>
                <a:close/>
              </a:path>
              <a:path w="1169035" h="46355">
                <a:moveTo>
                  <a:pt x="1134132" y="14554"/>
                </a:moveTo>
                <a:lnTo>
                  <a:pt x="1132343" y="14555"/>
                </a:lnTo>
                <a:lnTo>
                  <a:pt x="1130668" y="16637"/>
                </a:lnTo>
                <a:lnTo>
                  <a:pt x="1134157" y="16637"/>
                </a:lnTo>
                <a:lnTo>
                  <a:pt x="1134132" y="14554"/>
                </a:lnTo>
                <a:close/>
              </a:path>
              <a:path w="1169035" h="46355">
                <a:moveTo>
                  <a:pt x="1130693" y="0"/>
                </a:moveTo>
                <a:lnTo>
                  <a:pt x="1130671" y="14555"/>
                </a:lnTo>
                <a:lnTo>
                  <a:pt x="1134132" y="14554"/>
                </a:lnTo>
                <a:lnTo>
                  <a:pt x="1134030" y="5795"/>
                </a:lnTo>
                <a:lnTo>
                  <a:pt x="1131481" y="4267"/>
                </a:lnTo>
                <a:lnTo>
                  <a:pt x="1133995" y="2781"/>
                </a:lnTo>
                <a:lnTo>
                  <a:pt x="1135343" y="2781"/>
                </a:lnTo>
                <a:lnTo>
                  <a:pt x="1130693" y="0"/>
                </a:lnTo>
                <a:close/>
              </a:path>
            </a:pathLst>
          </a:custGeom>
          <a:solidFill>
            <a:srgbClr val="000000"/>
          </a:solidFill>
        </p:spPr>
        <p:txBody>
          <a:bodyPr wrap="none" lIns="0" tIns="0" rIns="0" bIns="0" rtlCol="0"/>
          <a:lstStyle/>
          <a:p>
            <a:endParaRPr sz="2800"/>
          </a:p>
        </p:txBody>
      </p:sp>
      <p:sp>
        <p:nvSpPr>
          <p:cNvPr id="38" name="object 51"/>
          <p:cNvSpPr/>
          <p:nvPr/>
        </p:nvSpPr>
        <p:spPr>
          <a:xfrm>
            <a:off x="2202782" y="3458845"/>
            <a:ext cx="1169035" cy="46355"/>
          </a:xfrm>
          <a:custGeom>
            <a:avLst/>
            <a:gdLst/>
            <a:ahLst/>
            <a:cxnLst/>
            <a:rect l="l" t="t" r="r" b="b"/>
            <a:pathLst>
              <a:path w="1169035" h="46355">
                <a:moveTo>
                  <a:pt x="0" y="15316"/>
                </a:moveTo>
                <a:lnTo>
                  <a:pt x="1132344" y="14554"/>
                </a:lnTo>
                <a:lnTo>
                  <a:pt x="1130668" y="16637"/>
                </a:lnTo>
                <a:lnTo>
                  <a:pt x="1130693" y="0"/>
                </a:lnTo>
                <a:lnTo>
                  <a:pt x="1169035" y="22936"/>
                </a:lnTo>
                <a:lnTo>
                  <a:pt x="1130744" y="45758"/>
                </a:lnTo>
                <a:lnTo>
                  <a:pt x="1130769" y="29121"/>
                </a:lnTo>
                <a:lnTo>
                  <a:pt x="1132395" y="30734"/>
                </a:lnTo>
                <a:lnTo>
                  <a:pt x="38" y="31496"/>
                </a:lnTo>
                <a:lnTo>
                  <a:pt x="0" y="15316"/>
                </a:lnTo>
                <a:close/>
              </a:path>
            </a:pathLst>
          </a:custGeom>
          <a:ln w="3175">
            <a:solidFill>
              <a:srgbClr val="000000"/>
            </a:solidFill>
          </a:ln>
        </p:spPr>
        <p:txBody>
          <a:bodyPr wrap="none" lIns="0" tIns="0" rIns="0" bIns="0" rtlCol="0"/>
          <a:lstStyle/>
          <a:p>
            <a:endParaRPr sz="2800"/>
          </a:p>
        </p:txBody>
      </p:sp>
      <p:sp>
        <p:nvSpPr>
          <p:cNvPr id="39" name="object 52"/>
          <p:cNvSpPr/>
          <p:nvPr/>
        </p:nvSpPr>
        <p:spPr>
          <a:xfrm>
            <a:off x="2204243" y="3464560"/>
            <a:ext cx="1163320" cy="40640"/>
          </a:xfrm>
          <a:custGeom>
            <a:avLst/>
            <a:gdLst/>
            <a:ahLst/>
            <a:cxnLst/>
            <a:rect l="l" t="t" r="r" b="b"/>
            <a:pathLst>
              <a:path w="1163320" h="40639">
                <a:moveTo>
                  <a:pt x="1612" y="26835"/>
                </a:moveTo>
                <a:lnTo>
                  <a:pt x="0" y="25222"/>
                </a:lnTo>
                <a:lnTo>
                  <a:pt x="1132801" y="24523"/>
                </a:lnTo>
                <a:lnTo>
                  <a:pt x="1132446" y="40182"/>
                </a:lnTo>
                <a:lnTo>
                  <a:pt x="1130376" y="38506"/>
                </a:lnTo>
                <a:lnTo>
                  <a:pt x="1163180" y="18618"/>
                </a:lnTo>
                <a:lnTo>
                  <a:pt x="1163243" y="21399"/>
                </a:lnTo>
                <a:lnTo>
                  <a:pt x="1130020" y="1485"/>
                </a:lnTo>
                <a:lnTo>
                  <a:pt x="1132535" y="0"/>
                </a:lnTo>
                <a:lnTo>
                  <a:pt x="1132713" y="15265"/>
                </a:lnTo>
                <a:lnTo>
                  <a:pt x="355" y="16027"/>
                </a:lnTo>
                <a:lnTo>
                  <a:pt x="1968" y="14401"/>
                </a:lnTo>
                <a:lnTo>
                  <a:pt x="1612" y="26835"/>
                </a:lnTo>
                <a:close/>
              </a:path>
            </a:pathLst>
          </a:custGeom>
          <a:ln w="3175">
            <a:solidFill>
              <a:srgbClr val="000000"/>
            </a:solidFill>
          </a:ln>
        </p:spPr>
        <p:txBody>
          <a:bodyPr wrap="none" lIns="0" tIns="0" rIns="0" bIns="0" rtlCol="0"/>
          <a:lstStyle/>
          <a:p>
            <a:endParaRPr sz="2800"/>
          </a:p>
        </p:txBody>
      </p:sp>
      <p:sp>
        <p:nvSpPr>
          <p:cNvPr id="40" name="object 53"/>
          <p:cNvSpPr txBox="1"/>
          <p:nvPr/>
        </p:nvSpPr>
        <p:spPr>
          <a:xfrm>
            <a:off x="1752600" y="3295072"/>
            <a:ext cx="502702" cy="151323"/>
          </a:xfrm>
          <a:prstGeom prst="rect">
            <a:avLst/>
          </a:prstGeom>
        </p:spPr>
        <p:txBody>
          <a:bodyPr vert="horz" wrap="none" lIns="0" tIns="12700" rIns="0" bIns="0" rtlCol="0">
            <a:spAutoFit/>
          </a:bodyPr>
          <a:lstStyle/>
          <a:p>
            <a:pPr marL="12700">
              <a:lnSpc>
                <a:spcPct val="100000"/>
              </a:lnSpc>
              <a:spcBef>
                <a:spcPts val="100"/>
              </a:spcBef>
            </a:pPr>
            <a:r>
              <a:rPr sz="900" b="1" spc="5" dirty="0" smtClean="0">
                <a:latin typeface="Arial"/>
                <a:cs typeface="Arial"/>
              </a:rPr>
              <a:t>T4</a:t>
            </a:r>
            <a:r>
              <a:rPr lang="en-US" sz="900" b="1" spc="5" dirty="0" smtClean="0">
                <a:latin typeface="Arial"/>
                <a:cs typeface="Arial"/>
              </a:rPr>
              <a:t>     </a:t>
            </a:r>
            <a:r>
              <a:rPr sz="900" b="1" spc="155" dirty="0" smtClean="0">
                <a:latin typeface="Arial"/>
                <a:cs typeface="Arial"/>
              </a:rPr>
              <a:t> </a:t>
            </a:r>
            <a:r>
              <a:rPr sz="900" b="1" spc="15" dirty="0">
                <a:latin typeface="Arial"/>
                <a:cs typeface="Arial"/>
              </a:rPr>
              <a:t>T4</a:t>
            </a:r>
            <a:endParaRPr sz="900" dirty="0">
              <a:latin typeface="Arial"/>
              <a:cs typeface="Arial"/>
            </a:endParaRPr>
          </a:p>
        </p:txBody>
      </p:sp>
      <p:sp>
        <p:nvSpPr>
          <p:cNvPr id="43" name="object 56"/>
          <p:cNvSpPr txBox="1"/>
          <p:nvPr/>
        </p:nvSpPr>
        <p:spPr>
          <a:xfrm>
            <a:off x="3276600" y="3540761"/>
            <a:ext cx="551433" cy="151323"/>
          </a:xfrm>
          <a:prstGeom prst="rect">
            <a:avLst/>
          </a:prstGeom>
        </p:spPr>
        <p:txBody>
          <a:bodyPr vert="horz" wrap="none" lIns="0" tIns="12700" rIns="0" bIns="0" rtlCol="0">
            <a:spAutoFit/>
          </a:bodyPr>
          <a:lstStyle/>
          <a:p>
            <a:pPr marL="38100">
              <a:lnSpc>
                <a:spcPct val="100000"/>
              </a:lnSpc>
              <a:spcBef>
                <a:spcPts val="100"/>
              </a:spcBef>
            </a:pPr>
            <a:r>
              <a:rPr sz="900" b="1" spc="-5" dirty="0">
                <a:latin typeface="Arial"/>
                <a:cs typeface="Arial"/>
              </a:rPr>
              <a:t>C4 </a:t>
            </a:r>
            <a:r>
              <a:rPr lang="en-US" sz="900" b="1" spc="-5" dirty="0" smtClean="0">
                <a:latin typeface="Arial"/>
                <a:cs typeface="Arial"/>
              </a:rPr>
              <a:t>     </a:t>
            </a:r>
            <a:r>
              <a:rPr sz="900" b="1" spc="-30" dirty="0" err="1" smtClean="0">
                <a:latin typeface="Arial"/>
                <a:cs typeface="Arial"/>
              </a:rPr>
              <a:t>C4</a:t>
            </a:r>
            <a:r>
              <a:rPr sz="900" b="1" spc="50" dirty="0" smtClean="0">
                <a:latin typeface="Arial"/>
                <a:cs typeface="Arial"/>
              </a:rPr>
              <a:t> </a:t>
            </a:r>
            <a:endParaRPr sz="1100" baseline="32407" dirty="0">
              <a:latin typeface="Arial"/>
              <a:cs typeface="Arial"/>
            </a:endParaRPr>
          </a:p>
        </p:txBody>
      </p:sp>
      <p:sp>
        <p:nvSpPr>
          <p:cNvPr id="44" name="object 57"/>
          <p:cNvSpPr txBox="1"/>
          <p:nvPr/>
        </p:nvSpPr>
        <p:spPr>
          <a:xfrm>
            <a:off x="6386314" y="3167249"/>
            <a:ext cx="425758" cy="441146"/>
          </a:xfrm>
          <a:prstGeom prst="rect">
            <a:avLst/>
          </a:prstGeom>
        </p:spPr>
        <p:txBody>
          <a:bodyPr vert="horz" wrap="none" lIns="0" tIns="12700" rIns="0" bIns="0" rtlCol="0">
            <a:spAutoFit/>
          </a:bodyPr>
          <a:lstStyle/>
          <a:p>
            <a:pPr marL="12700">
              <a:lnSpc>
                <a:spcPct val="100000"/>
              </a:lnSpc>
              <a:spcBef>
                <a:spcPts val="100"/>
              </a:spcBef>
            </a:pPr>
            <a:r>
              <a:rPr lang="en-US" sz="900" b="1" spc="15" dirty="0" smtClean="0">
                <a:latin typeface="Arial"/>
                <a:cs typeface="Arial"/>
              </a:rPr>
              <a:t>T2    </a:t>
            </a:r>
            <a:r>
              <a:rPr sz="900" b="1" spc="15" dirty="0" err="1" smtClean="0">
                <a:latin typeface="Arial"/>
                <a:cs typeface="Arial"/>
              </a:rPr>
              <a:t>T2</a:t>
            </a:r>
            <a:endParaRPr lang="en-US" sz="900" b="1" spc="15" dirty="0" smtClean="0">
              <a:latin typeface="Arial"/>
              <a:cs typeface="Arial"/>
            </a:endParaRPr>
          </a:p>
          <a:p>
            <a:pPr marL="12700">
              <a:lnSpc>
                <a:spcPct val="100000"/>
              </a:lnSpc>
              <a:spcBef>
                <a:spcPts val="100"/>
              </a:spcBef>
            </a:pPr>
            <a:endParaRPr sz="900" dirty="0">
              <a:latin typeface="Arial"/>
              <a:cs typeface="Arial"/>
            </a:endParaRPr>
          </a:p>
          <a:p>
            <a:pPr marL="12700">
              <a:lnSpc>
                <a:spcPct val="100000"/>
              </a:lnSpc>
            </a:pPr>
            <a:r>
              <a:rPr lang="en-US" sz="900" b="1" spc="-10" dirty="0" smtClean="0">
                <a:latin typeface="Arial"/>
                <a:cs typeface="Arial"/>
              </a:rPr>
              <a:t>C2    </a:t>
            </a:r>
            <a:r>
              <a:rPr sz="900" b="1" spc="-10" dirty="0" err="1" smtClean="0">
                <a:latin typeface="Arial"/>
                <a:cs typeface="Arial"/>
              </a:rPr>
              <a:t>C2</a:t>
            </a:r>
            <a:endParaRPr sz="900" dirty="0">
              <a:latin typeface="Arial"/>
              <a:cs typeface="Arial"/>
            </a:endParaRPr>
          </a:p>
        </p:txBody>
      </p:sp>
      <p:sp>
        <p:nvSpPr>
          <p:cNvPr id="45" name="object 58"/>
          <p:cNvSpPr txBox="1"/>
          <p:nvPr/>
        </p:nvSpPr>
        <p:spPr>
          <a:xfrm>
            <a:off x="7714672" y="3276600"/>
            <a:ext cx="162865" cy="453970"/>
          </a:xfrm>
          <a:prstGeom prst="rect">
            <a:avLst/>
          </a:prstGeom>
        </p:spPr>
        <p:txBody>
          <a:bodyPr vert="horz" wrap="none" lIns="0" tIns="12700" rIns="0" bIns="0" rtlCol="0">
            <a:spAutoFit/>
          </a:bodyPr>
          <a:lstStyle/>
          <a:p>
            <a:pPr marL="12700" marR="5080">
              <a:lnSpc>
                <a:spcPct val="100000"/>
              </a:lnSpc>
              <a:spcBef>
                <a:spcPts val="100"/>
              </a:spcBef>
            </a:pPr>
            <a:r>
              <a:rPr sz="900" b="1" spc="15" dirty="0" smtClean="0">
                <a:latin typeface="Arial"/>
                <a:cs typeface="Arial"/>
              </a:rPr>
              <a:t>T3</a:t>
            </a:r>
            <a:endParaRPr lang="en-US" sz="900" b="1" spc="15" dirty="0" smtClean="0">
              <a:latin typeface="Arial"/>
              <a:cs typeface="Arial"/>
            </a:endParaRPr>
          </a:p>
          <a:p>
            <a:pPr marL="12700" marR="5080">
              <a:lnSpc>
                <a:spcPct val="100000"/>
              </a:lnSpc>
              <a:spcBef>
                <a:spcPts val="100"/>
              </a:spcBef>
            </a:pPr>
            <a:endParaRPr lang="en-US" sz="900" b="1" spc="-10" dirty="0" smtClean="0">
              <a:latin typeface="Arial"/>
              <a:cs typeface="Arial"/>
            </a:endParaRPr>
          </a:p>
          <a:p>
            <a:pPr marL="12700" marR="5080">
              <a:lnSpc>
                <a:spcPct val="100000"/>
              </a:lnSpc>
              <a:spcBef>
                <a:spcPts val="100"/>
              </a:spcBef>
            </a:pPr>
            <a:r>
              <a:rPr sz="900" b="1" spc="-10" dirty="0" smtClean="0">
                <a:latin typeface="Arial"/>
                <a:cs typeface="Arial"/>
              </a:rPr>
              <a:t>C3</a:t>
            </a:r>
            <a:endParaRPr sz="900" dirty="0">
              <a:latin typeface="Arial"/>
              <a:cs typeface="Arial"/>
            </a:endParaRPr>
          </a:p>
        </p:txBody>
      </p:sp>
      <p:sp>
        <p:nvSpPr>
          <p:cNvPr id="46" name="object 59"/>
          <p:cNvSpPr/>
          <p:nvPr/>
        </p:nvSpPr>
        <p:spPr>
          <a:xfrm>
            <a:off x="6755926" y="3352800"/>
            <a:ext cx="878840" cy="102870"/>
          </a:xfrm>
          <a:custGeom>
            <a:avLst/>
            <a:gdLst/>
            <a:ahLst/>
            <a:cxnLst/>
            <a:rect l="l" t="t" r="r" b="b"/>
            <a:pathLst>
              <a:path w="878840" h="102869">
                <a:moveTo>
                  <a:pt x="850569" y="81876"/>
                </a:moveTo>
                <a:lnTo>
                  <a:pt x="847928" y="81876"/>
                </a:lnTo>
                <a:lnTo>
                  <a:pt x="848664" y="83959"/>
                </a:lnTo>
                <a:lnTo>
                  <a:pt x="847429" y="83959"/>
                </a:lnTo>
                <a:lnTo>
                  <a:pt x="843000" y="102450"/>
                </a:lnTo>
                <a:lnTo>
                  <a:pt x="847457" y="99174"/>
                </a:lnTo>
                <a:lnTo>
                  <a:pt x="846188" y="99174"/>
                </a:lnTo>
                <a:lnTo>
                  <a:pt x="845134" y="96989"/>
                </a:lnTo>
                <a:lnTo>
                  <a:pt x="847116" y="95510"/>
                </a:lnTo>
                <a:lnTo>
                  <a:pt x="850041" y="83959"/>
                </a:lnTo>
                <a:lnTo>
                  <a:pt x="848664" y="83959"/>
                </a:lnTo>
                <a:lnTo>
                  <a:pt x="847451" y="83868"/>
                </a:lnTo>
                <a:lnTo>
                  <a:pt x="850065" y="83868"/>
                </a:lnTo>
                <a:lnTo>
                  <a:pt x="850569" y="81876"/>
                </a:lnTo>
                <a:close/>
              </a:path>
              <a:path w="878840" h="102869">
                <a:moveTo>
                  <a:pt x="873484" y="75824"/>
                </a:moveTo>
                <a:lnTo>
                  <a:pt x="847116" y="95510"/>
                </a:lnTo>
                <a:lnTo>
                  <a:pt x="846188" y="99174"/>
                </a:lnTo>
                <a:lnTo>
                  <a:pt x="847457" y="99174"/>
                </a:lnTo>
                <a:lnTo>
                  <a:pt x="876671" y="77698"/>
                </a:lnTo>
                <a:lnTo>
                  <a:pt x="874826" y="77698"/>
                </a:lnTo>
                <a:lnTo>
                  <a:pt x="873484" y="75824"/>
                </a:lnTo>
                <a:close/>
              </a:path>
              <a:path w="878840" h="102869">
                <a:moveTo>
                  <a:pt x="4749" y="0"/>
                </a:moveTo>
                <a:lnTo>
                  <a:pt x="0" y="20027"/>
                </a:lnTo>
                <a:lnTo>
                  <a:pt x="847451" y="83868"/>
                </a:lnTo>
                <a:lnTo>
                  <a:pt x="847928" y="81876"/>
                </a:lnTo>
                <a:lnTo>
                  <a:pt x="850569" y="81876"/>
                </a:lnTo>
                <a:lnTo>
                  <a:pt x="851090" y="79819"/>
                </a:lnTo>
                <a:lnTo>
                  <a:pt x="29873" y="17868"/>
                </a:lnTo>
                <a:lnTo>
                  <a:pt x="2832" y="17868"/>
                </a:lnTo>
                <a:lnTo>
                  <a:pt x="2095" y="15773"/>
                </a:lnTo>
                <a:lnTo>
                  <a:pt x="3368" y="15773"/>
                </a:lnTo>
                <a:lnTo>
                  <a:pt x="6255" y="4508"/>
                </a:lnTo>
                <a:lnTo>
                  <a:pt x="5080" y="4419"/>
                </a:lnTo>
                <a:lnTo>
                  <a:pt x="6769" y="2501"/>
                </a:lnTo>
                <a:lnTo>
                  <a:pt x="37961" y="2501"/>
                </a:lnTo>
                <a:lnTo>
                  <a:pt x="4749" y="0"/>
                </a:lnTo>
                <a:close/>
              </a:path>
              <a:path w="878840" h="102869">
                <a:moveTo>
                  <a:pt x="876883" y="74244"/>
                </a:moveTo>
                <a:lnTo>
                  <a:pt x="875601" y="74244"/>
                </a:lnTo>
                <a:lnTo>
                  <a:pt x="874826" y="77698"/>
                </a:lnTo>
                <a:lnTo>
                  <a:pt x="876671" y="77698"/>
                </a:lnTo>
                <a:lnTo>
                  <a:pt x="878433" y="76403"/>
                </a:lnTo>
                <a:lnTo>
                  <a:pt x="876883" y="74244"/>
                </a:lnTo>
                <a:close/>
              </a:path>
              <a:path w="878840" h="102869">
                <a:moveTo>
                  <a:pt x="859086" y="49453"/>
                </a:moveTo>
                <a:lnTo>
                  <a:pt x="858139" y="49453"/>
                </a:lnTo>
                <a:lnTo>
                  <a:pt x="857273" y="53191"/>
                </a:lnTo>
                <a:lnTo>
                  <a:pt x="873484" y="75824"/>
                </a:lnTo>
                <a:lnTo>
                  <a:pt x="875601" y="74244"/>
                </a:lnTo>
                <a:lnTo>
                  <a:pt x="876883" y="74244"/>
                </a:lnTo>
                <a:lnTo>
                  <a:pt x="859086" y="49453"/>
                </a:lnTo>
                <a:close/>
              </a:path>
              <a:path w="878840" h="102869">
                <a:moveTo>
                  <a:pt x="37961" y="2501"/>
                </a:moveTo>
                <a:lnTo>
                  <a:pt x="6769" y="2501"/>
                </a:lnTo>
                <a:lnTo>
                  <a:pt x="6255" y="4508"/>
                </a:lnTo>
                <a:lnTo>
                  <a:pt x="853757" y="68364"/>
                </a:lnTo>
                <a:lnTo>
                  <a:pt x="854210" y="66408"/>
                </a:lnTo>
                <a:lnTo>
                  <a:pt x="851547" y="66408"/>
                </a:lnTo>
                <a:lnTo>
                  <a:pt x="852165" y="63836"/>
                </a:lnTo>
                <a:lnTo>
                  <a:pt x="37961" y="2501"/>
                </a:lnTo>
                <a:close/>
              </a:path>
              <a:path w="878840" h="102869">
                <a:moveTo>
                  <a:pt x="856488" y="45834"/>
                </a:moveTo>
                <a:lnTo>
                  <a:pt x="852165" y="63836"/>
                </a:lnTo>
                <a:lnTo>
                  <a:pt x="853427" y="63931"/>
                </a:lnTo>
                <a:lnTo>
                  <a:pt x="851547" y="66408"/>
                </a:lnTo>
                <a:lnTo>
                  <a:pt x="854210" y="66408"/>
                </a:lnTo>
                <a:lnTo>
                  <a:pt x="857273" y="53191"/>
                </a:lnTo>
                <a:lnTo>
                  <a:pt x="855814" y="51155"/>
                </a:lnTo>
                <a:lnTo>
                  <a:pt x="858139" y="49453"/>
                </a:lnTo>
                <a:lnTo>
                  <a:pt x="859086" y="49453"/>
                </a:lnTo>
                <a:lnTo>
                  <a:pt x="856488" y="45834"/>
                </a:lnTo>
                <a:close/>
              </a:path>
              <a:path w="878840" h="102869">
                <a:moveTo>
                  <a:pt x="3344" y="15867"/>
                </a:moveTo>
                <a:lnTo>
                  <a:pt x="2832" y="17868"/>
                </a:lnTo>
                <a:lnTo>
                  <a:pt x="29873" y="17868"/>
                </a:lnTo>
                <a:lnTo>
                  <a:pt x="3344" y="15867"/>
                </a:lnTo>
                <a:close/>
              </a:path>
              <a:path w="878840" h="102869">
                <a:moveTo>
                  <a:pt x="3368" y="15773"/>
                </a:moveTo>
                <a:lnTo>
                  <a:pt x="2095" y="15773"/>
                </a:lnTo>
                <a:lnTo>
                  <a:pt x="3344" y="15867"/>
                </a:lnTo>
                <a:close/>
              </a:path>
            </a:pathLst>
          </a:custGeom>
          <a:solidFill>
            <a:srgbClr val="000000"/>
          </a:solidFill>
        </p:spPr>
        <p:txBody>
          <a:bodyPr wrap="none" lIns="0" tIns="0" rIns="0" bIns="0" rtlCol="0"/>
          <a:lstStyle/>
          <a:p>
            <a:endParaRPr sz="2800"/>
          </a:p>
        </p:txBody>
      </p:sp>
      <p:sp>
        <p:nvSpPr>
          <p:cNvPr id="47" name="object 60"/>
          <p:cNvSpPr/>
          <p:nvPr/>
        </p:nvSpPr>
        <p:spPr>
          <a:xfrm>
            <a:off x="6755926" y="3352800"/>
            <a:ext cx="878840" cy="102870"/>
          </a:xfrm>
          <a:custGeom>
            <a:avLst/>
            <a:gdLst/>
            <a:ahLst/>
            <a:cxnLst/>
            <a:rect l="l" t="t" r="r" b="b"/>
            <a:pathLst>
              <a:path w="878840" h="102869">
                <a:moveTo>
                  <a:pt x="4749" y="0"/>
                </a:moveTo>
                <a:lnTo>
                  <a:pt x="853427" y="63931"/>
                </a:lnTo>
                <a:lnTo>
                  <a:pt x="851547" y="66408"/>
                </a:lnTo>
                <a:lnTo>
                  <a:pt x="856488" y="45834"/>
                </a:lnTo>
                <a:lnTo>
                  <a:pt x="878433" y="76403"/>
                </a:lnTo>
                <a:lnTo>
                  <a:pt x="843000" y="102450"/>
                </a:lnTo>
                <a:lnTo>
                  <a:pt x="847928" y="81876"/>
                </a:lnTo>
                <a:lnTo>
                  <a:pt x="848664" y="83959"/>
                </a:lnTo>
                <a:lnTo>
                  <a:pt x="0" y="20027"/>
                </a:lnTo>
                <a:lnTo>
                  <a:pt x="4749" y="0"/>
                </a:lnTo>
                <a:close/>
              </a:path>
            </a:pathLst>
          </a:custGeom>
          <a:ln w="3175">
            <a:solidFill>
              <a:srgbClr val="000000"/>
            </a:solidFill>
          </a:ln>
        </p:spPr>
        <p:txBody>
          <a:bodyPr wrap="none" lIns="0" tIns="0" rIns="0" bIns="0" rtlCol="0"/>
          <a:lstStyle/>
          <a:p>
            <a:endParaRPr sz="2800"/>
          </a:p>
        </p:txBody>
      </p:sp>
      <p:sp>
        <p:nvSpPr>
          <p:cNvPr id="48" name="object 61"/>
          <p:cNvSpPr/>
          <p:nvPr/>
        </p:nvSpPr>
        <p:spPr>
          <a:xfrm>
            <a:off x="6758022" y="3352800"/>
            <a:ext cx="873760" cy="97155"/>
          </a:xfrm>
          <a:custGeom>
            <a:avLst/>
            <a:gdLst/>
            <a:ahLst/>
            <a:cxnLst/>
            <a:rect l="l" t="t" r="r" b="b"/>
            <a:pathLst>
              <a:path w="873759" h="97155">
                <a:moveTo>
                  <a:pt x="736" y="15366"/>
                </a:moveTo>
                <a:lnTo>
                  <a:pt x="0" y="13271"/>
                </a:lnTo>
                <a:lnTo>
                  <a:pt x="848994" y="77317"/>
                </a:lnTo>
                <a:lnTo>
                  <a:pt x="844092" y="96672"/>
                </a:lnTo>
                <a:lnTo>
                  <a:pt x="843038" y="94487"/>
                </a:lnTo>
                <a:lnTo>
                  <a:pt x="873505" y="71742"/>
                </a:lnTo>
                <a:lnTo>
                  <a:pt x="872731" y="75196"/>
                </a:lnTo>
                <a:lnTo>
                  <a:pt x="2984" y="1917"/>
                </a:lnTo>
                <a:lnTo>
                  <a:pt x="4673" y="0"/>
                </a:lnTo>
                <a:lnTo>
                  <a:pt x="736" y="15366"/>
                </a:lnTo>
                <a:close/>
              </a:path>
            </a:pathLst>
          </a:custGeom>
          <a:ln w="3175">
            <a:solidFill>
              <a:srgbClr val="000000"/>
            </a:solidFill>
          </a:ln>
        </p:spPr>
        <p:txBody>
          <a:bodyPr wrap="none" lIns="0" tIns="0" rIns="0" bIns="0" rtlCol="0"/>
          <a:lstStyle/>
          <a:p>
            <a:endParaRPr sz="2800"/>
          </a:p>
        </p:txBody>
      </p:sp>
      <p:sp>
        <p:nvSpPr>
          <p:cNvPr id="49" name="object 62"/>
          <p:cNvSpPr/>
          <p:nvPr/>
        </p:nvSpPr>
        <p:spPr>
          <a:xfrm>
            <a:off x="651248" y="3458845"/>
            <a:ext cx="1169035" cy="46355"/>
          </a:xfrm>
          <a:custGeom>
            <a:avLst/>
            <a:gdLst/>
            <a:ahLst/>
            <a:cxnLst/>
            <a:rect l="l" t="t" r="r" b="b"/>
            <a:pathLst>
              <a:path w="1169035" h="46355">
                <a:moveTo>
                  <a:pt x="1134221" y="29121"/>
                </a:moveTo>
                <a:lnTo>
                  <a:pt x="1130769" y="29121"/>
                </a:lnTo>
                <a:lnTo>
                  <a:pt x="1132395" y="30734"/>
                </a:lnTo>
                <a:lnTo>
                  <a:pt x="1130767" y="30735"/>
                </a:lnTo>
                <a:lnTo>
                  <a:pt x="1130744" y="45758"/>
                </a:lnTo>
                <a:lnTo>
                  <a:pt x="1135432" y="42964"/>
                </a:lnTo>
                <a:lnTo>
                  <a:pt x="1133906" y="42964"/>
                </a:lnTo>
                <a:lnTo>
                  <a:pt x="1131836" y="41287"/>
                </a:lnTo>
                <a:lnTo>
                  <a:pt x="1133974" y="39991"/>
                </a:lnTo>
                <a:lnTo>
                  <a:pt x="1134221" y="29121"/>
                </a:lnTo>
                <a:close/>
              </a:path>
              <a:path w="1169035" h="46355">
                <a:moveTo>
                  <a:pt x="1162365" y="22778"/>
                </a:moveTo>
                <a:lnTo>
                  <a:pt x="1133974" y="39991"/>
                </a:lnTo>
                <a:lnTo>
                  <a:pt x="1133906" y="42964"/>
                </a:lnTo>
                <a:lnTo>
                  <a:pt x="1135432" y="42964"/>
                </a:lnTo>
                <a:lnTo>
                  <a:pt x="1166946" y="24180"/>
                </a:lnTo>
                <a:lnTo>
                  <a:pt x="1164704" y="24180"/>
                </a:lnTo>
                <a:lnTo>
                  <a:pt x="1162365" y="22778"/>
                </a:lnTo>
                <a:close/>
              </a:path>
              <a:path w="1169035" h="46355">
                <a:moveTo>
                  <a:pt x="1130671" y="14555"/>
                </a:moveTo>
                <a:lnTo>
                  <a:pt x="0" y="15316"/>
                </a:lnTo>
                <a:lnTo>
                  <a:pt x="38" y="31496"/>
                </a:lnTo>
                <a:lnTo>
                  <a:pt x="1130767" y="30735"/>
                </a:lnTo>
                <a:lnTo>
                  <a:pt x="1130769" y="29616"/>
                </a:lnTo>
                <a:lnTo>
                  <a:pt x="3073" y="29616"/>
                </a:lnTo>
                <a:lnTo>
                  <a:pt x="1460" y="28003"/>
                </a:lnTo>
                <a:lnTo>
                  <a:pt x="3119" y="28002"/>
                </a:lnTo>
                <a:lnTo>
                  <a:pt x="3382" y="18808"/>
                </a:lnTo>
                <a:lnTo>
                  <a:pt x="1816" y="18808"/>
                </a:lnTo>
                <a:lnTo>
                  <a:pt x="3429" y="17183"/>
                </a:lnTo>
                <a:lnTo>
                  <a:pt x="1134163" y="17183"/>
                </a:lnTo>
                <a:lnTo>
                  <a:pt x="1134157" y="16637"/>
                </a:lnTo>
                <a:lnTo>
                  <a:pt x="1130668" y="16637"/>
                </a:lnTo>
                <a:lnTo>
                  <a:pt x="1130671" y="14555"/>
                </a:lnTo>
                <a:close/>
              </a:path>
              <a:path w="1169035" h="46355">
                <a:moveTo>
                  <a:pt x="1134262" y="27305"/>
                </a:moveTo>
                <a:lnTo>
                  <a:pt x="3119" y="28002"/>
                </a:lnTo>
                <a:lnTo>
                  <a:pt x="3073" y="29616"/>
                </a:lnTo>
                <a:lnTo>
                  <a:pt x="1130769" y="29616"/>
                </a:lnTo>
                <a:lnTo>
                  <a:pt x="1130769" y="29121"/>
                </a:lnTo>
                <a:lnTo>
                  <a:pt x="1134221" y="29121"/>
                </a:lnTo>
                <a:lnTo>
                  <a:pt x="1134262" y="27305"/>
                </a:lnTo>
                <a:close/>
              </a:path>
              <a:path w="1169035" h="46355">
                <a:moveTo>
                  <a:pt x="1166466" y="21399"/>
                </a:moveTo>
                <a:lnTo>
                  <a:pt x="1164640" y="21399"/>
                </a:lnTo>
                <a:lnTo>
                  <a:pt x="1164704" y="24180"/>
                </a:lnTo>
                <a:lnTo>
                  <a:pt x="1166946" y="24180"/>
                </a:lnTo>
                <a:lnTo>
                  <a:pt x="1169035" y="22936"/>
                </a:lnTo>
                <a:lnTo>
                  <a:pt x="1166466" y="21399"/>
                </a:lnTo>
                <a:close/>
              </a:path>
              <a:path w="1169035" h="46355">
                <a:moveTo>
                  <a:pt x="1135343" y="2781"/>
                </a:moveTo>
                <a:lnTo>
                  <a:pt x="1133995" y="2781"/>
                </a:lnTo>
                <a:lnTo>
                  <a:pt x="1134030" y="5795"/>
                </a:lnTo>
                <a:lnTo>
                  <a:pt x="1162365" y="22778"/>
                </a:lnTo>
                <a:lnTo>
                  <a:pt x="1164640" y="21399"/>
                </a:lnTo>
                <a:lnTo>
                  <a:pt x="1166466" y="21399"/>
                </a:lnTo>
                <a:lnTo>
                  <a:pt x="1135343" y="2781"/>
                </a:lnTo>
                <a:close/>
              </a:path>
              <a:path w="1169035" h="46355">
                <a:moveTo>
                  <a:pt x="1134163" y="17183"/>
                </a:moveTo>
                <a:lnTo>
                  <a:pt x="3429" y="17183"/>
                </a:lnTo>
                <a:lnTo>
                  <a:pt x="3382" y="18807"/>
                </a:lnTo>
                <a:lnTo>
                  <a:pt x="1134173" y="18046"/>
                </a:lnTo>
                <a:lnTo>
                  <a:pt x="1134163" y="17183"/>
                </a:lnTo>
                <a:close/>
              </a:path>
              <a:path w="1169035" h="46355">
                <a:moveTo>
                  <a:pt x="1134132" y="14554"/>
                </a:moveTo>
                <a:lnTo>
                  <a:pt x="1132343" y="14555"/>
                </a:lnTo>
                <a:lnTo>
                  <a:pt x="1130668" y="16637"/>
                </a:lnTo>
                <a:lnTo>
                  <a:pt x="1134157" y="16637"/>
                </a:lnTo>
                <a:lnTo>
                  <a:pt x="1134132" y="14554"/>
                </a:lnTo>
                <a:close/>
              </a:path>
              <a:path w="1169035" h="46355">
                <a:moveTo>
                  <a:pt x="1130693" y="0"/>
                </a:moveTo>
                <a:lnTo>
                  <a:pt x="1130671" y="14555"/>
                </a:lnTo>
                <a:lnTo>
                  <a:pt x="1134132" y="14554"/>
                </a:lnTo>
                <a:lnTo>
                  <a:pt x="1134030" y="5795"/>
                </a:lnTo>
                <a:lnTo>
                  <a:pt x="1131481" y="4267"/>
                </a:lnTo>
                <a:lnTo>
                  <a:pt x="1133995" y="2781"/>
                </a:lnTo>
                <a:lnTo>
                  <a:pt x="1135343" y="2781"/>
                </a:lnTo>
                <a:lnTo>
                  <a:pt x="1130693" y="0"/>
                </a:lnTo>
                <a:close/>
              </a:path>
            </a:pathLst>
          </a:custGeom>
          <a:solidFill>
            <a:srgbClr val="000000"/>
          </a:solidFill>
        </p:spPr>
        <p:txBody>
          <a:bodyPr wrap="none" lIns="0" tIns="0" rIns="0" bIns="0" rtlCol="0"/>
          <a:lstStyle/>
          <a:p>
            <a:endParaRPr sz="2800"/>
          </a:p>
        </p:txBody>
      </p:sp>
      <p:sp>
        <p:nvSpPr>
          <p:cNvPr id="50" name="object 63"/>
          <p:cNvSpPr/>
          <p:nvPr/>
        </p:nvSpPr>
        <p:spPr>
          <a:xfrm>
            <a:off x="651247" y="3458845"/>
            <a:ext cx="1169035" cy="46355"/>
          </a:xfrm>
          <a:custGeom>
            <a:avLst/>
            <a:gdLst/>
            <a:ahLst/>
            <a:cxnLst/>
            <a:rect l="l" t="t" r="r" b="b"/>
            <a:pathLst>
              <a:path w="1169035" h="46355">
                <a:moveTo>
                  <a:pt x="0" y="15316"/>
                </a:moveTo>
                <a:lnTo>
                  <a:pt x="1132344" y="14554"/>
                </a:lnTo>
                <a:lnTo>
                  <a:pt x="1130668" y="16637"/>
                </a:lnTo>
                <a:lnTo>
                  <a:pt x="1130693" y="0"/>
                </a:lnTo>
                <a:lnTo>
                  <a:pt x="1169035" y="22936"/>
                </a:lnTo>
                <a:lnTo>
                  <a:pt x="1130744" y="45758"/>
                </a:lnTo>
                <a:lnTo>
                  <a:pt x="1130769" y="29121"/>
                </a:lnTo>
                <a:lnTo>
                  <a:pt x="1132395" y="30734"/>
                </a:lnTo>
                <a:lnTo>
                  <a:pt x="38" y="31496"/>
                </a:lnTo>
                <a:lnTo>
                  <a:pt x="0" y="15316"/>
                </a:lnTo>
                <a:close/>
              </a:path>
            </a:pathLst>
          </a:custGeom>
          <a:ln w="3175">
            <a:solidFill>
              <a:srgbClr val="000000"/>
            </a:solidFill>
          </a:ln>
        </p:spPr>
        <p:txBody>
          <a:bodyPr wrap="none" lIns="0" tIns="0" rIns="0" bIns="0" rtlCol="0"/>
          <a:lstStyle/>
          <a:p>
            <a:endParaRPr sz="2800"/>
          </a:p>
        </p:txBody>
      </p:sp>
      <p:sp>
        <p:nvSpPr>
          <p:cNvPr id="51" name="object 64"/>
          <p:cNvSpPr/>
          <p:nvPr/>
        </p:nvSpPr>
        <p:spPr>
          <a:xfrm>
            <a:off x="652708" y="3464560"/>
            <a:ext cx="1163320" cy="40640"/>
          </a:xfrm>
          <a:custGeom>
            <a:avLst/>
            <a:gdLst/>
            <a:ahLst/>
            <a:cxnLst/>
            <a:rect l="l" t="t" r="r" b="b"/>
            <a:pathLst>
              <a:path w="1163320" h="40639">
                <a:moveTo>
                  <a:pt x="1612" y="26835"/>
                </a:moveTo>
                <a:lnTo>
                  <a:pt x="0" y="25222"/>
                </a:lnTo>
                <a:lnTo>
                  <a:pt x="1132801" y="24523"/>
                </a:lnTo>
                <a:lnTo>
                  <a:pt x="1132446" y="40182"/>
                </a:lnTo>
                <a:lnTo>
                  <a:pt x="1130376" y="38506"/>
                </a:lnTo>
                <a:lnTo>
                  <a:pt x="1163180" y="18618"/>
                </a:lnTo>
                <a:lnTo>
                  <a:pt x="1163243" y="21399"/>
                </a:lnTo>
                <a:lnTo>
                  <a:pt x="1130020" y="1485"/>
                </a:lnTo>
                <a:lnTo>
                  <a:pt x="1132535" y="0"/>
                </a:lnTo>
                <a:lnTo>
                  <a:pt x="1132713" y="15265"/>
                </a:lnTo>
                <a:lnTo>
                  <a:pt x="355" y="16027"/>
                </a:lnTo>
                <a:lnTo>
                  <a:pt x="1968" y="14401"/>
                </a:lnTo>
                <a:lnTo>
                  <a:pt x="1612" y="26835"/>
                </a:lnTo>
                <a:close/>
              </a:path>
            </a:pathLst>
          </a:custGeom>
          <a:ln w="3175">
            <a:solidFill>
              <a:srgbClr val="000000"/>
            </a:solidFill>
          </a:ln>
        </p:spPr>
        <p:txBody>
          <a:bodyPr wrap="none" lIns="0" tIns="0" rIns="0" bIns="0" rtlCol="0"/>
          <a:lstStyle/>
          <a:p>
            <a:endParaRPr sz="2800"/>
          </a:p>
        </p:txBody>
      </p:sp>
      <p:sp>
        <p:nvSpPr>
          <p:cNvPr id="52" name="object 65"/>
          <p:cNvSpPr/>
          <p:nvPr/>
        </p:nvSpPr>
        <p:spPr>
          <a:xfrm>
            <a:off x="8106807" y="2544184"/>
            <a:ext cx="653795" cy="2027816"/>
          </a:xfrm>
          <a:prstGeom prst="rect">
            <a:avLst/>
          </a:prstGeom>
          <a:blipFill>
            <a:blip r:embed="rId4" cstate="print"/>
            <a:stretch>
              <a:fillRect/>
            </a:stretch>
          </a:blipFill>
        </p:spPr>
        <p:txBody>
          <a:bodyPr wrap="square" lIns="0" tIns="0" rIns="0" bIns="0" rtlCol="0"/>
          <a:lstStyle/>
          <a:p>
            <a:endParaRPr/>
          </a:p>
        </p:txBody>
      </p:sp>
      <p:graphicFrame>
        <p:nvGraphicFramePr>
          <p:cNvPr id="53" name="object 66"/>
          <p:cNvGraphicFramePr>
            <a:graphicFrameLocks noGrp="1"/>
          </p:cNvGraphicFramePr>
          <p:nvPr>
            <p:extLst>
              <p:ext uri="{D42A27DB-BD31-4B8C-83A1-F6EECF244321}">
                <p14:modId xmlns:p14="http://schemas.microsoft.com/office/powerpoint/2010/main" val="2207150804"/>
              </p:ext>
            </p:extLst>
          </p:nvPr>
        </p:nvGraphicFramePr>
        <p:xfrm>
          <a:off x="457200" y="4635206"/>
          <a:ext cx="8173084" cy="774994"/>
        </p:xfrm>
        <a:graphic>
          <a:graphicData uri="http://schemas.openxmlformats.org/drawingml/2006/table">
            <a:tbl>
              <a:tblPr firstRow="1" bandRow="1">
                <a:tableStyleId>{2D5ABB26-0587-4C30-8999-92F81FD0307C}</a:tableStyleId>
              </a:tblPr>
              <a:tblGrid>
                <a:gridCol w="1501140"/>
                <a:gridCol w="1543049"/>
                <a:gridCol w="1543050"/>
                <a:gridCol w="1543050"/>
                <a:gridCol w="1428750"/>
                <a:gridCol w="614045"/>
              </a:tblGrid>
              <a:tr h="264454">
                <a:tc>
                  <a:txBody>
                    <a:bodyPr/>
                    <a:lstStyle/>
                    <a:p>
                      <a:pPr algn="ctr">
                        <a:lnSpc>
                          <a:spcPct val="100000"/>
                        </a:lnSpc>
                        <a:spcBef>
                          <a:spcPts val="75"/>
                        </a:spcBef>
                      </a:pPr>
                      <a:r>
                        <a:rPr sz="800" b="1" spc="-5" dirty="0">
                          <a:solidFill>
                            <a:srgbClr val="FFFFFF"/>
                          </a:solidFill>
                          <a:latin typeface="Arial"/>
                          <a:cs typeface="Arial"/>
                        </a:rPr>
                        <a:t>Prepare Year</a:t>
                      </a:r>
                      <a:r>
                        <a:rPr sz="800" b="1" spc="20" dirty="0">
                          <a:solidFill>
                            <a:srgbClr val="FFFFFF"/>
                          </a:solidFill>
                          <a:latin typeface="Arial"/>
                          <a:cs typeface="Arial"/>
                        </a:rPr>
                        <a:t> </a:t>
                      </a:r>
                      <a:r>
                        <a:rPr sz="800" b="1" dirty="0">
                          <a:solidFill>
                            <a:srgbClr val="FFFFFF"/>
                          </a:solidFill>
                          <a:latin typeface="Arial"/>
                          <a:cs typeface="Arial"/>
                        </a:rPr>
                        <a:t>1</a:t>
                      </a:r>
                      <a:endParaRPr sz="800">
                        <a:latin typeface="Arial"/>
                        <a:cs typeface="Arial"/>
                      </a:endParaRPr>
                    </a:p>
                    <a:p>
                      <a:pPr algn="ctr">
                        <a:lnSpc>
                          <a:spcPts val="944"/>
                        </a:lnSpc>
                      </a:pPr>
                      <a:r>
                        <a:rPr sz="800" b="1" spc="-5" dirty="0">
                          <a:solidFill>
                            <a:srgbClr val="FFFFFF"/>
                          </a:solidFill>
                          <a:latin typeface="Arial"/>
                          <a:cs typeface="Arial"/>
                        </a:rPr>
                        <a:t>39</a:t>
                      </a:r>
                      <a:r>
                        <a:rPr sz="800" b="1" spc="5" dirty="0">
                          <a:solidFill>
                            <a:srgbClr val="FFFFFF"/>
                          </a:solidFill>
                          <a:latin typeface="Arial"/>
                          <a:cs typeface="Arial"/>
                        </a:rPr>
                        <a:t> </a:t>
                      </a:r>
                      <a:r>
                        <a:rPr sz="800" b="1" spc="-10" dirty="0">
                          <a:solidFill>
                            <a:srgbClr val="FFFFFF"/>
                          </a:solidFill>
                          <a:latin typeface="Arial"/>
                          <a:cs typeface="Arial"/>
                        </a:rPr>
                        <a:t>days</a:t>
                      </a:r>
                      <a:endParaRPr sz="800">
                        <a:latin typeface="Arial"/>
                        <a:cs typeface="Arial"/>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75923C"/>
                    </a:solidFill>
                  </a:tcPr>
                </a:tc>
                <a:tc>
                  <a:txBody>
                    <a:bodyPr/>
                    <a:lstStyle/>
                    <a:p>
                      <a:pPr algn="ctr">
                        <a:lnSpc>
                          <a:spcPct val="100000"/>
                        </a:lnSpc>
                        <a:spcBef>
                          <a:spcPts val="75"/>
                        </a:spcBef>
                      </a:pPr>
                      <a:r>
                        <a:rPr sz="800" b="1" spc="-5" dirty="0">
                          <a:solidFill>
                            <a:srgbClr val="FFFFFF"/>
                          </a:solidFill>
                          <a:latin typeface="Arial"/>
                          <a:cs typeface="Arial"/>
                        </a:rPr>
                        <a:t>Prepare Year</a:t>
                      </a:r>
                      <a:r>
                        <a:rPr sz="800" b="1" spc="20" dirty="0">
                          <a:solidFill>
                            <a:srgbClr val="FFFFFF"/>
                          </a:solidFill>
                          <a:latin typeface="Arial"/>
                          <a:cs typeface="Arial"/>
                        </a:rPr>
                        <a:t> </a:t>
                      </a:r>
                      <a:r>
                        <a:rPr sz="800" b="1" dirty="0">
                          <a:solidFill>
                            <a:srgbClr val="FFFFFF"/>
                          </a:solidFill>
                          <a:latin typeface="Arial"/>
                          <a:cs typeface="Arial"/>
                        </a:rPr>
                        <a:t>2</a:t>
                      </a:r>
                      <a:endParaRPr sz="800">
                        <a:latin typeface="Arial"/>
                        <a:cs typeface="Arial"/>
                      </a:endParaRPr>
                    </a:p>
                    <a:p>
                      <a:pPr algn="ctr">
                        <a:lnSpc>
                          <a:spcPts val="944"/>
                        </a:lnSpc>
                      </a:pPr>
                      <a:r>
                        <a:rPr sz="800" b="1" spc="-5" dirty="0">
                          <a:solidFill>
                            <a:srgbClr val="FFFFFF"/>
                          </a:solidFill>
                          <a:latin typeface="Arial"/>
                          <a:cs typeface="Arial"/>
                        </a:rPr>
                        <a:t>39</a:t>
                      </a:r>
                      <a:r>
                        <a:rPr sz="800" b="1" spc="5" dirty="0">
                          <a:solidFill>
                            <a:srgbClr val="FFFFFF"/>
                          </a:solidFill>
                          <a:latin typeface="Arial"/>
                          <a:cs typeface="Arial"/>
                        </a:rPr>
                        <a:t> </a:t>
                      </a:r>
                      <a:r>
                        <a:rPr sz="800" b="1" spc="-10" dirty="0">
                          <a:solidFill>
                            <a:srgbClr val="FFFFFF"/>
                          </a:solidFill>
                          <a:latin typeface="Arial"/>
                          <a:cs typeface="Arial"/>
                        </a:rPr>
                        <a:t>days</a:t>
                      </a:r>
                      <a:endParaRPr sz="800">
                        <a:latin typeface="Arial"/>
                        <a:cs typeface="Arial"/>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75923C"/>
                    </a:solidFill>
                  </a:tcPr>
                </a:tc>
                <a:tc>
                  <a:txBody>
                    <a:bodyPr/>
                    <a:lstStyle/>
                    <a:p>
                      <a:pPr marL="412115">
                        <a:lnSpc>
                          <a:spcPct val="100000"/>
                        </a:lnSpc>
                        <a:spcBef>
                          <a:spcPts val="75"/>
                        </a:spcBef>
                      </a:pPr>
                      <a:r>
                        <a:rPr sz="800" b="1" spc="-5" dirty="0">
                          <a:solidFill>
                            <a:srgbClr val="FFFFFF"/>
                          </a:solidFill>
                          <a:latin typeface="Arial"/>
                          <a:cs typeface="Arial"/>
                        </a:rPr>
                        <a:t>Prepare Year</a:t>
                      </a:r>
                      <a:r>
                        <a:rPr sz="800" b="1" spc="25" dirty="0">
                          <a:solidFill>
                            <a:srgbClr val="FFFFFF"/>
                          </a:solidFill>
                          <a:latin typeface="Arial"/>
                          <a:cs typeface="Arial"/>
                        </a:rPr>
                        <a:t> </a:t>
                      </a:r>
                      <a:r>
                        <a:rPr sz="800" b="1" dirty="0">
                          <a:solidFill>
                            <a:srgbClr val="FFFFFF"/>
                          </a:solidFill>
                          <a:latin typeface="Arial"/>
                          <a:cs typeface="Arial"/>
                        </a:rPr>
                        <a:t>3</a:t>
                      </a:r>
                      <a:endParaRPr sz="800">
                        <a:latin typeface="Arial"/>
                        <a:cs typeface="Arial"/>
                      </a:endParaRPr>
                    </a:p>
                    <a:p>
                      <a:pPr marL="542925">
                        <a:lnSpc>
                          <a:spcPts val="944"/>
                        </a:lnSpc>
                      </a:pPr>
                      <a:r>
                        <a:rPr sz="800" b="1" spc="-5" dirty="0">
                          <a:solidFill>
                            <a:srgbClr val="FFFFFF"/>
                          </a:solidFill>
                          <a:latin typeface="Arial"/>
                          <a:cs typeface="Arial"/>
                        </a:rPr>
                        <a:t>48.5</a:t>
                      </a:r>
                      <a:r>
                        <a:rPr sz="800" b="1" spc="5" dirty="0">
                          <a:solidFill>
                            <a:srgbClr val="FFFFFF"/>
                          </a:solidFill>
                          <a:latin typeface="Arial"/>
                          <a:cs typeface="Arial"/>
                        </a:rPr>
                        <a:t> </a:t>
                      </a:r>
                      <a:r>
                        <a:rPr sz="800" b="1" spc="-10" dirty="0">
                          <a:solidFill>
                            <a:srgbClr val="FFFFFF"/>
                          </a:solidFill>
                          <a:latin typeface="Arial"/>
                          <a:cs typeface="Arial"/>
                        </a:rPr>
                        <a:t>days</a:t>
                      </a:r>
                      <a:endParaRPr sz="800">
                        <a:latin typeface="Arial"/>
                        <a:cs typeface="Arial"/>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75923C"/>
                    </a:solidFill>
                  </a:tcPr>
                </a:tc>
                <a:tc>
                  <a:txBody>
                    <a:bodyPr/>
                    <a:lstStyle/>
                    <a:p>
                      <a:pPr algn="ctr">
                        <a:lnSpc>
                          <a:spcPct val="100000"/>
                        </a:lnSpc>
                        <a:spcBef>
                          <a:spcPts val="75"/>
                        </a:spcBef>
                      </a:pPr>
                      <a:r>
                        <a:rPr sz="800" b="1" spc="-5" dirty="0">
                          <a:solidFill>
                            <a:srgbClr val="FFFFFF"/>
                          </a:solidFill>
                          <a:latin typeface="Arial"/>
                          <a:cs typeface="Arial"/>
                        </a:rPr>
                        <a:t>Prepare Year</a:t>
                      </a:r>
                      <a:r>
                        <a:rPr sz="800" b="1" spc="25" dirty="0">
                          <a:solidFill>
                            <a:srgbClr val="FFFFFF"/>
                          </a:solidFill>
                          <a:latin typeface="Arial"/>
                          <a:cs typeface="Arial"/>
                        </a:rPr>
                        <a:t> </a:t>
                      </a:r>
                      <a:r>
                        <a:rPr sz="800" b="1" dirty="0">
                          <a:solidFill>
                            <a:srgbClr val="FFFFFF"/>
                          </a:solidFill>
                          <a:latin typeface="Arial"/>
                          <a:cs typeface="Arial"/>
                        </a:rPr>
                        <a:t>4</a:t>
                      </a:r>
                      <a:endParaRPr sz="800">
                        <a:latin typeface="Arial"/>
                        <a:cs typeface="Arial"/>
                      </a:endParaRPr>
                    </a:p>
                    <a:p>
                      <a:pPr algn="ctr">
                        <a:lnSpc>
                          <a:spcPts val="944"/>
                        </a:lnSpc>
                      </a:pPr>
                      <a:r>
                        <a:rPr sz="800" b="1" spc="-5" dirty="0">
                          <a:solidFill>
                            <a:srgbClr val="FFFFFF"/>
                          </a:solidFill>
                          <a:latin typeface="Arial"/>
                          <a:cs typeface="Arial"/>
                        </a:rPr>
                        <a:t>60</a:t>
                      </a:r>
                      <a:r>
                        <a:rPr sz="800" b="1" spc="5" dirty="0">
                          <a:solidFill>
                            <a:srgbClr val="FFFFFF"/>
                          </a:solidFill>
                          <a:latin typeface="Arial"/>
                          <a:cs typeface="Arial"/>
                        </a:rPr>
                        <a:t> </a:t>
                      </a:r>
                      <a:r>
                        <a:rPr sz="800" b="1" spc="-10" dirty="0">
                          <a:solidFill>
                            <a:srgbClr val="FFFFFF"/>
                          </a:solidFill>
                          <a:latin typeface="Arial"/>
                          <a:cs typeface="Arial"/>
                        </a:rPr>
                        <a:t>days</a:t>
                      </a:r>
                      <a:endParaRPr sz="800">
                        <a:latin typeface="Arial"/>
                        <a:cs typeface="Arial"/>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75923C"/>
                    </a:solidFill>
                  </a:tcPr>
                </a:tc>
                <a:tc>
                  <a:txBody>
                    <a:bodyPr/>
                    <a:lstStyle/>
                    <a:p>
                      <a:pPr marL="528320" marR="393065" indent="-128270">
                        <a:lnSpc>
                          <a:spcPct val="100000"/>
                        </a:lnSpc>
                        <a:spcBef>
                          <a:spcPts val="75"/>
                        </a:spcBef>
                      </a:pPr>
                      <a:r>
                        <a:rPr sz="800" b="1" dirty="0">
                          <a:solidFill>
                            <a:srgbClr val="FFFFFF"/>
                          </a:solidFill>
                          <a:latin typeface="Arial"/>
                          <a:cs typeface="Arial"/>
                        </a:rPr>
                        <a:t>Mission</a:t>
                      </a:r>
                      <a:r>
                        <a:rPr sz="800" b="1" spc="-90" dirty="0">
                          <a:solidFill>
                            <a:srgbClr val="FFFFFF"/>
                          </a:solidFill>
                          <a:latin typeface="Arial"/>
                          <a:cs typeface="Arial"/>
                        </a:rPr>
                        <a:t> </a:t>
                      </a:r>
                      <a:r>
                        <a:rPr sz="800" b="1" spc="-5" dirty="0">
                          <a:solidFill>
                            <a:srgbClr val="FFFFFF"/>
                          </a:solidFill>
                          <a:latin typeface="Arial"/>
                          <a:cs typeface="Arial"/>
                        </a:rPr>
                        <a:t>Year  39</a:t>
                      </a:r>
                      <a:r>
                        <a:rPr sz="800" b="1" spc="-10" dirty="0">
                          <a:solidFill>
                            <a:srgbClr val="FFFFFF"/>
                          </a:solidFill>
                          <a:latin typeface="Arial"/>
                          <a:cs typeface="Arial"/>
                        </a:rPr>
                        <a:t> days</a:t>
                      </a:r>
                      <a:endParaRPr sz="800">
                        <a:latin typeface="Arial"/>
                        <a:cs typeface="Arial"/>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75923C"/>
                    </a:solidFill>
                  </a:tcPr>
                </a:tc>
                <a:tc>
                  <a:txBody>
                    <a:bodyPr/>
                    <a:lstStyle/>
                    <a:p>
                      <a:pPr marL="57150">
                        <a:lnSpc>
                          <a:spcPct val="100000"/>
                        </a:lnSpc>
                        <a:spcBef>
                          <a:spcPts val="555"/>
                        </a:spcBef>
                      </a:pPr>
                      <a:r>
                        <a:rPr sz="800" b="1" dirty="0">
                          <a:solidFill>
                            <a:srgbClr val="FFFFFF"/>
                          </a:solidFill>
                          <a:latin typeface="Arial"/>
                          <a:cs typeface="Arial"/>
                        </a:rPr>
                        <a:t>ECHELON</a:t>
                      </a:r>
                      <a:endParaRPr sz="800">
                        <a:latin typeface="Arial"/>
                        <a:cs typeface="Arial"/>
                      </a:endParaRPr>
                    </a:p>
                  </a:txBody>
                  <a:tcPr marL="0" marR="0" marT="7048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75923C"/>
                    </a:solidFill>
                  </a:tcPr>
                </a:tc>
              </a:tr>
              <a:tr h="492390">
                <a:tc>
                  <a:txBody>
                    <a:bodyPr/>
                    <a:lstStyle/>
                    <a:p>
                      <a:pPr marL="48895" marR="41275" algn="ctr">
                        <a:lnSpc>
                          <a:spcPct val="100000"/>
                        </a:lnSpc>
                        <a:spcBef>
                          <a:spcPts val="465"/>
                        </a:spcBef>
                      </a:pPr>
                      <a:r>
                        <a:rPr sz="800" b="1" spc="-5" dirty="0">
                          <a:latin typeface="Arial"/>
                          <a:cs typeface="Arial"/>
                        </a:rPr>
                        <a:t>STAFFEX, </a:t>
                      </a:r>
                      <a:r>
                        <a:rPr sz="800" b="1" dirty="0">
                          <a:latin typeface="Arial"/>
                          <a:cs typeface="Arial"/>
                        </a:rPr>
                        <a:t>DEPEX, </a:t>
                      </a:r>
                      <a:r>
                        <a:rPr sz="800" b="1" spc="-5" dirty="0">
                          <a:latin typeface="Arial"/>
                          <a:cs typeface="Arial"/>
                        </a:rPr>
                        <a:t>STX,</a:t>
                      </a:r>
                      <a:r>
                        <a:rPr sz="800" b="1" spc="-35" dirty="0">
                          <a:latin typeface="Arial"/>
                          <a:cs typeface="Arial"/>
                        </a:rPr>
                        <a:t> </a:t>
                      </a:r>
                      <a:r>
                        <a:rPr sz="800" b="1" dirty="0">
                          <a:latin typeface="Arial"/>
                          <a:cs typeface="Arial"/>
                        </a:rPr>
                        <a:t>LFX,  TEWTs, CREW </a:t>
                      </a:r>
                      <a:r>
                        <a:rPr sz="800" b="1" spc="-10" dirty="0">
                          <a:latin typeface="Arial"/>
                          <a:cs typeface="Arial"/>
                        </a:rPr>
                        <a:t>TABLES, </a:t>
                      </a:r>
                      <a:r>
                        <a:rPr sz="800" b="1" spc="-15" dirty="0">
                          <a:latin typeface="Arial"/>
                          <a:cs typeface="Arial"/>
                        </a:rPr>
                        <a:t>TM  </a:t>
                      </a:r>
                      <a:r>
                        <a:rPr sz="800" b="1" spc="-5" dirty="0">
                          <a:latin typeface="Arial"/>
                          <a:cs typeface="Arial"/>
                        </a:rPr>
                        <a:t>TRNG,</a:t>
                      </a:r>
                      <a:r>
                        <a:rPr sz="800" b="1" dirty="0">
                          <a:latin typeface="Arial"/>
                          <a:cs typeface="Arial"/>
                        </a:rPr>
                        <a:t> </a:t>
                      </a:r>
                      <a:r>
                        <a:rPr sz="800" b="1" spc="-5" dirty="0">
                          <a:latin typeface="Arial"/>
                          <a:cs typeface="Arial"/>
                        </a:rPr>
                        <a:t>CLASSES</a:t>
                      </a:r>
                      <a:endParaRPr sz="800">
                        <a:latin typeface="Arial"/>
                        <a:cs typeface="Arial"/>
                      </a:endParaRPr>
                    </a:p>
                  </a:txBody>
                  <a:tcPr marL="0" marR="0" marT="59055" marB="0">
                    <a:lnL w="1270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11430" marR="3810" algn="ctr">
                        <a:lnSpc>
                          <a:spcPct val="100000"/>
                        </a:lnSpc>
                        <a:spcBef>
                          <a:spcPts val="465"/>
                        </a:spcBef>
                      </a:pPr>
                      <a:r>
                        <a:rPr sz="800" b="1" dirty="0">
                          <a:latin typeface="Arial"/>
                          <a:cs typeface="Arial"/>
                        </a:rPr>
                        <a:t>CPX, </a:t>
                      </a:r>
                      <a:r>
                        <a:rPr sz="800" b="1" spc="5" dirty="0">
                          <a:latin typeface="Arial"/>
                          <a:cs typeface="Arial"/>
                        </a:rPr>
                        <a:t>BWFX, </a:t>
                      </a:r>
                      <a:r>
                        <a:rPr sz="800" b="1" spc="-5" dirty="0">
                          <a:latin typeface="Arial"/>
                          <a:cs typeface="Arial"/>
                        </a:rPr>
                        <a:t>STAFFEX,</a:t>
                      </a:r>
                      <a:r>
                        <a:rPr sz="800" b="1" spc="-100" dirty="0">
                          <a:latin typeface="Arial"/>
                          <a:cs typeface="Arial"/>
                        </a:rPr>
                        <a:t> </a:t>
                      </a:r>
                      <a:r>
                        <a:rPr sz="800" b="1" dirty="0">
                          <a:latin typeface="Arial"/>
                          <a:cs typeface="Arial"/>
                        </a:rPr>
                        <a:t>DEPEX,  </a:t>
                      </a:r>
                      <a:r>
                        <a:rPr sz="800" b="1" spc="-5" dirty="0">
                          <a:latin typeface="Arial"/>
                          <a:cs typeface="Arial"/>
                        </a:rPr>
                        <a:t>STX, </a:t>
                      </a:r>
                      <a:r>
                        <a:rPr sz="800" b="1" dirty="0">
                          <a:latin typeface="Arial"/>
                          <a:cs typeface="Arial"/>
                        </a:rPr>
                        <a:t>LFX, TEWTs, CREW  </a:t>
                      </a:r>
                      <a:r>
                        <a:rPr sz="800" b="1" spc="-10" dirty="0">
                          <a:latin typeface="Arial"/>
                          <a:cs typeface="Arial"/>
                        </a:rPr>
                        <a:t>TABLES, </a:t>
                      </a:r>
                      <a:r>
                        <a:rPr sz="800" b="1" spc="-5" dirty="0">
                          <a:latin typeface="Arial"/>
                          <a:cs typeface="Arial"/>
                        </a:rPr>
                        <a:t>TM TRNG,</a:t>
                      </a:r>
                      <a:r>
                        <a:rPr sz="800" b="1" spc="10" dirty="0">
                          <a:latin typeface="Arial"/>
                          <a:cs typeface="Arial"/>
                        </a:rPr>
                        <a:t> </a:t>
                      </a:r>
                      <a:r>
                        <a:rPr sz="800" b="1" spc="-5" dirty="0">
                          <a:latin typeface="Arial"/>
                          <a:cs typeface="Arial"/>
                        </a:rPr>
                        <a:t>CLASSES</a:t>
                      </a:r>
                      <a:endParaRPr sz="800">
                        <a:latin typeface="Arial"/>
                        <a:cs typeface="Arial"/>
                      </a:endParaRPr>
                    </a:p>
                  </a:txBody>
                  <a:tcPr marL="0" marR="0" marT="59055" marB="0">
                    <a:lnL w="1270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69215" marR="62865" indent="-635" algn="ctr">
                        <a:lnSpc>
                          <a:spcPts val="960"/>
                        </a:lnSpc>
                        <a:spcBef>
                          <a:spcPts val="20"/>
                        </a:spcBef>
                      </a:pPr>
                      <a:r>
                        <a:rPr sz="800" b="1" spc="-5" dirty="0">
                          <a:latin typeface="Arial"/>
                          <a:cs typeface="Arial"/>
                        </a:rPr>
                        <a:t>XCTC, </a:t>
                      </a:r>
                      <a:r>
                        <a:rPr sz="800" b="1" dirty="0">
                          <a:latin typeface="Arial"/>
                          <a:cs typeface="Arial"/>
                        </a:rPr>
                        <a:t>CPX, </a:t>
                      </a:r>
                      <a:r>
                        <a:rPr sz="800" b="1" spc="-5" dirty="0">
                          <a:latin typeface="Arial"/>
                          <a:cs typeface="Arial"/>
                        </a:rPr>
                        <a:t>FTX, </a:t>
                      </a:r>
                      <a:r>
                        <a:rPr sz="800" b="1" dirty="0">
                          <a:latin typeface="Arial"/>
                          <a:cs typeface="Arial"/>
                        </a:rPr>
                        <a:t>FCX,  </a:t>
                      </a:r>
                      <a:r>
                        <a:rPr sz="800" b="1" spc="-5" dirty="0">
                          <a:latin typeface="Arial"/>
                          <a:cs typeface="Arial"/>
                        </a:rPr>
                        <a:t>STAFFEX, </a:t>
                      </a:r>
                      <a:r>
                        <a:rPr sz="800" b="1" dirty="0">
                          <a:latin typeface="Arial"/>
                          <a:cs typeface="Arial"/>
                        </a:rPr>
                        <a:t>DEPEX, </a:t>
                      </a:r>
                      <a:r>
                        <a:rPr sz="800" b="1" spc="-5" dirty="0">
                          <a:latin typeface="Arial"/>
                          <a:cs typeface="Arial"/>
                        </a:rPr>
                        <a:t>STX,</a:t>
                      </a:r>
                      <a:r>
                        <a:rPr sz="800" b="1" spc="-35" dirty="0">
                          <a:latin typeface="Arial"/>
                          <a:cs typeface="Arial"/>
                        </a:rPr>
                        <a:t> </a:t>
                      </a:r>
                      <a:r>
                        <a:rPr sz="800" b="1" dirty="0">
                          <a:latin typeface="Arial"/>
                          <a:cs typeface="Arial"/>
                        </a:rPr>
                        <a:t>LFX,  TEWTs, CREW </a:t>
                      </a:r>
                      <a:r>
                        <a:rPr sz="800" b="1" spc="-10" dirty="0">
                          <a:latin typeface="Arial"/>
                          <a:cs typeface="Arial"/>
                        </a:rPr>
                        <a:t>TABLES, </a:t>
                      </a:r>
                      <a:r>
                        <a:rPr sz="800" b="1" spc="-15" dirty="0">
                          <a:latin typeface="Arial"/>
                          <a:cs typeface="Arial"/>
                        </a:rPr>
                        <a:t>TM  </a:t>
                      </a:r>
                      <a:r>
                        <a:rPr sz="800" b="1" spc="-5" dirty="0">
                          <a:latin typeface="Arial"/>
                          <a:cs typeface="Arial"/>
                        </a:rPr>
                        <a:t>TRNG,</a:t>
                      </a:r>
                      <a:r>
                        <a:rPr sz="800" b="1" dirty="0">
                          <a:latin typeface="Arial"/>
                          <a:cs typeface="Arial"/>
                        </a:rPr>
                        <a:t> </a:t>
                      </a:r>
                      <a:r>
                        <a:rPr sz="800" b="1" spc="-5" dirty="0">
                          <a:latin typeface="Arial"/>
                          <a:cs typeface="Arial"/>
                        </a:rPr>
                        <a:t>CLASSES</a:t>
                      </a:r>
                      <a:endParaRPr sz="800">
                        <a:latin typeface="Arial"/>
                        <a:cs typeface="Arial"/>
                      </a:endParaRPr>
                    </a:p>
                  </a:txBody>
                  <a:tcPr marL="0" marR="0" marT="2540" marB="0">
                    <a:lnL w="1270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128905" marR="67945" indent="-24765">
                        <a:lnSpc>
                          <a:spcPts val="960"/>
                        </a:lnSpc>
                        <a:spcBef>
                          <a:spcPts val="20"/>
                        </a:spcBef>
                      </a:pPr>
                      <a:r>
                        <a:rPr sz="800" b="1" spc="-5" dirty="0">
                          <a:latin typeface="Arial"/>
                          <a:cs typeface="Arial"/>
                        </a:rPr>
                        <a:t>MCTC, </a:t>
                      </a:r>
                      <a:r>
                        <a:rPr sz="800" b="1" dirty="0">
                          <a:latin typeface="Arial"/>
                          <a:cs typeface="Arial"/>
                        </a:rPr>
                        <a:t>FCX, </a:t>
                      </a:r>
                      <a:r>
                        <a:rPr sz="800" b="1" spc="-5" dirty="0">
                          <a:latin typeface="Arial"/>
                          <a:cs typeface="Arial"/>
                        </a:rPr>
                        <a:t>BN/BDE-STX-V,  LTP, CALFEX, STAFFEX,  </a:t>
                      </a:r>
                      <a:r>
                        <a:rPr sz="800" b="1" dirty="0">
                          <a:latin typeface="Arial"/>
                          <a:cs typeface="Arial"/>
                        </a:rPr>
                        <a:t>DEPEX, </a:t>
                      </a:r>
                      <a:r>
                        <a:rPr sz="800" b="1" spc="-5" dirty="0">
                          <a:latin typeface="Arial"/>
                          <a:cs typeface="Arial"/>
                        </a:rPr>
                        <a:t>STX, </a:t>
                      </a:r>
                      <a:r>
                        <a:rPr sz="800" b="1" dirty="0">
                          <a:latin typeface="Arial"/>
                          <a:cs typeface="Arial"/>
                        </a:rPr>
                        <a:t>LFX, TEWTs,  CREW </a:t>
                      </a:r>
                      <a:r>
                        <a:rPr sz="800" b="1" spc="-10" dirty="0">
                          <a:latin typeface="Arial"/>
                          <a:cs typeface="Arial"/>
                        </a:rPr>
                        <a:t>TABLES, </a:t>
                      </a:r>
                      <a:r>
                        <a:rPr sz="800" b="1" spc="-5" dirty="0">
                          <a:latin typeface="Arial"/>
                          <a:cs typeface="Arial"/>
                        </a:rPr>
                        <a:t>TM TRNG</a:t>
                      </a:r>
                      <a:endParaRPr sz="800">
                        <a:latin typeface="Arial"/>
                        <a:cs typeface="Arial"/>
                      </a:endParaRPr>
                    </a:p>
                  </a:txBody>
                  <a:tcPr marL="0" marR="0" marT="2540" marB="0">
                    <a:lnL w="1270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6985" marR="635" algn="ctr">
                        <a:lnSpc>
                          <a:spcPts val="960"/>
                        </a:lnSpc>
                        <a:spcBef>
                          <a:spcPts val="20"/>
                        </a:spcBef>
                      </a:pPr>
                      <a:r>
                        <a:rPr sz="800" b="1" dirty="0">
                          <a:latin typeface="Arial"/>
                          <a:cs typeface="Arial"/>
                        </a:rPr>
                        <a:t>CPX, </a:t>
                      </a:r>
                      <a:r>
                        <a:rPr sz="800" b="1" spc="-5" dirty="0">
                          <a:latin typeface="Arial"/>
                          <a:cs typeface="Arial"/>
                        </a:rPr>
                        <a:t>FTX, STAFFEX,</a:t>
                      </a:r>
                      <a:r>
                        <a:rPr sz="800" b="1" spc="-40" dirty="0">
                          <a:latin typeface="Arial"/>
                          <a:cs typeface="Arial"/>
                        </a:rPr>
                        <a:t> </a:t>
                      </a:r>
                      <a:r>
                        <a:rPr sz="800" b="1" dirty="0">
                          <a:latin typeface="Arial"/>
                          <a:cs typeface="Arial"/>
                        </a:rPr>
                        <a:t>DEPEX,  </a:t>
                      </a:r>
                      <a:r>
                        <a:rPr sz="800" b="1" spc="-5" dirty="0">
                          <a:latin typeface="Arial"/>
                          <a:cs typeface="Arial"/>
                        </a:rPr>
                        <a:t>STX, </a:t>
                      </a:r>
                      <a:r>
                        <a:rPr sz="800" b="1" dirty="0">
                          <a:latin typeface="Arial"/>
                          <a:cs typeface="Arial"/>
                        </a:rPr>
                        <a:t>LFX, TEWTs, CREW  </a:t>
                      </a:r>
                      <a:r>
                        <a:rPr sz="800" b="1" spc="-10" dirty="0">
                          <a:latin typeface="Arial"/>
                          <a:cs typeface="Arial"/>
                        </a:rPr>
                        <a:t>TABLES, </a:t>
                      </a:r>
                      <a:r>
                        <a:rPr sz="800" b="1" spc="-5" dirty="0">
                          <a:latin typeface="Arial"/>
                          <a:cs typeface="Arial"/>
                        </a:rPr>
                        <a:t>TM TRNG,  CLASSES</a:t>
                      </a:r>
                      <a:endParaRPr sz="800">
                        <a:latin typeface="Arial"/>
                        <a:cs typeface="Arial"/>
                      </a:endParaRPr>
                    </a:p>
                  </a:txBody>
                  <a:tcPr marL="0" marR="0" marT="2540" marB="0">
                    <a:lnL w="1270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nSpc>
                          <a:spcPct val="100000"/>
                        </a:lnSpc>
                        <a:spcBef>
                          <a:spcPts val="25"/>
                        </a:spcBef>
                      </a:pPr>
                      <a:endParaRPr sz="800" dirty="0">
                        <a:latin typeface="Times New Roman"/>
                        <a:cs typeface="Times New Roman"/>
                      </a:endParaRPr>
                    </a:p>
                    <a:p>
                      <a:pPr marL="12700" marR="6350" indent="161290">
                        <a:lnSpc>
                          <a:spcPct val="100000"/>
                        </a:lnSpc>
                      </a:pPr>
                      <a:r>
                        <a:rPr sz="800" b="1" spc="-15" dirty="0">
                          <a:latin typeface="Arial"/>
                          <a:cs typeface="Arial"/>
                        </a:rPr>
                        <a:t>ARNG  ABCT </a:t>
                      </a:r>
                      <a:r>
                        <a:rPr sz="800" b="1" dirty="0">
                          <a:latin typeface="Arial"/>
                          <a:cs typeface="Arial"/>
                        </a:rPr>
                        <a:t>/</a:t>
                      </a:r>
                      <a:r>
                        <a:rPr sz="800" b="1" spc="-20" dirty="0">
                          <a:latin typeface="Arial"/>
                          <a:cs typeface="Arial"/>
                        </a:rPr>
                        <a:t> </a:t>
                      </a:r>
                      <a:r>
                        <a:rPr sz="800" b="1" spc="-5" dirty="0">
                          <a:latin typeface="Arial"/>
                          <a:cs typeface="Arial"/>
                        </a:rPr>
                        <a:t>HHC</a:t>
                      </a:r>
                      <a:endParaRPr sz="800" dirty="0">
                        <a:latin typeface="Arial"/>
                        <a:cs typeface="Arial"/>
                      </a:endParaRPr>
                    </a:p>
                  </a:txBody>
                  <a:tcPr marL="0" marR="0" marT="3175" marB="0">
                    <a:lnL w="1270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solidFill>
                      <a:srgbClr val="FFFFCC"/>
                    </a:solidFill>
                  </a:tcPr>
                </a:tc>
              </a:tr>
            </a:tbl>
          </a:graphicData>
        </a:graphic>
      </p:graphicFrame>
      <p:sp>
        <p:nvSpPr>
          <p:cNvPr id="55" name="object 53"/>
          <p:cNvSpPr txBox="1"/>
          <p:nvPr/>
        </p:nvSpPr>
        <p:spPr>
          <a:xfrm>
            <a:off x="1752600" y="3540761"/>
            <a:ext cx="495649" cy="151323"/>
          </a:xfrm>
          <a:prstGeom prst="rect">
            <a:avLst/>
          </a:prstGeom>
        </p:spPr>
        <p:txBody>
          <a:bodyPr vert="horz" wrap="none" lIns="0" tIns="12700" rIns="0" bIns="0" rtlCol="0">
            <a:spAutoFit/>
          </a:bodyPr>
          <a:lstStyle/>
          <a:p>
            <a:pPr marL="12700">
              <a:lnSpc>
                <a:spcPct val="100000"/>
              </a:lnSpc>
              <a:spcBef>
                <a:spcPts val="100"/>
              </a:spcBef>
            </a:pPr>
            <a:r>
              <a:rPr lang="en-US" sz="900" b="1" spc="5" dirty="0">
                <a:latin typeface="Arial"/>
                <a:cs typeface="Arial"/>
              </a:rPr>
              <a:t>C</a:t>
            </a:r>
            <a:r>
              <a:rPr sz="900" b="1" spc="5" dirty="0" smtClean="0">
                <a:latin typeface="Arial"/>
                <a:cs typeface="Arial"/>
              </a:rPr>
              <a:t>4</a:t>
            </a:r>
            <a:r>
              <a:rPr lang="en-US" sz="900" b="1" spc="5" dirty="0" smtClean="0">
                <a:latin typeface="Arial"/>
                <a:cs typeface="Arial"/>
              </a:rPr>
              <a:t>    </a:t>
            </a:r>
            <a:r>
              <a:rPr sz="900" b="1" spc="155" dirty="0" smtClean="0">
                <a:latin typeface="Arial"/>
                <a:cs typeface="Arial"/>
              </a:rPr>
              <a:t> </a:t>
            </a:r>
            <a:r>
              <a:rPr lang="en-US" sz="900" b="1" spc="15" dirty="0" err="1">
                <a:latin typeface="Arial"/>
                <a:cs typeface="Arial"/>
              </a:rPr>
              <a:t>C</a:t>
            </a:r>
            <a:r>
              <a:rPr sz="900" b="1" spc="15" dirty="0" err="1" smtClean="0">
                <a:latin typeface="Arial"/>
                <a:cs typeface="Arial"/>
              </a:rPr>
              <a:t>4</a:t>
            </a:r>
            <a:endParaRPr sz="900" dirty="0">
              <a:latin typeface="Arial"/>
              <a:cs typeface="Arial"/>
            </a:endParaRPr>
          </a:p>
        </p:txBody>
      </p:sp>
      <p:sp>
        <p:nvSpPr>
          <p:cNvPr id="56" name="object 53"/>
          <p:cNvSpPr txBox="1"/>
          <p:nvPr/>
        </p:nvSpPr>
        <p:spPr>
          <a:xfrm>
            <a:off x="3276600" y="3295072"/>
            <a:ext cx="502702" cy="151323"/>
          </a:xfrm>
          <a:prstGeom prst="rect">
            <a:avLst/>
          </a:prstGeom>
        </p:spPr>
        <p:txBody>
          <a:bodyPr vert="horz" wrap="none" lIns="0" tIns="12700" rIns="0" bIns="0" rtlCol="0">
            <a:spAutoFit/>
          </a:bodyPr>
          <a:lstStyle/>
          <a:p>
            <a:pPr marL="12700">
              <a:lnSpc>
                <a:spcPct val="100000"/>
              </a:lnSpc>
              <a:spcBef>
                <a:spcPts val="100"/>
              </a:spcBef>
            </a:pPr>
            <a:r>
              <a:rPr sz="900" b="1" spc="5" dirty="0" smtClean="0">
                <a:latin typeface="Arial"/>
                <a:cs typeface="Arial"/>
              </a:rPr>
              <a:t>T4</a:t>
            </a:r>
            <a:r>
              <a:rPr lang="en-US" sz="900" b="1" spc="5" dirty="0" smtClean="0">
                <a:latin typeface="Arial"/>
                <a:cs typeface="Arial"/>
              </a:rPr>
              <a:t>     </a:t>
            </a:r>
            <a:r>
              <a:rPr sz="900" b="1" spc="155" dirty="0" smtClean="0">
                <a:latin typeface="Arial"/>
                <a:cs typeface="Arial"/>
              </a:rPr>
              <a:t> </a:t>
            </a:r>
            <a:r>
              <a:rPr sz="900" b="1" spc="15" dirty="0">
                <a:latin typeface="Arial"/>
                <a:cs typeface="Arial"/>
              </a:rPr>
              <a:t>T4</a:t>
            </a:r>
            <a:endParaRPr sz="900" dirty="0">
              <a:latin typeface="Arial"/>
              <a:cs typeface="Arial"/>
            </a:endParaRPr>
          </a:p>
        </p:txBody>
      </p:sp>
      <p:sp>
        <p:nvSpPr>
          <p:cNvPr id="57" name="object 53"/>
          <p:cNvSpPr txBox="1"/>
          <p:nvPr/>
        </p:nvSpPr>
        <p:spPr>
          <a:xfrm>
            <a:off x="4800600" y="3476243"/>
            <a:ext cx="495649" cy="151323"/>
          </a:xfrm>
          <a:prstGeom prst="rect">
            <a:avLst/>
          </a:prstGeom>
        </p:spPr>
        <p:txBody>
          <a:bodyPr vert="horz" wrap="none" lIns="0" tIns="12700" rIns="0" bIns="0" rtlCol="0">
            <a:spAutoFit/>
          </a:bodyPr>
          <a:lstStyle/>
          <a:p>
            <a:pPr marL="12700">
              <a:lnSpc>
                <a:spcPct val="100000"/>
              </a:lnSpc>
              <a:spcBef>
                <a:spcPts val="100"/>
              </a:spcBef>
            </a:pPr>
            <a:r>
              <a:rPr lang="en-US" sz="900" b="1" spc="5" dirty="0" smtClean="0">
                <a:latin typeface="Arial"/>
                <a:cs typeface="Arial"/>
              </a:rPr>
              <a:t>C</a:t>
            </a:r>
            <a:r>
              <a:rPr lang="en-US" sz="900" b="1" spc="5" dirty="0">
                <a:latin typeface="Arial"/>
                <a:cs typeface="Arial"/>
              </a:rPr>
              <a:t>3</a:t>
            </a:r>
            <a:r>
              <a:rPr lang="en-US" sz="900" b="1" spc="5" dirty="0" smtClean="0">
                <a:latin typeface="Arial"/>
                <a:cs typeface="Arial"/>
              </a:rPr>
              <a:t>    </a:t>
            </a:r>
            <a:r>
              <a:rPr sz="900" b="1" spc="155" dirty="0" smtClean="0">
                <a:latin typeface="Arial"/>
                <a:cs typeface="Arial"/>
              </a:rPr>
              <a:t> </a:t>
            </a:r>
            <a:r>
              <a:rPr lang="en-US" sz="900" b="1" spc="15" dirty="0" err="1" smtClean="0">
                <a:latin typeface="Arial"/>
                <a:cs typeface="Arial"/>
              </a:rPr>
              <a:t>C3</a:t>
            </a:r>
            <a:endParaRPr sz="900" dirty="0">
              <a:latin typeface="Arial"/>
              <a:cs typeface="Arial"/>
            </a:endParaRPr>
          </a:p>
        </p:txBody>
      </p:sp>
      <p:sp>
        <p:nvSpPr>
          <p:cNvPr id="60" name="object 53"/>
          <p:cNvSpPr txBox="1"/>
          <p:nvPr/>
        </p:nvSpPr>
        <p:spPr>
          <a:xfrm>
            <a:off x="4800600" y="3225225"/>
            <a:ext cx="502702" cy="151323"/>
          </a:xfrm>
          <a:prstGeom prst="rect">
            <a:avLst/>
          </a:prstGeom>
        </p:spPr>
        <p:txBody>
          <a:bodyPr vert="horz" wrap="none" lIns="0" tIns="12700" rIns="0" bIns="0" rtlCol="0">
            <a:spAutoFit/>
          </a:bodyPr>
          <a:lstStyle/>
          <a:p>
            <a:pPr marL="12700">
              <a:lnSpc>
                <a:spcPct val="100000"/>
              </a:lnSpc>
              <a:spcBef>
                <a:spcPts val="100"/>
              </a:spcBef>
            </a:pPr>
            <a:r>
              <a:rPr sz="900" b="1" spc="5" dirty="0" smtClean="0">
                <a:latin typeface="Arial"/>
                <a:cs typeface="Arial"/>
              </a:rPr>
              <a:t>T</a:t>
            </a:r>
            <a:r>
              <a:rPr lang="en-US" sz="900" b="1" spc="5" dirty="0" smtClean="0">
                <a:latin typeface="Arial"/>
                <a:cs typeface="Arial"/>
              </a:rPr>
              <a:t>3     </a:t>
            </a:r>
            <a:r>
              <a:rPr sz="900" b="1" spc="155" dirty="0" smtClean="0">
                <a:latin typeface="Arial"/>
                <a:cs typeface="Arial"/>
              </a:rPr>
              <a:t> </a:t>
            </a:r>
            <a:r>
              <a:rPr sz="900" b="1" spc="15" dirty="0" err="1" smtClean="0">
                <a:latin typeface="Arial"/>
                <a:cs typeface="Arial"/>
              </a:rPr>
              <a:t>T</a:t>
            </a:r>
            <a:r>
              <a:rPr lang="en-US" sz="900" b="1" spc="15" dirty="0" err="1" smtClean="0">
                <a:latin typeface="Arial"/>
                <a:cs typeface="Arial"/>
              </a:rPr>
              <a:t>3</a:t>
            </a:r>
            <a:endParaRPr sz="900" dirty="0">
              <a:latin typeface="Arial"/>
              <a:cs typeface="Arial"/>
            </a:endParaRPr>
          </a:p>
        </p:txBody>
      </p:sp>
    </p:spTree>
    <p:extLst>
      <p:ext uri="{BB962C8B-B14F-4D97-AF65-F5344CB8AC3E}">
        <p14:creationId xmlns:p14="http://schemas.microsoft.com/office/powerpoint/2010/main" val="1944983178"/>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0"/>
            <a:ext cx="8229600" cy="838200"/>
          </a:xfrm>
        </p:spPr>
        <p:txBody>
          <a:bodyPr>
            <a:normAutofit/>
          </a:bodyPr>
          <a:lstStyle/>
          <a:p>
            <a:r>
              <a:rPr lang="en-US" sz="3600" dirty="0" smtClean="0"/>
              <a:t>Integrated Personnel &amp; Pay System</a:t>
            </a:r>
            <a:endParaRPr lang="en-US" sz="3600" dirty="0"/>
          </a:p>
        </p:txBody>
      </p:sp>
      <p:pic>
        <p:nvPicPr>
          <p:cNvPr id="6" name="Picture 5"/>
          <p:cNvPicPr>
            <a:picLocks noChangeAspect="1"/>
          </p:cNvPicPr>
          <p:nvPr/>
        </p:nvPicPr>
        <p:blipFill rotWithShape="1">
          <a:blip r:embed="rId3"/>
          <a:srcRect t="11111"/>
          <a:stretch/>
        </p:blipFill>
        <p:spPr>
          <a:xfrm>
            <a:off x="203248" y="914400"/>
            <a:ext cx="8864552" cy="5943600"/>
          </a:xfrm>
          <a:prstGeom prst="rect">
            <a:avLst/>
          </a:prstGeom>
        </p:spPr>
      </p:pic>
    </p:spTree>
    <p:extLst>
      <p:ext uri="{BB962C8B-B14F-4D97-AF65-F5344CB8AC3E}">
        <p14:creationId xmlns:p14="http://schemas.microsoft.com/office/powerpoint/2010/main" val="325480552"/>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0"/>
            <a:ext cx="8229600" cy="838200"/>
          </a:xfrm>
        </p:spPr>
        <p:txBody>
          <a:bodyPr>
            <a:normAutofit/>
          </a:bodyPr>
          <a:lstStyle/>
          <a:p>
            <a:r>
              <a:rPr lang="en-US" sz="3600" dirty="0" smtClean="0"/>
              <a:t>Division Alignment for Training</a:t>
            </a:r>
            <a:endParaRPr lang="en-US" sz="3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066800"/>
            <a:ext cx="8086852" cy="5449267"/>
          </a:xfrm>
          <a:prstGeom prst="rect">
            <a:avLst/>
          </a:prstGeom>
        </p:spPr>
      </p:pic>
    </p:spTree>
    <p:extLst>
      <p:ext uri="{BB962C8B-B14F-4D97-AF65-F5344CB8AC3E}">
        <p14:creationId xmlns:p14="http://schemas.microsoft.com/office/powerpoint/2010/main" val="4232681116"/>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rot="5400000">
            <a:off x="2275346" y="-930737"/>
            <a:ext cx="4583711" cy="9039159"/>
          </a:xfrm>
          <a:prstGeom prst="homePlate">
            <a:avLst>
              <a:gd name="adj" fmla="val 12976"/>
            </a:avLst>
          </a:prstGeom>
          <a:solidFill>
            <a:schemeClr val="accent1">
              <a:lumMod val="40000"/>
              <a:lumOff val="60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052362" y="66523"/>
            <a:ext cx="8091638" cy="646331"/>
          </a:xfrm>
          <a:prstGeom prst="rect">
            <a:avLst/>
          </a:prstGeom>
          <a:noFill/>
        </p:spPr>
        <p:txBody>
          <a:bodyPr wrap="square" rtlCol="0" anchor="ctr">
            <a:spAutoFit/>
          </a:bodyPr>
          <a:lstStyle/>
          <a:p>
            <a:pPr algn="r"/>
            <a:r>
              <a:rPr lang="en-US" sz="3600" dirty="0" smtClean="0">
                <a:effectLst>
                  <a:outerShdw blurRad="38100" dist="38100" dir="2700000" algn="tl">
                    <a:srgbClr val="000000">
                      <a:alpha val="43137"/>
                    </a:srgbClr>
                  </a:outerShdw>
                </a:effectLst>
              </a:rPr>
              <a:t>Readiness Advisory Councils</a:t>
            </a:r>
            <a:endParaRPr lang="en-US" sz="3600" dirty="0">
              <a:effectLst>
                <a:outerShdw blurRad="38100" dist="38100" dir="2700000" algn="tl">
                  <a:srgbClr val="000000">
                    <a:alpha val="43137"/>
                  </a:srgbClr>
                </a:outerShdw>
              </a:effectLst>
            </a:endParaRPr>
          </a:p>
        </p:txBody>
      </p:sp>
      <p:sp>
        <p:nvSpPr>
          <p:cNvPr id="137" name="TextBox 136"/>
          <p:cNvSpPr txBox="1"/>
          <p:nvPr/>
        </p:nvSpPr>
        <p:spPr>
          <a:xfrm>
            <a:off x="3123876" y="2495469"/>
            <a:ext cx="2564088" cy="307777"/>
          </a:xfrm>
          <a:prstGeom prst="rect">
            <a:avLst/>
          </a:prstGeom>
          <a:noFill/>
        </p:spPr>
        <p:txBody>
          <a:bodyPr wrap="square" rtlCol="0" anchor="ctr">
            <a:spAutoFit/>
          </a:bodyPr>
          <a:lstStyle/>
          <a:p>
            <a:pPr algn="ctr"/>
            <a:r>
              <a:rPr lang="en-US" sz="1400" b="1" i="1" dirty="0"/>
              <a:t>Human Capital (People)</a:t>
            </a:r>
          </a:p>
        </p:txBody>
      </p:sp>
      <p:grpSp>
        <p:nvGrpSpPr>
          <p:cNvPr id="10" name="Group 9"/>
          <p:cNvGrpSpPr/>
          <p:nvPr/>
        </p:nvGrpSpPr>
        <p:grpSpPr>
          <a:xfrm>
            <a:off x="7742768" y="3871763"/>
            <a:ext cx="1371606" cy="981299"/>
            <a:chOff x="7535312" y="4602334"/>
            <a:chExt cx="1892624" cy="882379"/>
          </a:xfrm>
          <a:solidFill>
            <a:srgbClr val="CC99FF"/>
          </a:solidFill>
          <a:scene3d>
            <a:camera prst="orthographicFront">
              <a:rot lat="0" lon="0" rev="0"/>
            </a:camera>
            <a:lightRig rig="balanced" dir="t">
              <a:rot lat="0" lon="0" rev="8700000"/>
            </a:lightRig>
          </a:scene3d>
        </p:grpSpPr>
        <p:sp>
          <p:nvSpPr>
            <p:cNvPr id="7" name="Rounded Rectangle 6"/>
            <p:cNvSpPr/>
            <p:nvPr/>
          </p:nvSpPr>
          <p:spPr>
            <a:xfrm>
              <a:off x="7535312" y="4602334"/>
              <a:ext cx="1892624" cy="882379"/>
            </a:xfrm>
            <a:prstGeom prst="roundRect">
              <a:avLst/>
            </a:prstGeom>
            <a:grpFill/>
            <a:ln>
              <a:noFill/>
            </a:ln>
            <a:effectLst>
              <a:outerShdw blurRad="44450" dist="27940" dir="5400000" algn="ctr">
                <a:srgbClr val="000000">
                  <a:alpha val="32000"/>
                </a:srgbClr>
              </a:outerShdw>
            </a:effectLst>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8" name="TextBox 137"/>
            <p:cNvSpPr txBox="1"/>
            <p:nvPr/>
          </p:nvSpPr>
          <p:spPr>
            <a:xfrm>
              <a:off x="7586756" y="4743849"/>
              <a:ext cx="1714899" cy="587055"/>
            </a:xfrm>
            <a:prstGeom prst="rect">
              <a:avLst/>
            </a:prstGeom>
            <a:grpFill/>
            <a:ln>
              <a:noFill/>
            </a:ln>
            <a:effectLst>
              <a:outerShdw blurRad="44450" dist="27940" dir="5400000" algn="ctr">
                <a:srgbClr val="000000">
                  <a:alpha val="32000"/>
                </a:srgbClr>
              </a:outerShdw>
            </a:effectLst>
            <a:sp3d>
              <a:bevelT w="190500" h="38100"/>
            </a:sp3d>
          </p:spPr>
          <p:txBody>
            <a:bodyPr wrap="square" rtlCol="0" anchor="ctr">
              <a:spAutoFit/>
            </a:bodyPr>
            <a:lstStyle/>
            <a:p>
              <a:r>
                <a:rPr lang="en-US" sz="900" dirty="0"/>
                <a:t>Robust interdependent relationship with domestic and int’l partners for local and global ARNG missions</a:t>
              </a:r>
            </a:p>
          </p:txBody>
        </p:sp>
      </p:grpSp>
      <p:sp>
        <p:nvSpPr>
          <p:cNvPr id="2" name="Pentagon 1"/>
          <p:cNvSpPr/>
          <p:nvPr/>
        </p:nvSpPr>
        <p:spPr>
          <a:xfrm>
            <a:off x="1050981" y="1641366"/>
            <a:ext cx="6707738" cy="822960"/>
          </a:xfrm>
          <a:prstGeom prst="homePlat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3" name="Pentagon 62"/>
          <p:cNvSpPr/>
          <p:nvPr/>
        </p:nvSpPr>
        <p:spPr>
          <a:xfrm>
            <a:off x="1050982" y="2804421"/>
            <a:ext cx="6645216" cy="822960"/>
          </a:xfrm>
          <a:prstGeom prst="homePlate">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entagon 63"/>
          <p:cNvSpPr/>
          <p:nvPr/>
        </p:nvSpPr>
        <p:spPr>
          <a:xfrm>
            <a:off x="1078572" y="3997081"/>
            <a:ext cx="6645217" cy="822960"/>
          </a:xfrm>
          <a:prstGeom prst="homePlate">
            <a:avLst/>
          </a:prstGeom>
          <a:solidFill>
            <a:srgbClr val="CC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2763135" y="1356337"/>
            <a:ext cx="3285570" cy="307777"/>
          </a:xfrm>
          <a:prstGeom prst="rect">
            <a:avLst/>
          </a:prstGeom>
          <a:noFill/>
        </p:spPr>
        <p:txBody>
          <a:bodyPr wrap="square" rtlCol="0" anchor="ctr">
            <a:spAutoFit/>
          </a:bodyPr>
          <a:lstStyle/>
          <a:p>
            <a:pPr algn="ctr"/>
            <a:r>
              <a:rPr lang="en-US" sz="1400" b="1" dirty="0"/>
              <a:t>Lethality &amp; Readiness</a:t>
            </a:r>
          </a:p>
        </p:txBody>
      </p:sp>
      <p:sp>
        <p:nvSpPr>
          <p:cNvPr id="66" name="TextBox 65"/>
          <p:cNvSpPr txBox="1"/>
          <p:nvPr/>
        </p:nvSpPr>
        <p:spPr>
          <a:xfrm>
            <a:off x="2599086" y="3664845"/>
            <a:ext cx="3613669" cy="307777"/>
          </a:xfrm>
          <a:prstGeom prst="rect">
            <a:avLst/>
          </a:prstGeom>
          <a:noFill/>
        </p:spPr>
        <p:txBody>
          <a:bodyPr wrap="square" rtlCol="0" anchor="ctr">
            <a:spAutoFit/>
          </a:bodyPr>
          <a:lstStyle/>
          <a:p>
            <a:pPr algn="ctr"/>
            <a:r>
              <a:rPr lang="en-US" sz="1400" b="1" i="1" dirty="0"/>
              <a:t>Homeland &amp; Partnerships</a:t>
            </a:r>
          </a:p>
        </p:txBody>
      </p:sp>
      <p:sp>
        <p:nvSpPr>
          <p:cNvPr id="76" name="TextBox 75"/>
          <p:cNvSpPr txBox="1"/>
          <p:nvPr/>
        </p:nvSpPr>
        <p:spPr>
          <a:xfrm>
            <a:off x="3135921" y="3075845"/>
            <a:ext cx="1143000" cy="369332"/>
          </a:xfrm>
          <a:prstGeom prst="rect">
            <a:avLst/>
          </a:prstGeom>
          <a:noFill/>
        </p:spPr>
        <p:txBody>
          <a:bodyPr wrap="square" rtlCol="0" anchor="ctr">
            <a:spAutoFit/>
          </a:bodyPr>
          <a:lstStyle/>
          <a:p>
            <a:pPr algn="ctr"/>
            <a:r>
              <a:rPr lang="en-US" sz="900" b="1" dirty="0"/>
              <a:t>Recruit, Retain, &amp; Train</a:t>
            </a:r>
          </a:p>
        </p:txBody>
      </p:sp>
      <p:sp>
        <p:nvSpPr>
          <p:cNvPr id="77" name="TextBox 76"/>
          <p:cNvSpPr txBox="1"/>
          <p:nvPr/>
        </p:nvSpPr>
        <p:spPr>
          <a:xfrm>
            <a:off x="1103115" y="3075845"/>
            <a:ext cx="1143000" cy="369332"/>
          </a:xfrm>
          <a:prstGeom prst="rect">
            <a:avLst/>
          </a:prstGeom>
          <a:noFill/>
        </p:spPr>
        <p:txBody>
          <a:bodyPr wrap="square" rtlCol="0" anchor="ctr">
            <a:spAutoFit/>
          </a:bodyPr>
          <a:lstStyle/>
          <a:p>
            <a:pPr algn="ctr"/>
            <a:r>
              <a:rPr lang="en-US" sz="900" b="1" dirty="0"/>
              <a:t>Leader Development</a:t>
            </a:r>
          </a:p>
        </p:txBody>
      </p:sp>
      <p:sp>
        <p:nvSpPr>
          <p:cNvPr id="78" name="TextBox 77"/>
          <p:cNvSpPr txBox="1"/>
          <p:nvPr/>
        </p:nvSpPr>
        <p:spPr>
          <a:xfrm>
            <a:off x="5359479" y="3075845"/>
            <a:ext cx="1143000" cy="230832"/>
          </a:xfrm>
          <a:prstGeom prst="rect">
            <a:avLst/>
          </a:prstGeom>
          <a:noFill/>
        </p:spPr>
        <p:txBody>
          <a:bodyPr wrap="square" rtlCol="0" anchor="ctr">
            <a:spAutoFit/>
          </a:bodyPr>
          <a:lstStyle/>
          <a:p>
            <a:pPr algn="ctr"/>
            <a:r>
              <a:rPr lang="en-US" sz="900" b="1" dirty="0"/>
              <a:t>Resilient Forces</a:t>
            </a:r>
          </a:p>
        </p:txBody>
      </p:sp>
      <p:sp>
        <p:nvSpPr>
          <p:cNvPr id="4" name="Oval 3"/>
          <p:cNvSpPr/>
          <p:nvPr/>
        </p:nvSpPr>
        <p:spPr>
          <a:xfrm>
            <a:off x="1339739" y="1765031"/>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9" name="Oval 78"/>
          <p:cNvSpPr/>
          <p:nvPr/>
        </p:nvSpPr>
        <p:spPr>
          <a:xfrm>
            <a:off x="2267241" y="1758837"/>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0" name="Oval 79"/>
          <p:cNvSpPr/>
          <p:nvPr/>
        </p:nvSpPr>
        <p:spPr>
          <a:xfrm>
            <a:off x="3667416" y="1765714"/>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1" name="Oval 80"/>
          <p:cNvSpPr/>
          <p:nvPr/>
        </p:nvSpPr>
        <p:spPr>
          <a:xfrm>
            <a:off x="4252028" y="1765714"/>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2" name="Oval 81"/>
          <p:cNvSpPr/>
          <p:nvPr/>
        </p:nvSpPr>
        <p:spPr>
          <a:xfrm>
            <a:off x="4872944" y="1765714"/>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3" name="Oval 82"/>
          <p:cNvSpPr/>
          <p:nvPr/>
        </p:nvSpPr>
        <p:spPr>
          <a:xfrm>
            <a:off x="5522435" y="1758837"/>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4" name="Oval 83"/>
          <p:cNvSpPr/>
          <p:nvPr/>
        </p:nvSpPr>
        <p:spPr>
          <a:xfrm>
            <a:off x="6286226" y="1765714"/>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5" name="Oval 84"/>
          <p:cNvSpPr/>
          <p:nvPr/>
        </p:nvSpPr>
        <p:spPr>
          <a:xfrm>
            <a:off x="6992868" y="1765714"/>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6" name="Oval 85"/>
          <p:cNvSpPr/>
          <p:nvPr/>
        </p:nvSpPr>
        <p:spPr>
          <a:xfrm>
            <a:off x="3029241" y="1765714"/>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9" name="TextBox 68"/>
          <p:cNvSpPr txBox="1"/>
          <p:nvPr/>
        </p:nvSpPr>
        <p:spPr>
          <a:xfrm>
            <a:off x="6725815" y="1941717"/>
            <a:ext cx="884914" cy="230832"/>
          </a:xfrm>
          <a:prstGeom prst="rect">
            <a:avLst/>
          </a:prstGeom>
          <a:noFill/>
        </p:spPr>
        <p:txBody>
          <a:bodyPr wrap="square" rtlCol="0" anchor="ctr">
            <a:spAutoFit/>
          </a:bodyPr>
          <a:lstStyle/>
          <a:p>
            <a:pPr algn="ctr"/>
            <a:r>
              <a:rPr lang="en-US" sz="900" b="1" dirty="0"/>
              <a:t>Sustainment</a:t>
            </a:r>
          </a:p>
        </p:txBody>
      </p:sp>
      <p:sp>
        <p:nvSpPr>
          <p:cNvPr id="67" name="TextBox 66"/>
          <p:cNvSpPr txBox="1"/>
          <p:nvPr/>
        </p:nvSpPr>
        <p:spPr>
          <a:xfrm>
            <a:off x="948982" y="1941717"/>
            <a:ext cx="912434" cy="507831"/>
          </a:xfrm>
          <a:prstGeom prst="rect">
            <a:avLst/>
          </a:prstGeom>
          <a:noFill/>
        </p:spPr>
        <p:txBody>
          <a:bodyPr wrap="square" rtlCol="0" anchor="ctr">
            <a:spAutoFit/>
          </a:bodyPr>
          <a:lstStyle/>
          <a:p>
            <a:pPr algn="ctr"/>
            <a:r>
              <a:rPr lang="en-US" sz="900" b="1" dirty="0"/>
              <a:t>Air, Space &amp; Missile Defense</a:t>
            </a:r>
          </a:p>
        </p:txBody>
      </p:sp>
      <p:sp>
        <p:nvSpPr>
          <p:cNvPr id="68" name="TextBox 67"/>
          <p:cNvSpPr txBox="1"/>
          <p:nvPr/>
        </p:nvSpPr>
        <p:spPr>
          <a:xfrm>
            <a:off x="2747461" y="1941717"/>
            <a:ext cx="757842" cy="369332"/>
          </a:xfrm>
          <a:prstGeom prst="rect">
            <a:avLst/>
          </a:prstGeom>
          <a:noFill/>
        </p:spPr>
        <p:txBody>
          <a:bodyPr wrap="square" rtlCol="0" anchor="ctr">
            <a:spAutoFit/>
          </a:bodyPr>
          <a:lstStyle/>
          <a:p>
            <a:pPr algn="ctr"/>
            <a:r>
              <a:rPr lang="en-US" sz="900" b="1" dirty="0"/>
              <a:t>Maneuver Support</a:t>
            </a:r>
          </a:p>
        </p:txBody>
      </p:sp>
      <p:sp>
        <p:nvSpPr>
          <p:cNvPr id="71" name="TextBox 70"/>
          <p:cNvSpPr txBox="1"/>
          <p:nvPr/>
        </p:nvSpPr>
        <p:spPr>
          <a:xfrm>
            <a:off x="4551212" y="1941717"/>
            <a:ext cx="808267" cy="230832"/>
          </a:xfrm>
          <a:prstGeom prst="rect">
            <a:avLst/>
          </a:prstGeom>
          <a:noFill/>
        </p:spPr>
        <p:txBody>
          <a:bodyPr wrap="square" rtlCol="0" anchor="ctr">
            <a:spAutoFit/>
          </a:bodyPr>
          <a:lstStyle/>
          <a:p>
            <a:pPr algn="ctr"/>
            <a:r>
              <a:rPr lang="en-US" sz="900" b="1" dirty="0"/>
              <a:t>Maneuver</a:t>
            </a:r>
          </a:p>
        </p:txBody>
      </p:sp>
      <p:sp>
        <p:nvSpPr>
          <p:cNvPr id="72" name="TextBox 71"/>
          <p:cNvSpPr txBox="1"/>
          <p:nvPr/>
        </p:nvSpPr>
        <p:spPr>
          <a:xfrm>
            <a:off x="1789376" y="1941717"/>
            <a:ext cx="1030125" cy="507831"/>
          </a:xfrm>
          <a:prstGeom prst="rect">
            <a:avLst/>
          </a:prstGeom>
          <a:noFill/>
        </p:spPr>
        <p:txBody>
          <a:bodyPr wrap="square" rtlCol="0" anchor="ctr">
            <a:spAutoFit/>
          </a:bodyPr>
          <a:lstStyle/>
          <a:p>
            <a:pPr algn="ctr"/>
            <a:r>
              <a:rPr lang="en-US" sz="900" b="1" dirty="0"/>
              <a:t>End Strength/ Force Structure</a:t>
            </a:r>
          </a:p>
        </p:txBody>
      </p:sp>
      <p:sp>
        <p:nvSpPr>
          <p:cNvPr id="73" name="TextBox 72"/>
          <p:cNvSpPr txBox="1"/>
          <p:nvPr/>
        </p:nvSpPr>
        <p:spPr>
          <a:xfrm>
            <a:off x="5236050" y="1941717"/>
            <a:ext cx="709746" cy="369332"/>
          </a:xfrm>
          <a:prstGeom prst="rect">
            <a:avLst/>
          </a:prstGeom>
          <a:noFill/>
        </p:spPr>
        <p:txBody>
          <a:bodyPr wrap="square" rtlCol="0" anchor="ctr">
            <a:spAutoFit/>
          </a:bodyPr>
          <a:lstStyle/>
          <a:p>
            <a:pPr algn="ctr"/>
            <a:r>
              <a:rPr lang="en-US" sz="900" b="1" dirty="0"/>
              <a:t>Division CDRs</a:t>
            </a:r>
          </a:p>
        </p:txBody>
      </p:sp>
      <p:sp>
        <p:nvSpPr>
          <p:cNvPr id="74" name="TextBox 73"/>
          <p:cNvSpPr txBox="1"/>
          <p:nvPr/>
        </p:nvSpPr>
        <p:spPr>
          <a:xfrm>
            <a:off x="5820370" y="1941717"/>
            <a:ext cx="977486" cy="230832"/>
          </a:xfrm>
          <a:prstGeom prst="rect">
            <a:avLst/>
          </a:prstGeom>
          <a:noFill/>
        </p:spPr>
        <p:txBody>
          <a:bodyPr wrap="square" rtlCol="0" anchor="ctr">
            <a:spAutoFit/>
          </a:bodyPr>
          <a:lstStyle/>
          <a:p>
            <a:pPr algn="ctr"/>
            <a:r>
              <a:rPr lang="en-US" sz="900" b="1" dirty="0"/>
              <a:t>Modernization</a:t>
            </a:r>
          </a:p>
        </p:txBody>
      </p:sp>
      <p:sp>
        <p:nvSpPr>
          <p:cNvPr id="75" name="TextBox 74"/>
          <p:cNvSpPr txBox="1"/>
          <p:nvPr/>
        </p:nvSpPr>
        <p:spPr>
          <a:xfrm>
            <a:off x="3433263" y="1941717"/>
            <a:ext cx="616727" cy="369332"/>
          </a:xfrm>
          <a:prstGeom prst="rect">
            <a:avLst/>
          </a:prstGeom>
          <a:noFill/>
        </p:spPr>
        <p:txBody>
          <a:bodyPr wrap="square" rtlCol="0" anchor="ctr">
            <a:spAutoFit/>
          </a:bodyPr>
          <a:lstStyle/>
          <a:p>
            <a:pPr algn="ctr"/>
            <a:r>
              <a:rPr lang="en-US" sz="900" b="1" dirty="0"/>
              <a:t>Special Forces</a:t>
            </a:r>
          </a:p>
        </p:txBody>
      </p:sp>
      <p:sp>
        <p:nvSpPr>
          <p:cNvPr id="70" name="TextBox 69"/>
          <p:cNvSpPr txBox="1"/>
          <p:nvPr/>
        </p:nvSpPr>
        <p:spPr>
          <a:xfrm>
            <a:off x="4065636" y="1941717"/>
            <a:ext cx="540527" cy="230832"/>
          </a:xfrm>
          <a:prstGeom prst="rect">
            <a:avLst/>
          </a:prstGeom>
          <a:noFill/>
        </p:spPr>
        <p:txBody>
          <a:bodyPr wrap="square" rtlCol="0" anchor="ctr">
            <a:spAutoFit/>
          </a:bodyPr>
          <a:lstStyle/>
          <a:p>
            <a:pPr algn="ctr"/>
            <a:r>
              <a:rPr lang="en-US" sz="900" b="1" dirty="0"/>
              <a:t>Fires</a:t>
            </a:r>
          </a:p>
        </p:txBody>
      </p:sp>
      <p:sp>
        <p:nvSpPr>
          <p:cNvPr id="87" name="TextBox 86"/>
          <p:cNvSpPr txBox="1"/>
          <p:nvPr/>
        </p:nvSpPr>
        <p:spPr>
          <a:xfrm>
            <a:off x="5522435" y="3269147"/>
            <a:ext cx="762000" cy="230832"/>
          </a:xfrm>
          <a:prstGeom prst="rect">
            <a:avLst/>
          </a:prstGeom>
          <a:noFill/>
        </p:spPr>
        <p:txBody>
          <a:bodyPr wrap="square" rtlCol="0" anchor="ctr">
            <a:spAutoFit/>
          </a:bodyPr>
          <a:lstStyle/>
          <a:p>
            <a:pPr algn="ctr"/>
            <a:r>
              <a:rPr lang="en-US" sz="900" dirty="0"/>
              <a:t>SHARP</a:t>
            </a:r>
          </a:p>
        </p:txBody>
      </p:sp>
      <p:sp>
        <p:nvSpPr>
          <p:cNvPr id="88" name="TextBox 87"/>
          <p:cNvSpPr txBox="1"/>
          <p:nvPr/>
        </p:nvSpPr>
        <p:spPr>
          <a:xfrm>
            <a:off x="6478130" y="3269147"/>
            <a:ext cx="762000" cy="230832"/>
          </a:xfrm>
          <a:prstGeom prst="rect">
            <a:avLst/>
          </a:prstGeom>
          <a:noFill/>
        </p:spPr>
        <p:txBody>
          <a:bodyPr wrap="square" rtlCol="0" anchor="ctr">
            <a:spAutoFit/>
          </a:bodyPr>
          <a:lstStyle/>
          <a:p>
            <a:pPr algn="ctr"/>
            <a:r>
              <a:rPr lang="en-US" sz="900" dirty="0"/>
              <a:t>SARC</a:t>
            </a:r>
          </a:p>
        </p:txBody>
      </p:sp>
      <p:sp>
        <p:nvSpPr>
          <p:cNvPr id="89" name="TextBox 88"/>
          <p:cNvSpPr txBox="1"/>
          <p:nvPr/>
        </p:nvSpPr>
        <p:spPr>
          <a:xfrm>
            <a:off x="4608807" y="3269147"/>
            <a:ext cx="762000" cy="369332"/>
          </a:xfrm>
          <a:prstGeom prst="rect">
            <a:avLst/>
          </a:prstGeom>
          <a:noFill/>
        </p:spPr>
        <p:txBody>
          <a:bodyPr wrap="square" rtlCol="0" anchor="ctr">
            <a:spAutoFit/>
          </a:bodyPr>
          <a:lstStyle/>
          <a:p>
            <a:pPr algn="ctr"/>
            <a:r>
              <a:rPr lang="en-US" sz="900" dirty="0"/>
              <a:t>Suicide Prevention</a:t>
            </a:r>
          </a:p>
        </p:txBody>
      </p:sp>
      <p:sp>
        <p:nvSpPr>
          <p:cNvPr id="90" name="Oval 89"/>
          <p:cNvSpPr/>
          <p:nvPr/>
        </p:nvSpPr>
        <p:spPr>
          <a:xfrm>
            <a:off x="5811995" y="2921152"/>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1" name="Oval 90"/>
          <p:cNvSpPr/>
          <p:nvPr/>
        </p:nvSpPr>
        <p:spPr>
          <a:xfrm>
            <a:off x="3651316" y="2921152"/>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2" name="Oval 91"/>
          <p:cNvSpPr/>
          <p:nvPr/>
        </p:nvSpPr>
        <p:spPr>
          <a:xfrm>
            <a:off x="1553099" y="2915947"/>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cxnSp>
        <p:nvCxnSpPr>
          <p:cNvPr id="6" name="Straight Connector 5"/>
          <p:cNvCxnSpPr/>
          <p:nvPr/>
        </p:nvCxnSpPr>
        <p:spPr>
          <a:xfrm>
            <a:off x="4736121" y="3275751"/>
            <a:ext cx="2377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145321" y="4337963"/>
            <a:ext cx="1143000" cy="369332"/>
          </a:xfrm>
          <a:prstGeom prst="rect">
            <a:avLst/>
          </a:prstGeom>
          <a:noFill/>
        </p:spPr>
        <p:txBody>
          <a:bodyPr wrap="square" rtlCol="0" anchor="ctr">
            <a:spAutoFit/>
          </a:bodyPr>
          <a:lstStyle/>
          <a:p>
            <a:pPr algn="ctr"/>
            <a:r>
              <a:rPr lang="en-US" sz="900" b="1" dirty="0"/>
              <a:t>CBRN Response Enterprise</a:t>
            </a:r>
          </a:p>
        </p:txBody>
      </p:sp>
      <p:sp>
        <p:nvSpPr>
          <p:cNvPr id="94" name="TextBox 93"/>
          <p:cNvSpPr txBox="1"/>
          <p:nvPr/>
        </p:nvSpPr>
        <p:spPr>
          <a:xfrm>
            <a:off x="1050981" y="4337963"/>
            <a:ext cx="708435" cy="230832"/>
          </a:xfrm>
          <a:prstGeom prst="rect">
            <a:avLst/>
          </a:prstGeom>
          <a:noFill/>
        </p:spPr>
        <p:txBody>
          <a:bodyPr wrap="square" rtlCol="0" anchor="ctr">
            <a:spAutoFit/>
          </a:bodyPr>
          <a:lstStyle/>
          <a:p>
            <a:pPr algn="ctr"/>
            <a:r>
              <a:rPr lang="en-US" sz="900" b="1" dirty="0"/>
              <a:t>Cyber</a:t>
            </a:r>
          </a:p>
        </p:txBody>
      </p:sp>
      <p:sp>
        <p:nvSpPr>
          <p:cNvPr id="95" name="TextBox 94"/>
          <p:cNvSpPr txBox="1"/>
          <p:nvPr/>
        </p:nvSpPr>
        <p:spPr>
          <a:xfrm>
            <a:off x="4677370" y="4337963"/>
            <a:ext cx="1143000" cy="369332"/>
          </a:xfrm>
          <a:prstGeom prst="rect">
            <a:avLst/>
          </a:prstGeom>
          <a:noFill/>
        </p:spPr>
        <p:txBody>
          <a:bodyPr wrap="square" rtlCol="0" anchor="ctr">
            <a:spAutoFit/>
          </a:bodyPr>
          <a:lstStyle/>
          <a:p>
            <a:pPr algn="ctr"/>
            <a:r>
              <a:rPr lang="en-US" sz="900" b="1" dirty="0"/>
              <a:t>Homeland Response</a:t>
            </a:r>
          </a:p>
        </p:txBody>
      </p:sp>
      <p:sp>
        <p:nvSpPr>
          <p:cNvPr id="96" name="TextBox 95"/>
          <p:cNvSpPr txBox="1"/>
          <p:nvPr/>
        </p:nvSpPr>
        <p:spPr>
          <a:xfrm>
            <a:off x="3397157" y="4337963"/>
            <a:ext cx="1143000" cy="230832"/>
          </a:xfrm>
          <a:prstGeom prst="rect">
            <a:avLst/>
          </a:prstGeom>
          <a:noFill/>
        </p:spPr>
        <p:txBody>
          <a:bodyPr wrap="square" rtlCol="0" anchor="ctr">
            <a:spAutoFit/>
          </a:bodyPr>
          <a:lstStyle/>
          <a:p>
            <a:pPr algn="ctr"/>
            <a:r>
              <a:rPr lang="en-US" sz="900" b="1" dirty="0"/>
              <a:t>Counter Drug</a:t>
            </a:r>
          </a:p>
        </p:txBody>
      </p:sp>
      <p:sp>
        <p:nvSpPr>
          <p:cNvPr id="97" name="TextBox 96"/>
          <p:cNvSpPr txBox="1"/>
          <p:nvPr/>
        </p:nvSpPr>
        <p:spPr>
          <a:xfrm>
            <a:off x="6031521" y="4337963"/>
            <a:ext cx="1143000" cy="230832"/>
          </a:xfrm>
          <a:prstGeom prst="rect">
            <a:avLst/>
          </a:prstGeom>
          <a:noFill/>
        </p:spPr>
        <p:txBody>
          <a:bodyPr wrap="square" rtlCol="0" anchor="ctr">
            <a:spAutoFit/>
          </a:bodyPr>
          <a:lstStyle/>
          <a:p>
            <a:pPr algn="ctr"/>
            <a:r>
              <a:rPr lang="en-US" sz="900" b="1" dirty="0"/>
              <a:t>Partnerships</a:t>
            </a:r>
          </a:p>
        </p:txBody>
      </p:sp>
      <p:sp>
        <p:nvSpPr>
          <p:cNvPr id="98" name="TextBox 97"/>
          <p:cNvSpPr txBox="1"/>
          <p:nvPr/>
        </p:nvSpPr>
        <p:spPr>
          <a:xfrm>
            <a:off x="5863746" y="4530077"/>
            <a:ext cx="557899" cy="230832"/>
          </a:xfrm>
          <a:prstGeom prst="rect">
            <a:avLst/>
          </a:prstGeom>
          <a:noFill/>
        </p:spPr>
        <p:txBody>
          <a:bodyPr wrap="square" rtlCol="0" anchor="ctr">
            <a:spAutoFit/>
          </a:bodyPr>
          <a:lstStyle/>
          <a:p>
            <a:pPr algn="ctr"/>
            <a:r>
              <a:rPr lang="en-US" sz="900" dirty="0"/>
              <a:t>SPP</a:t>
            </a:r>
          </a:p>
        </p:txBody>
      </p:sp>
      <p:sp>
        <p:nvSpPr>
          <p:cNvPr id="99" name="TextBox 98"/>
          <p:cNvSpPr txBox="1"/>
          <p:nvPr/>
        </p:nvSpPr>
        <p:spPr>
          <a:xfrm>
            <a:off x="6821943" y="4530077"/>
            <a:ext cx="557899" cy="230832"/>
          </a:xfrm>
          <a:prstGeom prst="rect">
            <a:avLst/>
          </a:prstGeom>
          <a:noFill/>
        </p:spPr>
        <p:txBody>
          <a:bodyPr wrap="square" rtlCol="0" anchor="ctr">
            <a:spAutoFit/>
          </a:bodyPr>
          <a:lstStyle/>
          <a:p>
            <a:pPr algn="ctr"/>
            <a:r>
              <a:rPr lang="en-US" sz="900" dirty="0"/>
              <a:t>Local</a:t>
            </a:r>
          </a:p>
        </p:txBody>
      </p:sp>
      <p:sp>
        <p:nvSpPr>
          <p:cNvPr id="100" name="Oval 99"/>
          <p:cNvSpPr/>
          <p:nvPr/>
        </p:nvSpPr>
        <p:spPr>
          <a:xfrm>
            <a:off x="6528789" y="4155083"/>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1" name="Oval 100"/>
          <p:cNvSpPr/>
          <p:nvPr/>
        </p:nvSpPr>
        <p:spPr>
          <a:xfrm>
            <a:off x="5125118" y="4191508"/>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2" name="Oval 101"/>
          <p:cNvSpPr/>
          <p:nvPr/>
        </p:nvSpPr>
        <p:spPr>
          <a:xfrm>
            <a:off x="3892672" y="4189890"/>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3" name="Oval 102"/>
          <p:cNvSpPr/>
          <p:nvPr/>
        </p:nvSpPr>
        <p:spPr>
          <a:xfrm>
            <a:off x="2595081" y="4179533"/>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4" name="Oval 103"/>
          <p:cNvSpPr/>
          <p:nvPr/>
        </p:nvSpPr>
        <p:spPr>
          <a:xfrm>
            <a:off x="1332073" y="4155083"/>
            <a:ext cx="182880" cy="182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cxnSp>
        <p:nvCxnSpPr>
          <p:cNvPr id="106" name="Straight Connector 105"/>
          <p:cNvCxnSpPr/>
          <p:nvPr/>
        </p:nvCxnSpPr>
        <p:spPr>
          <a:xfrm>
            <a:off x="6016281" y="4547275"/>
            <a:ext cx="12801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696198" y="2771934"/>
            <a:ext cx="1321914" cy="905589"/>
            <a:chOff x="7621288" y="3004468"/>
            <a:chExt cx="1668569" cy="882379"/>
          </a:xfrm>
          <a:solidFill>
            <a:schemeClr val="accent1"/>
          </a:solidFill>
          <a:scene3d>
            <a:camera prst="orthographicFront">
              <a:rot lat="0" lon="0" rev="0"/>
            </a:camera>
            <a:lightRig rig="balanced" dir="t">
              <a:rot lat="0" lon="0" rev="8700000"/>
            </a:lightRig>
          </a:scene3d>
        </p:grpSpPr>
        <p:sp>
          <p:nvSpPr>
            <p:cNvPr id="107" name="Rounded Rectangle 106"/>
            <p:cNvSpPr/>
            <p:nvPr/>
          </p:nvSpPr>
          <p:spPr>
            <a:xfrm>
              <a:off x="7621288" y="3004468"/>
              <a:ext cx="1668569" cy="882379"/>
            </a:xfrm>
            <a:prstGeom prst="roundRect">
              <a:avLst/>
            </a:prstGeom>
            <a:grpFill/>
            <a:ln>
              <a:noFill/>
            </a:ln>
            <a:effectLst>
              <a:outerShdw blurRad="44450" dist="27940" dir="5400000" algn="ctr">
                <a:srgbClr val="000000">
                  <a:alpha val="32000"/>
                </a:srgbClr>
              </a:outerShdw>
            </a:effectLst>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8" name="TextBox 107"/>
            <p:cNvSpPr txBox="1"/>
            <p:nvPr/>
          </p:nvSpPr>
          <p:spPr>
            <a:xfrm>
              <a:off x="7700201" y="3090945"/>
              <a:ext cx="1569103" cy="709423"/>
            </a:xfrm>
            <a:prstGeom prst="rect">
              <a:avLst/>
            </a:prstGeom>
            <a:grpFill/>
            <a:ln>
              <a:noFill/>
            </a:ln>
            <a:effectLst>
              <a:outerShdw blurRad="44450" dist="27940" dir="5400000" algn="ctr">
                <a:srgbClr val="000000">
                  <a:alpha val="32000"/>
                </a:srgbClr>
              </a:outerShdw>
            </a:effectLst>
            <a:sp3d>
              <a:bevelT w="190500" h="38100"/>
            </a:sp3d>
          </p:spPr>
          <p:txBody>
            <a:bodyPr wrap="square" rtlCol="0" anchor="ctr">
              <a:spAutoFit/>
            </a:bodyPr>
            <a:lstStyle/>
            <a:p>
              <a:r>
                <a:rPr lang="en-US" sz="900" dirty="0"/>
                <a:t>Redesigned human capital system that aligns personnel resources with desired personnel outcome</a:t>
              </a:r>
            </a:p>
          </p:txBody>
        </p:sp>
      </p:grpSp>
      <p:grpSp>
        <p:nvGrpSpPr>
          <p:cNvPr id="9" name="Group 8"/>
          <p:cNvGrpSpPr/>
          <p:nvPr/>
        </p:nvGrpSpPr>
        <p:grpSpPr>
          <a:xfrm>
            <a:off x="7772403" y="1617097"/>
            <a:ext cx="1323173" cy="794045"/>
            <a:chOff x="7678321" y="1686052"/>
            <a:chExt cx="1728478" cy="882379"/>
          </a:xfrm>
          <a:solidFill>
            <a:schemeClr val="accent3"/>
          </a:solidFill>
          <a:scene3d>
            <a:camera prst="orthographicFront">
              <a:rot lat="0" lon="0" rev="0"/>
            </a:camera>
            <a:lightRig rig="balanced" dir="t">
              <a:rot lat="0" lon="0" rev="8700000"/>
            </a:lightRig>
          </a:scene3d>
        </p:grpSpPr>
        <p:sp>
          <p:nvSpPr>
            <p:cNvPr id="109" name="Rounded Rectangle 108"/>
            <p:cNvSpPr/>
            <p:nvPr/>
          </p:nvSpPr>
          <p:spPr>
            <a:xfrm>
              <a:off x="7678321" y="1686052"/>
              <a:ext cx="1728478" cy="882379"/>
            </a:xfrm>
            <a:prstGeom prst="round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7731643" y="1787977"/>
              <a:ext cx="1638876" cy="678527"/>
            </a:xfrm>
            <a:prstGeom prst="rect">
              <a:avLst/>
            </a:prstGeom>
            <a:grpFill/>
            <a:ln>
              <a:noFill/>
            </a:ln>
            <a:effectLst>
              <a:outerShdw blurRad="44450" dist="27940" dir="5400000" algn="ctr">
                <a:srgbClr val="000000">
                  <a:alpha val="32000"/>
                </a:srgbClr>
              </a:outerShdw>
            </a:effectLst>
            <a:sp3d>
              <a:bevelT w="190500" h="38100"/>
            </a:sp3d>
          </p:spPr>
          <p:txBody>
            <a:bodyPr wrap="square" rtlCol="0" anchor="ctr">
              <a:spAutoFit/>
            </a:bodyPr>
            <a:lstStyle/>
            <a:p>
              <a:r>
                <a:rPr lang="en-US" sz="900" dirty="0"/>
                <a:t>Prompt, sustained land power ready to support Combatant Commanders and Governors</a:t>
              </a:r>
            </a:p>
          </p:txBody>
        </p:sp>
      </p:grpSp>
      <p:sp>
        <p:nvSpPr>
          <p:cNvPr id="126" name="TextBox 125"/>
          <p:cNvSpPr txBox="1"/>
          <p:nvPr/>
        </p:nvSpPr>
        <p:spPr>
          <a:xfrm>
            <a:off x="7800342" y="1248590"/>
            <a:ext cx="1143000" cy="276999"/>
          </a:xfrm>
          <a:prstGeom prst="rect">
            <a:avLst/>
          </a:prstGeom>
          <a:noFill/>
        </p:spPr>
        <p:txBody>
          <a:bodyPr wrap="square" rtlCol="0" anchor="ctr">
            <a:spAutoFit/>
          </a:bodyPr>
          <a:lstStyle/>
          <a:p>
            <a:pPr algn="ctr"/>
            <a:r>
              <a:rPr lang="en-US" sz="1200" b="1" u="sng" dirty="0"/>
              <a:t>End State</a:t>
            </a:r>
          </a:p>
        </p:txBody>
      </p:sp>
      <p:sp>
        <p:nvSpPr>
          <p:cNvPr id="136" name="Rectangle 135"/>
          <p:cNvSpPr/>
          <p:nvPr/>
        </p:nvSpPr>
        <p:spPr>
          <a:xfrm>
            <a:off x="1110098" y="5880698"/>
            <a:ext cx="7260947" cy="59630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nvSpPr>
        <p:spPr>
          <a:xfrm>
            <a:off x="-39885" y="1248590"/>
            <a:ext cx="1143000" cy="276999"/>
          </a:xfrm>
          <a:prstGeom prst="rect">
            <a:avLst/>
          </a:prstGeom>
          <a:noFill/>
        </p:spPr>
        <p:txBody>
          <a:bodyPr wrap="square" rtlCol="0" anchor="ctr">
            <a:spAutoFit/>
          </a:bodyPr>
          <a:lstStyle/>
          <a:p>
            <a:pPr algn="ctr"/>
            <a:r>
              <a:rPr lang="en-US" sz="1200" b="1" u="sng" dirty="0"/>
              <a:t>Conditions</a:t>
            </a:r>
          </a:p>
        </p:txBody>
      </p:sp>
      <p:sp>
        <p:nvSpPr>
          <p:cNvPr id="146" name="TextBox 145"/>
          <p:cNvSpPr txBox="1"/>
          <p:nvPr/>
        </p:nvSpPr>
        <p:spPr>
          <a:xfrm>
            <a:off x="-37263" y="1790877"/>
            <a:ext cx="1160166" cy="2800767"/>
          </a:xfrm>
          <a:prstGeom prst="rect">
            <a:avLst/>
          </a:prstGeom>
          <a:noFill/>
        </p:spPr>
        <p:txBody>
          <a:bodyPr wrap="square" rtlCol="0" anchor="ctr">
            <a:spAutoFit/>
          </a:bodyPr>
          <a:lstStyle/>
          <a:p>
            <a:pPr marL="228600" indent="-228600">
              <a:buFont typeface="+mj-lt"/>
              <a:buAutoNum type="arabicPeriod"/>
            </a:pPr>
            <a:r>
              <a:rPr lang="en-US" sz="800" dirty="0"/>
              <a:t>Domestic and Global Requirements</a:t>
            </a:r>
          </a:p>
          <a:p>
            <a:pPr marL="228600" indent="-228600">
              <a:buFont typeface="+mj-lt"/>
              <a:buAutoNum type="arabicPeriod"/>
            </a:pPr>
            <a:endParaRPr lang="en-US" sz="800" dirty="0"/>
          </a:p>
          <a:p>
            <a:pPr marL="228600" indent="-228600">
              <a:buFont typeface="+mj-lt"/>
              <a:buAutoNum type="arabicPeriod"/>
            </a:pPr>
            <a:r>
              <a:rPr lang="en-US" sz="800" dirty="0"/>
              <a:t>Resource constraints</a:t>
            </a:r>
          </a:p>
          <a:p>
            <a:pPr marL="228600" indent="-228600">
              <a:buFont typeface="+mj-lt"/>
              <a:buAutoNum type="arabicPeriod"/>
            </a:pPr>
            <a:endParaRPr lang="en-US" sz="800" dirty="0"/>
          </a:p>
          <a:p>
            <a:pPr marL="228600" indent="-228600">
              <a:buFont typeface="+mj-lt"/>
              <a:buAutoNum type="arabicPeriod"/>
            </a:pPr>
            <a:r>
              <a:rPr lang="en-US" sz="800" dirty="0"/>
              <a:t>Unprioritized Requirements</a:t>
            </a:r>
          </a:p>
          <a:p>
            <a:pPr marL="228600" indent="-228600">
              <a:buFont typeface="+mj-lt"/>
              <a:buAutoNum type="arabicPeriod"/>
            </a:pPr>
            <a:endParaRPr lang="en-US" sz="800" dirty="0"/>
          </a:p>
          <a:p>
            <a:pPr marL="228600" indent="-228600">
              <a:buFont typeface="+mj-lt"/>
              <a:buAutoNum type="arabicPeriod"/>
            </a:pPr>
            <a:r>
              <a:rPr lang="en-US" sz="800" dirty="0"/>
              <a:t>Mission Balance</a:t>
            </a:r>
          </a:p>
          <a:p>
            <a:pPr marL="228600" indent="-228600">
              <a:buFont typeface="+mj-lt"/>
              <a:buAutoNum type="arabicPeriod"/>
            </a:pPr>
            <a:endParaRPr lang="en-US" sz="800" dirty="0"/>
          </a:p>
          <a:p>
            <a:pPr marL="228600" indent="-228600">
              <a:buFont typeface="+mj-lt"/>
              <a:buAutoNum type="arabicPeriod"/>
            </a:pPr>
            <a:r>
              <a:rPr lang="en-US" sz="800" dirty="0"/>
              <a:t>Strength Management Challenges</a:t>
            </a:r>
          </a:p>
          <a:p>
            <a:pPr marL="228600" indent="-228600">
              <a:buFont typeface="+mj-lt"/>
              <a:buAutoNum type="arabicPeriod"/>
            </a:pPr>
            <a:endParaRPr lang="en-US" sz="800" dirty="0"/>
          </a:p>
          <a:p>
            <a:pPr marL="228600" indent="-228600">
              <a:buFont typeface="+mj-lt"/>
              <a:buAutoNum type="arabicPeriod"/>
            </a:pPr>
            <a:r>
              <a:rPr lang="en-US" sz="800" dirty="0"/>
              <a:t>Approaching Modernization Plan</a:t>
            </a:r>
          </a:p>
          <a:p>
            <a:pPr marL="228600" indent="-228600">
              <a:buFont typeface="+mj-lt"/>
              <a:buAutoNum type="arabicPeriod"/>
            </a:pPr>
            <a:endParaRPr lang="en-US" sz="800" dirty="0"/>
          </a:p>
          <a:p>
            <a:pPr marL="228600" indent="-228600">
              <a:buFont typeface="+mj-lt"/>
              <a:buAutoNum type="arabicPeriod"/>
            </a:pPr>
            <a:r>
              <a:rPr lang="en-US" sz="800" dirty="0"/>
              <a:t>New Personnel Systems</a:t>
            </a:r>
          </a:p>
        </p:txBody>
      </p:sp>
      <p:sp>
        <p:nvSpPr>
          <p:cNvPr id="147" name="TextBox 146"/>
          <p:cNvSpPr txBox="1"/>
          <p:nvPr/>
        </p:nvSpPr>
        <p:spPr>
          <a:xfrm>
            <a:off x="1504951" y="5949527"/>
            <a:ext cx="6471240" cy="523220"/>
          </a:xfrm>
          <a:prstGeom prst="rect">
            <a:avLst/>
          </a:prstGeom>
          <a:noFill/>
        </p:spPr>
        <p:txBody>
          <a:bodyPr wrap="square" rtlCol="0" anchor="ctr">
            <a:spAutoFit/>
          </a:bodyPr>
          <a:lstStyle/>
          <a:p>
            <a:pPr algn="ctr"/>
            <a:r>
              <a:rPr lang="en-US" sz="1400" b="1" dirty="0">
                <a:solidFill>
                  <a:schemeClr val="bg1"/>
                </a:solidFill>
              </a:rPr>
              <a:t>ARNG Governance Strategy LOEs organize RACs to resolve critical ARNG issues in support of the National Defense and Military Strategy </a:t>
            </a:r>
          </a:p>
        </p:txBody>
      </p:sp>
    </p:spTree>
    <p:extLst>
      <p:ext uri="{BB962C8B-B14F-4D97-AF65-F5344CB8AC3E}">
        <p14:creationId xmlns:p14="http://schemas.microsoft.com/office/powerpoint/2010/main" val="2590937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4_ARNG Slide template">
  <a:themeElements>
    <a:clrScheme name="Custom 2">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4BACC6"/>
      </a:accent5>
      <a:accent6>
        <a:srgbClr val="0000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3252b12-309d-4f47-90bc-b23119e41119">TJZXUX2VC644-85-128</_dlc_DocId>
    <_dlc_DocIdUrl xmlns="b3252b12-309d-4f47-90bc-b23119e41119">
      <Url>https://gkoportal.ng.mil/arng/STAFF/B03/_layouts/DocIdRedir.aspx?ID=TJZXUX2VC644-85-128</Url>
      <Description>TJZXUX2VC644-85-128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FB0116D6563F48A8603B559E72B2C4" ma:contentTypeVersion="0" ma:contentTypeDescription="Create a new document." ma:contentTypeScope="" ma:versionID="151f736e95245cc78b31cfb5066b880c">
  <xsd:schema xmlns:xsd="http://www.w3.org/2001/XMLSchema" xmlns:xs="http://www.w3.org/2001/XMLSchema" xmlns:p="http://schemas.microsoft.com/office/2006/metadata/properties" xmlns:ns2="b3252b12-309d-4f47-90bc-b23119e41119" targetNamespace="http://schemas.microsoft.com/office/2006/metadata/properties" ma:root="true" ma:fieldsID="bc5eba8312aa69afe16a1e31b9f1646a" ns2:_="">
    <xsd:import namespace="b3252b12-309d-4f47-90bc-b23119e4111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52b12-309d-4f47-90bc-b23119e4111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AF85443-0205-4140-8CBA-713E100502EB}">
  <ds:schemaRefs>
    <ds:schemaRef ds:uri="http://schemas.microsoft.com/sharepoint/v3/contenttype/forms"/>
  </ds:schemaRefs>
</ds:datastoreItem>
</file>

<file path=customXml/itemProps2.xml><?xml version="1.0" encoding="utf-8"?>
<ds:datastoreItem xmlns:ds="http://schemas.openxmlformats.org/officeDocument/2006/customXml" ds:itemID="{C4365F33-C623-4537-80B2-B548402F2F16}">
  <ds:schemaRefs>
    <ds:schemaRef ds:uri="http://purl.org/dc/dcmitype/"/>
    <ds:schemaRef ds:uri="http://schemas.microsoft.com/office/infopath/2007/PartnerControls"/>
    <ds:schemaRef ds:uri="http://schemas.microsoft.com/office/2006/documentManagement/types"/>
    <ds:schemaRef ds:uri="b3252b12-309d-4f47-90bc-b23119e41119"/>
    <ds:schemaRef ds:uri="http://schemas.microsoft.com/office/2006/metadata/properties"/>
    <ds:schemaRef ds:uri="http://purl.org/dc/elements/1.1/"/>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7A9720-F3AE-46B3-A526-8B269BC3D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252b12-309d-4f47-90bc-b23119e41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862199-0B36-4905-AF87-525D93F695E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8930</TotalTime>
  <Words>3429</Words>
  <Application>Microsoft Office PowerPoint</Application>
  <PresentationFormat>On-screen Show (4:3)</PresentationFormat>
  <Paragraphs>558</Paragraphs>
  <Slides>18</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 Arial</vt:lpstr>
      <vt:lpstr>Arial</vt:lpstr>
      <vt:lpstr>Arial Black</vt:lpstr>
      <vt:lpstr>Calibri</vt:lpstr>
      <vt:lpstr>Calibri Light</vt:lpstr>
      <vt:lpstr>Times New Roman</vt:lpstr>
      <vt:lpstr>Wingdings</vt:lpstr>
      <vt:lpstr>4_ARNG Slide template</vt:lpstr>
      <vt:lpstr>Custom Design</vt:lpstr>
      <vt:lpstr>PowerPoint Presentation</vt:lpstr>
      <vt:lpstr>Army National Guard Priorities</vt:lpstr>
      <vt:lpstr>Recruiting and Retention</vt:lpstr>
      <vt:lpstr>Readiness</vt:lpstr>
      <vt:lpstr>Full Time Support</vt:lpstr>
      <vt:lpstr>1:5 Mobilization-To-Dwell</vt:lpstr>
      <vt:lpstr>Integrated Personnel &amp; Pay System</vt:lpstr>
      <vt:lpstr>Division Alignment for Training</vt:lpstr>
      <vt:lpstr>PowerPoint Presentation</vt:lpstr>
      <vt:lpstr>Mobilization Exercises</vt:lpstr>
      <vt:lpstr>The Army of 2028    MDO &amp; LSCGO</vt:lpstr>
      <vt:lpstr>Army Modernization Priorities</vt:lpstr>
      <vt:lpstr>Our Highest Priority</vt:lpstr>
      <vt:lpstr>PowerPoint Presentation</vt:lpstr>
      <vt:lpstr>PowerPoint Presentation</vt:lpstr>
      <vt:lpstr>PowerPoint Presentation</vt:lpstr>
      <vt:lpstr>PowerPoint Presentation</vt:lpstr>
      <vt:lpstr>Army Modernization Priorities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 40 pt Arial Bold-Italic</dc:title>
  <dc:creator>Michael.RileyJr1</dc:creator>
  <cp:lastModifiedBy>Calderon, Adam M LTC MIL NG NGB ARNG</cp:lastModifiedBy>
  <cp:revision>620</cp:revision>
  <cp:lastPrinted>2019-12-10T12:29:34Z</cp:lastPrinted>
  <dcterms:created xsi:type="dcterms:W3CDTF">2012-09-04T12:13:28Z</dcterms:created>
  <dcterms:modified xsi:type="dcterms:W3CDTF">2019-12-10T19:10:19Z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Greer, LTC Bill</vt:lpwstr>
  </property>
  <property fmtid="{D5CDD505-2E9C-101B-9397-08002B2CF9AE}" pid="4" name="Status">
    <vt:lpwstr>Draft</vt:lpwstr>
  </property>
  <property fmtid="{D5CDD505-2E9C-101B-9397-08002B2CF9AE}" pid="5" name="ContentTypeId">
    <vt:lpwstr>0x01010064FB0116D6563F48A8603B559E72B2C4</vt:lpwstr>
  </property>
  <property fmtid="{D5CDD505-2E9C-101B-9397-08002B2CF9AE}" pid="6" name="_dlc_DocIdItemGuid">
    <vt:lpwstr>f107769e-a326-4171-9a84-28fc5ff31dcb</vt:lpwstr>
  </property>
</Properties>
</file>