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8" r:id="rId2"/>
  </p:sldMasterIdLst>
  <p:notesMasterIdLst>
    <p:notesMasterId r:id="rId14"/>
  </p:notesMasterIdLst>
  <p:handoutMasterIdLst>
    <p:handoutMasterId r:id="rId15"/>
  </p:handoutMasterIdLst>
  <p:sldIdLst>
    <p:sldId id="258" r:id="rId3"/>
    <p:sldId id="261" r:id="rId4"/>
    <p:sldId id="265" r:id="rId5"/>
    <p:sldId id="270" r:id="rId6"/>
    <p:sldId id="273" r:id="rId7"/>
    <p:sldId id="272" r:id="rId8"/>
    <p:sldId id="267" r:id="rId9"/>
    <p:sldId id="268" r:id="rId10"/>
    <p:sldId id="264" r:id="rId11"/>
    <p:sldId id="269" r:id="rId12"/>
    <p:sldId id="260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9">
          <p15:clr>
            <a:srgbClr val="A4A3A4"/>
          </p15:clr>
        </p15:guide>
        <p15:guide id="2" orient="horz" pos="1093">
          <p15:clr>
            <a:srgbClr val="A4A3A4"/>
          </p15:clr>
        </p15:guide>
        <p15:guide id="3" pos="2881">
          <p15:clr>
            <a:srgbClr val="A4A3A4"/>
          </p15:clr>
        </p15:guide>
        <p15:guide id="4" pos="230">
          <p15:clr>
            <a:srgbClr val="A4A3A4"/>
          </p15:clr>
        </p15:guide>
        <p15:guide id="5" pos="55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2F"/>
    <a:srgbClr val="003A1A"/>
    <a:srgbClr val="0143FD"/>
    <a:srgbClr val="00729A"/>
    <a:srgbClr val="A71135"/>
    <a:srgbClr val="0066B3"/>
    <a:srgbClr val="BD7329"/>
    <a:srgbClr val="FF3300"/>
    <a:srgbClr val="E6D90C"/>
    <a:srgbClr val="0039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400" autoAdjust="0"/>
  </p:normalViewPr>
  <p:slideViewPr>
    <p:cSldViewPr snapToGrid="0">
      <p:cViewPr>
        <p:scale>
          <a:sx n="70" d="100"/>
          <a:sy n="70" d="100"/>
        </p:scale>
        <p:origin x="2742" y="948"/>
      </p:cViewPr>
      <p:guideLst>
        <p:guide orient="horz" pos="4119"/>
        <p:guide orient="horz" pos="1093"/>
        <p:guide pos="2881"/>
        <p:guide pos="230"/>
        <p:guide pos="5528"/>
      </p:guideLst>
    </p:cSldViewPr>
  </p:slideViewPr>
  <p:outlineViewPr>
    <p:cViewPr>
      <p:scale>
        <a:sx n="33" d="100"/>
        <a:sy n="33" d="100"/>
      </p:scale>
      <p:origin x="0" y="140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1166" y="-739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3156" tIns="46578" rIns="93156" bIns="4657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56" tIns="46578" rIns="93156" bIns="46578" rtlCol="0"/>
          <a:lstStyle>
            <a:lvl1pPr algn="r">
              <a:defRPr sz="1200"/>
            </a:lvl1pPr>
          </a:lstStyle>
          <a:p>
            <a:fld id="{C60EB833-F327-449A-AFF3-9FC73CF29CE9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3156" tIns="46578" rIns="93156" bIns="4657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56" tIns="46578" rIns="93156" bIns="46578" rtlCol="0" anchor="b"/>
          <a:lstStyle>
            <a:lvl1pPr algn="r">
              <a:defRPr sz="1200"/>
            </a:lvl1pPr>
          </a:lstStyle>
          <a:p>
            <a:fld id="{7FABE00C-33E1-456E-9CCA-45EEA3F6A7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346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3156" tIns="46578" rIns="93156" bIns="4657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56" tIns="46578" rIns="93156" bIns="46578" rtlCol="0"/>
          <a:lstStyle>
            <a:lvl1pPr algn="r">
              <a:defRPr sz="1200"/>
            </a:lvl1pPr>
          </a:lstStyle>
          <a:p>
            <a:fld id="{BB712BB4-4AF4-4487-914B-487AE8A5EEC8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488950"/>
            <a:ext cx="5245100" cy="393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6" tIns="46578" rIns="93156" bIns="4657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56" tIns="46578" rIns="93156" bIns="465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3156" tIns="46578" rIns="93156" bIns="4657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56" tIns="46578" rIns="93156" bIns="46578" rtlCol="0" anchor="b"/>
          <a:lstStyle>
            <a:lvl1pPr algn="r">
              <a:defRPr sz="1200"/>
            </a:lvl1pPr>
          </a:lstStyle>
          <a:p>
            <a:fld id="{4C1BCCDC-F586-47B1-B830-78A437C53E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128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488950"/>
            <a:ext cx="5245100" cy="3933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BCCDC-F586-47B1-B830-78A437C53EF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13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0113" y="487363"/>
            <a:ext cx="5248275" cy="3935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BCCDC-F586-47B1-B830-78A437C53EF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76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488950"/>
            <a:ext cx="5246688" cy="3933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with all of that as a framework for the future of the Air Guard, I want to know what is in your minds. What questions do you have for me? Q &amp; A (15 minutes)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BCCDC-F586-47B1-B830-78A437C53EF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6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" y="3478431"/>
            <a:ext cx="9143999" cy="843039"/>
          </a:xfrm>
        </p:spPr>
        <p:txBody>
          <a:bodyPr>
            <a:normAutofit/>
          </a:bodyPr>
          <a:lstStyle>
            <a:lvl1pPr algn="ctr">
              <a:defRPr sz="3200" spc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391172"/>
            <a:ext cx="9143999" cy="5672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981574"/>
            <a:ext cx="9144000" cy="6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47316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FCE8-53A7-435F-A48E-AAAC175980C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CFAB-70C9-4A2B-99E6-440F3F052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2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FCE8-53A7-435F-A48E-AAAC175980C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CFAB-70C9-4A2B-99E6-440F3F052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96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FCE8-53A7-435F-A48E-AAAC175980C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CFAB-70C9-4A2B-99E6-440F3F052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4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FCE8-53A7-435F-A48E-AAAC175980C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CFAB-70C9-4A2B-99E6-440F3F052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18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FCE8-53A7-435F-A48E-AAAC175980C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CFAB-70C9-4A2B-99E6-440F3F052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30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FCE8-53A7-435F-A48E-AAAC175980C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CFAB-70C9-4A2B-99E6-440F3F052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8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95500" y="41609"/>
            <a:ext cx="7055754" cy="65507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714" y="1284182"/>
            <a:ext cx="8229600" cy="443845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4769" y="63757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1"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fld id="{3BF575F1-514A-4E06-94BF-6A6DEA96AB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51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33600" y="14033"/>
            <a:ext cx="7010400" cy="70200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3449" y="63548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1"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fld id="{3BF575F1-514A-4E06-94BF-6A6DEA96AB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36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9975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1">
                <a:solidFill>
                  <a:srgbClr val="00729A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fld id="{3BF575F1-514A-4E06-94BF-6A6DEA96AB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8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FCE8-53A7-435F-A48E-AAAC175980C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CFAB-70C9-4A2B-99E6-440F3F052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07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FCE8-53A7-435F-A48E-AAAC175980C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CFAB-70C9-4A2B-99E6-440F3F052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FCE8-53A7-435F-A48E-AAAC175980C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CFAB-70C9-4A2B-99E6-440F3F052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11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FCE8-53A7-435F-A48E-AAAC175980C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CFAB-70C9-4A2B-99E6-440F3F052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9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FCE8-53A7-435F-A48E-AAAC175980C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CFAB-70C9-4A2B-99E6-440F3F052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11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28825" y="14033"/>
            <a:ext cx="7115175" cy="70200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7241" y="65003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1"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fld id="{3BF575F1-514A-4E06-94BF-6A6DEA96AB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28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6FCE8-53A7-435F-A48E-AAAC175980C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5CFAB-70C9-4A2B-99E6-440F3F052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254056"/>
            <a:ext cx="9144000" cy="784983"/>
          </a:xfrm>
        </p:spPr>
        <p:txBody>
          <a:bodyPr/>
          <a:lstStyle/>
          <a:p>
            <a:r>
              <a:rPr lang="en-US" dirty="0" smtClean="0"/>
              <a:t>NGAUS Industry Day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543" y="5715391"/>
            <a:ext cx="2496457" cy="492443"/>
          </a:xfrm>
        </p:spPr>
        <p:txBody>
          <a:bodyPr/>
          <a:lstStyle/>
          <a:p>
            <a:pPr algn="l"/>
            <a:r>
              <a:rPr lang="en-US" sz="1600" dirty="0" smtClean="0"/>
              <a:t>10 December 2019</a:t>
            </a:r>
            <a:endParaRPr lang="en-US" sz="1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" y="4486869"/>
            <a:ext cx="9143999" cy="567267"/>
          </a:xfrm>
        </p:spPr>
        <p:txBody>
          <a:bodyPr/>
          <a:lstStyle/>
          <a:p>
            <a:r>
              <a:rPr lang="en-US" dirty="0" smtClean="0"/>
              <a:t>Major General Jon Mott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 Placeholder 8"/>
          <p:cNvSpPr txBox="1">
            <a:spLocks/>
          </p:cNvSpPr>
          <p:nvPr/>
        </p:nvSpPr>
        <p:spPr>
          <a:xfrm>
            <a:off x="0" y="4972496"/>
            <a:ext cx="9144000" cy="7402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81487" y="5754095"/>
            <a:ext cx="3097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Briefing is </a:t>
            </a:r>
            <a:r>
              <a:rPr lang="en-US" sz="1600" b="1" dirty="0" smtClean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1600" b="1" dirty="0">
              <a:solidFill>
                <a:srgbClr val="0068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8"/>
          <p:cNvSpPr txBox="1">
            <a:spLocks/>
          </p:cNvSpPr>
          <p:nvPr/>
        </p:nvSpPr>
        <p:spPr>
          <a:xfrm>
            <a:off x="25400" y="4997896"/>
            <a:ext cx="9144000" cy="7402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Assistant to the Director, </a:t>
            </a:r>
            <a:r>
              <a:rPr lang="en-US" dirty="0"/>
              <a:t>Air National Guard</a:t>
            </a:r>
          </a:p>
        </p:txBody>
      </p:sp>
    </p:spTree>
    <p:extLst>
      <p:ext uri="{BB962C8B-B14F-4D97-AF65-F5344CB8AC3E}">
        <p14:creationId xmlns:p14="http://schemas.microsoft.com/office/powerpoint/2010/main" val="136392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 and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Cooperation</a:t>
            </a:r>
          </a:p>
          <a:p>
            <a:r>
              <a:rPr lang="en-US" dirty="0" smtClean="0"/>
              <a:t>Alignment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F575F1-514A-4E06-94BF-6A6DEA96ABB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245" y="980388"/>
            <a:ext cx="2374780" cy="2445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137" y="980388"/>
            <a:ext cx="2479573" cy="24452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98" y="3848107"/>
            <a:ext cx="3918957" cy="22672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3658" y="3747088"/>
            <a:ext cx="3937016" cy="246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1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" y="4832471"/>
            <a:ext cx="9144001" cy="1340397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QUESTIONS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41" y="177344"/>
            <a:ext cx="4655127" cy="465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6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177" y="41609"/>
            <a:ext cx="7084329" cy="655079"/>
          </a:xfrm>
        </p:spPr>
        <p:txBody>
          <a:bodyPr/>
          <a:lstStyle/>
          <a:p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05504" y="6500002"/>
            <a:ext cx="2133600" cy="365125"/>
          </a:xfrm>
        </p:spPr>
        <p:txBody>
          <a:bodyPr/>
          <a:lstStyle/>
          <a:p>
            <a:fld id="{3BF575F1-514A-4E06-94BF-6A6DEA96ABB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288608" y="1243086"/>
            <a:ext cx="4498545" cy="396028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400" dirty="0" smtClean="0"/>
              <a:t>Strategic Environment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Strategic Priorities</a:t>
            </a:r>
          </a:p>
          <a:p>
            <a:endParaRPr lang="en-US" sz="2400" dirty="0" smtClean="0"/>
          </a:p>
          <a:p>
            <a:r>
              <a:rPr lang="en-US" sz="2400" dirty="0" smtClean="0"/>
              <a:t>ANG Recapitalization &amp; Modernization Efforts</a:t>
            </a:r>
          </a:p>
          <a:p>
            <a:pPr>
              <a:lnSpc>
                <a:spcPct val="250000"/>
              </a:lnSpc>
            </a:pPr>
            <a:r>
              <a:rPr lang="en-US" sz="2400" dirty="0" smtClean="0"/>
              <a:t>ANG and Industry</a:t>
            </a:r>
          </a:p>
          <a:p>
            <a:endParaRPr lang="en-US" sz="23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1" y="781131"/>
            <a:ext cx="3482047" cy="5346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7391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9297"/>
            <a:ext cx="4452257" cy="2546812"/>
          </a:xfrm>
        </p:spPr>
        <p:txBody>
          <a:bodyPr/>
          <a:lstStyle/>
          <a:p>
            <a:r>
              <a:rPr lang="en-US" sz="2400" dirty="0" smtClean="0"/>
              <a:t>2+3 Threat Assessment</a:t>
            </a:r>
          </a:p>
          <a:p>
            <a:pPr lvl="1"/>
            <a:r>
              <a:rPr lang="en-US" dirty="0" smtClean="0"/>
              <a:t>China &amp; Russia</a:t>
            </a:r>
          </a:p>
          <a:p>
            <a:pPr lvl="2"/>
            <a:r>
              <a:rPr lang="en-US" dirty="0" smtClean="0"/>
              <a:t>Iran</a:t>
            </a:r>
          </a:p>
          <a:p>
            <a:pPr lvl="2"/>
            <a:r>
              <a:rPr lang="en-US" dirty="0" smtClean="0"/>
              <a:t>North Korea</a:t>
            </a:r>
          </a:p>
          <a:p>
            <a:pPr lvl="2"/>
            <a:r>
              <a:rPr lang="en-US" dirty="0" smtClean="0"/>
              <a:t>VEOs </a:t>
            </a:r>
          </a:p>
          <a:p>
            <a:r>
              <a:rPr lang="en-US" sz="2400" dirty="0" smtClean="0"/>
              <a:t>Budget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F575F1-514A-4E06-94BF-6A6DEA96ABB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680" y="977708"/>
            <a:ext cx="4491038" cy="2526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680" y="3810777"/>
            <a:ext cx="4491038" cy="22426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7" y="3374572"/>
            <a:ext cx="3742645" cy="289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75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606142" y="1380424"/>
            <a:ext cx="1355979" cy="1153862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75" tIns="0" rIns="28575" bIns="0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b="1" dirty="0">
                <a:solidFill>
                  <a:schemeClr val="bg1"/>
                </a:solidFill>
              </a:rPr>
              <a:t>Lethal Force</a:t>
            </a:r>
          </a:p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b="1" dirty="0">
                <a:solidFill>
                  <a:schemeClr val="bg1"/>
                </a:solidFill>
              </a:rPr>
              <a:t>Alliances/Partnerships</a:t>
            </a:r>
          </a:p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b="1" dirty="0">
                <a:solidFill>
                  <a:schemeClr val="bg1"/>
                </a:solidFill>
              </a:rPr>
              <a:t>Reform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64572" y="3773581"/>
            <a:ext cx="1680760" cy="140636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0" rIns="22860" bIns="0" numCol="1" spcCol="1270" anchor="ctr" anchorCtr="0">
            <a:noAutofit/>
          </a:bodyPr>
          <a:lstStyle/>
          <a:p>
            <a:pPr algn="ctr" defTabSz="266700">
              <a:spcBef>
                <a:spcPct val="0"/>
              </a:spcBef>
              <a:spcAft>
                <a:spcPts val="100"/>
              </a:spcAft>
            </a:pPr>
            <a:r>
              <a:rPr lang="en-US" sz="1050" b="1" dirty="0" smtClean="0">
                <a:solidFill>
                  <a:schemeClr val="bg1"/>
                </a:solidFill>
              </a:rPr>
              <a:t>The </a:t>
            </a:r>
            <a:r>
              <a:rPr lang="en-US" sz="1050" b="1" dirty="0">
                <a:solidFill>
                  <a:schemeClr val="bg1"/>
                </a:solidFill>
              </a:rPr>
              <a:t>Air Force We </a:t>
            </a:r>
            <a:r>
              <a:rPr lang="en-US" sz="1050" b="1" dirty="0" smtClean="0">
                <a:solidFill>
                  <a:schemeClr val="bg1"/>
                </a:solidFill>
              </a:rPr>
              <a:t>Need</a:t>
            </a:r>
          </a:p>
          <a:p>
            <a:pPr algn="ctr" defTabSz="266700">
              <a:spcBef>
                <a:spcPct val="0"/>
              </a:spcBef>
              <a:spcAft>
                <a:spcPts val="100"/>
              </a:spcAft>
            </a:pPr>
            <a:endParaRPr lang="en-US" sz="1050" b="1" dirty="0">
              <a:solidFill>
                <a:schemeClr val="bg1"/>
              </a:solidFill>
            </a:endParaRPr>
          </a:p>
          <a:p>
            <a:pPr algn="ctr" defTabSz="266700">
              <a:spcBef>
                <a:spcPct val="0"/>
              </a:spcBef>
              <a:spcAft>
                <a:spcPts val="100"/>
              </a:spcAft>
            </a:pPr>
            <a:r>
              <a:rPr lang="en-US" sz="1050" b="1" dirty="0" smtClean="0">
                <a:solidFill>
                  <a:schemeClr val="bg1"/>
                </a:solidFill>
              </a:rPr>
              <a:t>A </a:t>
            </a:r>
            <a:r>
              <a:rPr lang="en-US" sz="1050" b="1" dirty="0">
                <a:solidFill>
                  <a:schemeClr val="bg1"/>
                </a:solidFill>
              </a:rPr>
              <a:t>More Lethal and Ready </a:t>
            </a:r>
            <a:r>
              <a:rPr lang="en-US" sz="1050" b="1" dirty="0" smtClean="0">
                <a:solidFill>
                  <a:schemeClr val="bg1"/>
                </a:solidFill>
              </a:rPr>
              <a:t>Force</a:t>
            </a:r>
          </a:p>
          <a:p>
            <a:pPr algn="ctr" defTabSz="266700">
              <a:spcBef>
                <a:spcPct val="0"/>
              </a:spcBef>
              <a:spcAft>
                <a:spcPts val="100"/>
              </a:spcAft>
            </a:pPr>
            <a:endParaRPr lang="en-US" sz="1050" b="1" dirty="0">
              <a:solidFill>
                <a:schemeClr val="bg1"/>
              </a:solidFill>
            </a:endParaRPr>
          </a:p>
          <a:p>
            <a:pPr algn="ctr" defTabSz="266700">
              <a:spcBef>
                <a:spcPct val="0"/>
              </a:spcBef>
              <a:spcAft>
                <a:spcPts val="100"/>
              </a:spcAft>
            </a:pPr>
            <a:r>
              <a:rPr lang="en-US" sz="1050" b="1" dirty="0" smtClean="0">
                <a:solidFill>
                  <a:schemeClr val="bg1"/>
                </a:solidFill>
              </a:rPr>
              <a:t>Tomorrow's </a:t>
            </a:r>
            <a:r>
              <a:rPr lang="en-US" sz="1050" b="1" dirty="0">
                <a:solidFill>
                  <a:schemeClr val="bg1"/>
                </a:solidFill>
              </a:rPr>
              <a:t>Air Force </a:t>
            </a:r>
            <a:endParaRPr lang="en-US" sz="1050" b="1" dirty="0" smtClean="0">
              <a:solidFill>
                <a:schemeClr val="bg1"/>
              </a:solidFill>
            </a:endParaRPr>
          </a:p>
          <a:p>
            <a:pPr algn="ctr" defTabSz="266700">
              <a:spcBef>
                <a:spcPct val="0"/>
              </a:spcBef>
              <a:spcAft>
                <a:spcPts val="100"/>
              </a:spcAft>
            </a:pPr>
            <a:r>
              <a:rPr lang="en-US" sz="1050" b="1" dirty="0" smtClean="0">
                <a:solidFill>
                  <a:schemeClr val="bg1"/>
                </a:solidFill>
              </a:rPr>
              <a:t>Faster </a:t>
            </a:r>
            <a:r>
              <a:rPr lang="en-US" sz="1050" b="1" dirty="0">
                <a:solidFill>
                  <a:schemeClr val="bg1"/>
                </a:solidFill>
              </a:rPr>
              <a:t>and </a:t>
            </a:r>
            <a:r>
              <a:rPr lang="en-US" sz="1050" b="1" dirty="0" smtClean="0">
                <a:solidFill>
                  <a:schemeClr val="bg1"/>
                </a:solidFill>
              </a:rPr>
              <a:t>Smarter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54839" y="3854669"/>
            <a:ext cx="1727903" cy="81654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0" rIns="31433" bIns="0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b="1" dirty="0">
                <a:solidFill>
                  <a:schemeClr val="bg1"/>
                </a:solidFill>
              </a:rPr>
              <a:t>Ready Forces</a:t>
            </a:r>
          </a:p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b="1" dirty="0">
                <a:solidFill>
                  <a:schemeClr val="bg1"/>
                </a:solidFill>
              </a:rPr>
              <a:t>People/Families/Employers</a:t>
            </a:r>
          </a:p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b="1" dirty="0">
                <a:solidFill>
                  <a:schemeClr val="bg1"/>
                </a:solidFill>
              </a:rPr>
              <a:t>Innovation</a:t>
            </a:r>
          </a:p>
        </p:txBody>
      </p:sp>
      <p:sp>
        <p:nvSpPr>
          <p:cNvPr id="27" name="Oval 26"/>
          <p:cNvSpPr/>
          <p:nvPr/>
        </p:nvSpPr>
        <p:spPr>
          <a:xfrm>
            <a:off x="6090830" y="2383760"/>
            <a:ext cx="1645918" cy="1770140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000" r="-2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Rectangle 29"/>
          <p:cNvSpPr/>
          <p:nvPr/>
        </p:nvSpPr>
        <p:spPr>
          <a:xfrm>
            <a:off x="5174413" y="5170143"/>
            <a:ext cx="1485900" cy="800100"/>
          </a:xfrm>
          <a:prstGeom prst="rect">
            <a:avLst/>
          </a:prstGeom>
          <a:gradFill>
            <a:gsLst>
              <a:gs pos="46000">
                <a:schemeClr val="tx2"/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2655">
                <a:schemeClr val="tx2">
                  <a:lumMod val="75000"/>
                </a:schemeClr>
              </a:gs>
              <a:gs pos="92000">
                <a:schemeClr val="accent1"/>
              </a:gs>
              <a:gs pos="10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0" rIns="31433" bIns="0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b="1" dirty="0">
                <a:solidFill>
                  <a:schemeClr val="bg1"/>
                </a:solidFill>
              </a:rPr>
              <a:t>Readiness</a:t>
            </a:r>
          </a:p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b="1" dirty="0">
                <a:solidFill>
                  <a:schemeClr val="bg1"/>
                </a:solidFill>
              </a:rPr>
              <a:t>21</a:t>
            </a:r>
            <a:r>
              <a:rPr lang="en-US" sz="1050" b="1" baseline="30000" dirty="0">
                <a:solidFill>
                  <a:schemeClr val="bg1"/>
                </a:solidFill>
              </a:rPr>
              <a:t>st</a:t>
            </a:r>
            <a:r>
              <a:rPr lang="en-US" sz="1050" b="1" dirty="0">
                <a:solidFill>
                  <a:schemeClr val="bg1"/>
                </a:solidFill>
              </a:rPr>
              <a:t> Century Guard Airmen</a:t>
            </a:r>
          </a:p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b="1" dirty="0">
                <a:solidFill>
                  <a:schemeClr val="bg1"/>
                </a:solidFill>
              </a:rPr>
              <a:t>Tomorrow’s Fight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69" y="2074308"/>
            <a:ext cx="2606366" cy="1754738"/>
          </a:xfrm>
          <a:prstGeom prst="ellipse">
            <a:avLst/>
          </a:prstGeom>
          <a:ln w="19050">
            <a:solidFill>
              <a:schemeClr val="bg1"/>
            </a:solidFill>
          </a:ln>
          <a:effectLst>
            <a:softEdge rad="0"/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88246" y="68328"/>
            <a:ext cx="7055754" cy="655079"/>
          </a:xfrm>
        </p:spPr>
        <p:txBody>
          <a:bodyPr/>
          <a:lstStyle/>
          <a:p>
            <a:r>
              <a:rPr lang="en-US" dirty="0"/>
              <a:t>Strategic </a:t>
            </a:r>
            <a:r>
              <a:rPr lang="en-US" dirty="0" smtClean="0"/>
              <a:t>Priorities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12" y="908493"/>
            <a:ext cx="1072671" cy="204318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3" t="13734" r="7332" b="3068"/>
          <a:stretch/>
        </p:blipFill>
        <p:spPr>
          <a:xfrm>
            <a:off x="3684864" y="3854669"/>
            <a:ext cx="1842556" cy="179649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5943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 Priorities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F575F1-514A-4E06-94BF-6A6DEA96ABB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2224"/>
            <a:ext cx="9138369" cy="59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4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762" y="192506"/>
            <a:ext cx="6877451" cy="383702"/>
          </a:xfrm>
        </p:spPr>
        <p:txBody>
          <a:bodyPr/>
          <a:lstStyle/>
          <a:p>
            <a:r>
              <a:rPr lang="en-US" sz="2100" dirty="0"/>
              <a:t>Tomorrow’s Fight: Recapitalization &amp; Modernization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312785" y="3486150"/>
          <a:ext cx="8518428" cy="2286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9476">
                  <a:extLst>
                    <a:ext uri="{9D8B030D-6E8A-4147-A177-3AD203B41FA5}">
                      <a16:colId xmlns:a16="http://schemas.microsoft.com/office/drawing/2014/main" val="3785049981"/>
                    </a:ext>
                  </a:extLst>
                </a:gridCol>
                <a:gridCol w="2848489">
                  <a:extLst>
                    <a:ext uri="{9D8B030D-6E8A-4147-A177-3AD203B41FA5}">
                      <a16:colId xmlns:a16="http://schemas.microsoft.com/office/drawing/2014/main" val="4133105689"/>
                    </a:ext>
                  </a:extLst>
                </a:gridCol>
                <a:gridCol w="2830463">
                  <a:extLst>
                    <a:ext uri="{9D8B030D-6E8A-4147-A177-3AD203B41FA5}">
                      <a16:colId xmlns:a16="http://schemas.microsoft.com/office/drawing/2014/main" val="1297379779"/>
                    </a:ext>
                  </a:extLst>
                </a:gridCol>
              </a:tblGrid>
              <a:tr h="23937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 Plan of Action &amp; Milestones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 Initiatives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FY21 Initiatives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296508"/>
                  </a:ext>
                </a:extLst>
              </a:tr>
              <a:tr h="2046629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</a:pPr>
                      <a:endParaRPr lang="en-US" sz="800" b="1" u="none" kern="1200" dirty="0" smtClean="0"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288925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kern="0" dirty="0" smtClean="0"/>
                        <a:t> </a:t>
                      </a:r>
                      <a:r>
                        <a:rPr lang="en-US" sz="1050" kern="0" dirty="0" smtClean="0"/>
                        <a:t>Recapitalization Milestones</a:t>
                      </a:r>
                    </a:p>
                    <a:p>
                      <a:pPr marL="288925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0" dirty="0" smtClean="0"/>
                        <a:t> Requirements Development &amp; Validation</a:t>
                      </a:r>
                    </a:p>
                    <a:p>
                      <a:pPr marL="288925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 smtClean="0"/>
                        <a:t> Strategic Basing Milestones</a:t>
                      </a:r>
                    </a:p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4813" indent="0" algn="l">
                        <a:buFont typeface="Arial" panose="020B0604020202020204" pitchFamily="34" charset="0"/>
                        <a:buNone/>
                      </a:pPr>
                      <a:endParaRPr lang="en-US" sz="800" b="1" kern="0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04813" indent="0" algn="l">
                        <a:buFont typeface="Arial" panose="020B0604020202020204" pitchFamily="34" charset="0"/>
                        <a:buNone/>
                      </a:pPr>
                      <a:r>
                        <a:rPr lang="en-US" sz="800" b="1" kern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RECAPITALIZATION:</a:t>
                      </a:r>
                    </a:p>
                    <a:p>
                      <a:pPr marL="404813" lvl="1" indent="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kern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F-35 Recap/beddown (Ops 2/5/6)</a:t>
                      </a:r>
                    </a:p>
                    <a:p>
                      <a:pPr marL="404813" lvl="1" indent="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kern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Rescue Recap Fielding (OLR/CRH/HC)</a:t>
                      </a:r>
                    </a:p>
                    <a:p>
                      <a:pPr marL="404813" lvl="1" indent="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kern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C-130J Basing (+2FY17, +6 FY18, +8 FY19)</a:t>
                      </a:r>
                    </a:p>
                    <a:p>
                      <a:pPr marL="404813" lvl="1" indent="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kern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KC-46 MOB 2 beddown </a:t>
                      </a:r>
                    </a:p>
                    <a:p>
                      <a:pPr marL="404813" lvl="1" indent="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kern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CAF Roadmap</a:t>
                      </a:r>
                    </a:p>
                    <a:p>
                      <a:pPr marL="404813" lvl="1" indent="0" algn="l">
                        <a:buFont typeface="Arial" panose="020B0604020202020204" pitchFamily="34" charset="0"/>
                        <a:buChar char="•"/>
                      </a:pPr>
                      <a:endParaRPr lang="en-US" sz="800" kern="0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04813" indent="0" algn="l">
                        <a:buFont typeface="Arial" panose="020B0604020202020204" pitchFamily="34" charset="0"/>
                        <a:buNone/>
                      </a:pPr>
                      <a:r>
                        <a:rPr lang="en-US" sz="800" b="1" kern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MODERNIZATION:</a:t>
                      </a:r>
                    </a:p>
                    <a:p>
                      <a:pPr marL="404813" lvl="1" indent="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kern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C-130H Modernization (AMP, Engine, Props)</a:t>
                      </a:r>
                    </a:p>
                    <a:p>
                      <a:pPr marL="404813" lvl="1" indent="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kern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F-16 ACA AESA ANG</a:t>
                      </a:r>
                    </a:p>
                    <a:p>
                      <a:pPr marL="404813" lvl="1" indent="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kern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C-130H Test </a:t>
                      </a:r>
                      <a:r>
                        <a:rPr lang="en-US" sz="800" kern="0" dirty="0" err="1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Det’s</a:t>
                      </a:r>
                      <a:r>
                        <a:rPr lang="en-US" sz="800" kern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stand-up in progress</a:t>
                      </a:r>
                    </a:p>
                    <a:p>
                      <a:pPr marL="404813" lvl="1" indent="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kern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KC-135 LAIRCM Block 30 test &amp; fielding/RTIC</a:t>
                      </a:r>
                    </a:p>
                    <a:p>
                      <a:pPr marL="404813" lvl="1" indent="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kern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Software Capability</a:t>
                      </a:r>
                    </a:p>
                    <a:p>
                      <a:pPr marL="404813" lvl="1" indent="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kern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Space EW</a:t>
                      </a:r>
                      <a:endParaRPr lang="en-US" sz="800" kern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endParaRPr lang="en-US" sz="800" b="1" kern="0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6075" indent="0">
                        <a:buFont typeface="Arial" panose="020B0604020202020204" pitchFamily="34" charset="0"/>
                        <a:buNone/>
                      </a:pPr>
                      <a:r>
                        <a:rPr lang="en-US" sz="800" b="1" kern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RECAPITALIZATION:</a:t>
                      </a:r>
                    </a:p>
                    <a:p>
                      <a:pPr marL="346075" lvl="1" indent="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kern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C-130J Recapitalization (+8 Cong Add)</a:t>
                      </a:r>
                    </a:p>
                    <a:p>
                      <a:pPr marL="346075" lvl="1" indent="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kern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Develop SCIF Roadmap</a:t>
                      </a:r>
                    </a:p>
                    <a:p>
                      <a:pPr marL="346075" lvl="1" indent="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kern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MAF Roadmap</a:t>
                      </a:r>
                    </a:p>
                    <a:p>
                      <a:pPr marL="346075" lvl="1" indent="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kern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F-15EX Cong Funding/Fielding Plan</a:t>
                      </a:r>
                    </a:p>
                    <a:p>
                      <a:pPr marL="346075" lvl="1" indent="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kern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Light Attack Cong Funding/Fielding Plan</a:t>
                      </a:r>
                    </a:p>
                    <a:p>
                      <a:pPr marL="346075" lvl="1" indent="0">
                        <a:buFont typeface="Arial" panose="020B0604020202020204" pitchFamily="34" charset="0"/>
                        <a:buChar char="•"/>
                      </a:pPr>
                      <a:endParaRPr lang="en-US" sz="800" kern="0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6075" indent="0">
                        <a:buFont typeface="Arial" panose="020B0604020202020204" pitchFamily="34" charset="0"/>
                        <a:buNone/>
                      </a:pPr>
                      <a:r>
                        <a:rPr lang="en-US" sz="800" b="1" kern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MODERNIZATION:</a:t>
                      </a:r>
                    </a:p>
                    <a:p>
                      <a:pPr marL="346075" lvl="1" indent="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kern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JWICS Roadmap to modernize &amp; secure C2 ISR collection, analysis, dissemination</a:t>
                      </a:r>
                    </a:p>
                    <a:p>
                      <a:pPr marL="346075" lvl="1" indent="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kern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F-16/F-15 AESA in-line with CAF Roadmap</a:t>
                      </a:r>
                    </a:p>
                    <a:p>
                      <a:pPr marL="346075" lvl="1" indent="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kern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C-130H Modernization (AMP, Engine, Props)</a:t>
                      </a:r>
                    </a:p>
                    <a:p>
                      <a:pPr marL="346075" lvl="1" indent="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kern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KC-135 LAIRCM Block 30 test &amp; fielding</a:t>
                      </a:r>
                    </a:p>
                    <a:p>
                      <a:pPr marL="346075" lvl="1" indent="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kern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MAF RTIC</a:t>
                      </a:r>
                    </a:p>
                    <a:p>
                      <a:pPr marL="346075" lvl="1" indent="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kern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Dedicated HH-60/KC-135 Test ACFT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114519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5136764" y="1284397"/>
          <a:ext cx="3694449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449">
                  <a:extLst>
                    <a:ext uri="{9D8B030D-6E8A-4147-A177-3AD203B41FA5}">
                      <a16:colId xmlns:a16="http://schemas.microsoft.com/office/drawing/2014/main" val="2558561547"/>
                    </a:ext>
                  </a:extLst>
                </a:gridCol>
              </a:tblGrid>
              <a:tr h="38955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Sub-metrics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123934"/>
                  </a:ext>
                </a:extLst>
              </a:tr>
              <a:tr h="1759284">
                <a:tc>
                  <a:txBody>
                    <a:bodyPr/>
                    <a:lstStyle/>
                    <a:p>
                      <a:pPr marL="240030" indent="-171450" defTabSz="685800">
                        <a:spcAft>
                          <a:spcPts val="72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800" b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190653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312785" y="1284397"/>
          <a:ext cx="4716416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6416">
                  <a:extLst>
                    <a:ext uri="{9D8B030D-6E8A-4147-A177-3AD203B41FA5}">
                      <a16:colId xmlns:a16="http://schemas.microsoft.com/office/drawing/2014/main" val="3532060144"/>
                    </a:ext>
                  </a:extLst>
                </a:gridCol>
              </a:tblGrid>
              <a:tr h="38604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 STATE: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pc="-5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Recap is balanced / concurrent; Mod strategy</a:t>
                      </a:r>
                      <a:r>
                        <a:rPr lang="en-US" sz="1100" spc="-5" baseline="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supports the</a:t>
                      </a:r>
                      <a:r>
                        <a:rPr lang="en-US" sz="1100" spc="-5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NDS.</a:t>
                      </a:r>
                      <a:endParaRPr lang="en-US" sz="11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776614"/>
                  </a:ext>
                </a:extLst>
              </a:tr>
              <a:tr h="1551473">
                <a:tc>
                  <a:txBody>
                    <a:bodyPr/>
                    <a:lstStyle/>
                    <a:p>
                      <a:r>
                        <a:rPr lang="en-US" sz="800" b="1" u="none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FOCUS AREAS:</a:t>
                      </a:r>
                    </a:p>
                    <a:p>
                      <a:endParaRPr lang="en-US" sz="800" b="1" u="none" kern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kern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Involvement/Participation in AF Corporate Process/Congressional Engagement</a:t>
                      </a:r>
                    </a:p>
                    <a:p>
                      <a:pPr marL="171450" indent="-17145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kern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WSC involvement</a:t>
                      </a:r>
                    </a:p>
                    <a:p>
                      <a:pPr marL="171450" indent="-17145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kern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Future Missions &amp; ANG Capstone Principles</a:t>
                      </a:r>
                    </a:p>
                    <a:p>
                      <a:pPr marL="171450" indent="-17145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kern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Fielding plan coordination</a:t>
                      </a:r>
                    </a:p>
                    <a:p>
                      <a:pPr marL="171450" indent="-17145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kern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Strategic Basing Process</a:t>
                      </a:r>
                    </a:p>
                    <a:p>
                      <a:pPr marL="171450" indent="-17145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kern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WEPTAC/DCP prioritized NGREA funding for modernization</a:t>
                      </a:r>
                    </a:p>
                    <a:p>
                      <a:pPr marL="511159" lvl="2" indent="-1111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kern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FY18 NGREA $429,000,000, FY19 NGREA $421,000,000, FY20 NGREA $TBD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800" kern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884346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sz="half" idx="4294967295"/>
          </p:nvPr>
        </p:nvSpPr>
        <p:spPr>
          <a:xfrm>
            <a:off x="5136763" y="1680042"/>
            <a:ext cx="1367011" cy="17531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800"/>
            </a:lvl1pPr>
            <a:lvl2pPr marL="230188" indent="-119063">
              <a:defRPr sz="800"/>
            </a:lvl2pPr>
            <a:lvl3pPr marL="341313" indent="-111125">
              <a:defRPr sz="8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algn="ctr"/>
            <a:r>
              <a:rPr lang="en-US" dirty="0" smtClean="0"/>
              <a:t>2020</a:t>
            </a:r>
          </a:p>
          <a:p>
            <a:pPr lvl="0"/>
            <a:r>
              <a:rPr lang="en-US" dirty="0" smtClean="0"/>
              <a:t>- Burlington achieves IOC</a:t>
            </a:r>
            <a:endParaRPr lang="en-US" dirty="0"/>
          </a:p>
          <a:p>
            <a:pPr lvl="0"/>
            <a:r>
              <a:rPr lang="en-US" dirty="0" smtClean="0"/>
              <a:t>- OLR/HC 100% fielded</a:t>
            </a:r>
          </a:p>
          <a:p>
            <a:pPr lvl="0"/>
            <a:r>
              <a:rPr lang="en-US" dirty="0" smtClean="0"/>
              <a:t>- 2 C-130J Basing Decisions</a:t>
            </a:r>
          </a:p>
          <a:p>
            <a:pPr lvl="0"/>
            <a:r>
              <a:rPr lang="en-US" dirty="0" smtClean="0"/>
              <a:t>- Pease KC-46 IOC</a:t>
            </a:r>
          </a:p>
          <a:p>
            <a:pPr lvl="0"/>
            <a:r>
              <a:rPr lang="en-US" dirty="0" smtClean="0"/>
              <a:t>- F-16 AESA ACA mod 50% Comp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4294967295"/>
          </p:nvPr>
        </p:nvSpPr>
        <p:spPr>
          <a:xfrm>
            <a:off x="6503775" y="1680042"/>
            <a:ext cx="1156796" cy="17531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800"/>
            </a:lvl1pPr>
            <a:lvl2pPr marL="230188" indent="-119063">
              <a:defRPr sz="800"/>
            </a:lvl2pPr>
            <a:lvl3pPr marL="341313" indent="-111125">
              <a:defRPr sz="8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algn="ctr"/>
            <a:r>
              <a:rPr lang="en-US" dirty="0" smtClean="0"/>
              <a:t>2021</a:t>
            </a:r>
          </a:p>
          <a:p>
            <a:pPr lvl="0"/>
            <a:r>
              <a:rPr lang="en-US" dirty="0" smtClean="0"/>
              <a:t>- +1 </a:t>
            </a:r>
            <a:r>
              <a:rPr lang="en-US" dirty="0" err="1" smtClean="0"/>
              <a:t>Sq</a:t>
            </a:r>
            <a:r>
              <a:rPr lang="en-US" dirty="0" smtClean="0"/>
              <a:t> C-130J Cong Add</a:t>
            </a:r>
          </a:p>
          <a:p>
            <a:pPr lvl="0"/>
            <a:r>
              <a:rPr lang="en-US" dirty="0" smtClean="0"/>
              <a:t>- +2 </a:t>
            </a:r>
            <a:r>
              <a:rPr lang="en-US" dirty="0" err="1" smtClean="0"/>
              <a:t>Sqs</a:t>
            </a:r>
            <a:r>
              <a:rPr lang="en-US" dirty="0" smtClean="0"/>
              <a:t> F-15EX Cong Funding</a:t>
            </a:r>
          </a:p>
          <a:p>
            <a:pPr lvl="0"/>
            <a:r>
              <a:rPr lang="en-US" dirty="0" smtClean="0"/>
              <a:t>- F-16 ACA ASEA 100% Comp</a:t>
            </a:r>
          </a:p>
          <a:p>
            <a:pPr lvl="0"/>
            <a:r>
              <a:rPr lang="en-US" dirty="0" smtClean="0"/>
              <a:t>- $720M Cong Add for C-130 Upgrades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4294967295"/>
          </p:nvPr>
        </p:nvSpPr>
        <p:spPr>
          <a:xfrm>
            <a:off x="7660570" y="1680042"/>
            <a:ext cx="1170643" cy="17531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800"/>
            </a:lvl1pPr>
            <a:lvl2pPr marL="230188" indent="-119063">
              <a:defRPr sz="800"/>
            </a:lvl2pPr>
            <a:lvl3pPr marL="341313" indent="-111125">
              <a:defRPr sz="8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algn="ctr"/>
            <a:r>
              <a:rPr lang="en-US" dirty="0" smtClean="0"/>
              <a:t>2022</a:t>
            </a:r>
          </a:p>
          <a:p>
            <a:pPr lvl="0"/>
            <a:r>
              <a:rPr lang="en-US" dirty="0" smtClean="0"/>
              <a:t>- +1 C-130J </a:t>
            </a:r>
            <a:r>
              <a:rPr lang="en-US" dirty="0" err="1" smtClean="0"/>
              <a:t>Sq</a:t>
            </a:r>
            <a:r>
              <a:rPr lang="en-US" dirty="0" smtClean="0"/>
              <a:t> Cong Add</a:t>
            </a:r>
          </a:p>
          <a:p>
            <a:pPr lvl="0"/>
            <a:r>
              <a:rPr lang="en-US" dirty="0" smtClean="0"/>
              <a:t>- Burlington achieves FOC</a:t>
            </a:r>
          </a:p>
          <a:p>
            <a:pPr lvl="0"/>
            <a:r>
              <a:rPr lang="en-US" dirty="0" smtClean="0"/>
              <a:t>- +2 </a:t>
            </a:r>
            <a:r>
              <a:rPr lang="en-US" dirty="0" err="1" smtClean="0"/>
              <a:t>Sq</a:t>
            </a:r>
            <a:r>
              <a:rPr lang="en-US" dirty="0" smtClean="0"/>
              <a:t> F-15EX Cong Funding</a:t>
            </a:r>
          </a:p>
          <a:p>
            <a:pPr lvl="0"/>
            <a:r>
              <a:rPr lang="en-US" dirty="0" smtClean="0"/>
              <a:t>- +720M Cong Add for C-130 Upgrades</a:t>
            </a:r>
          </a:p>
          <a:p>
            <a:pPr lvl="0"/>
            <a:r>
              <a:rPr lang="en-US" dirty="0" smtClean="0"/>
              <a:t>- +$39M JWICS for </a:t>
            </a:r>
            <a:r>
              <a:rPr lang="en-US" smtClean="0"/>
              <a:t>14 terminals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513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Recapitalization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F575F1-514A-4E06-94BF-6A6DEA96ABB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3" descr="C:\Users\1099430172N\Desktop\bds_kc46a_first_flight_400x2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57" y="3959513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380" y="969753"/>
            <a:ext cx="3762527" cy="282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1005258070N\Desktop\15416351759_9444dffd1f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01" y="3525975"/>
            <a:ext cx="3931948" cy="261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71714" y="1284182"/>
            <a:ext cx="8229600" cy="443845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400" kern="120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800" kern="120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800" kern="120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Budget Uncertainty</a:t>
            </a:r>
          </a:p>
          <a:p>
            <a:r>
              <a:rPr lang="en-US" dirty="0" smtClean="0"/>
              <a:t>Sole Owner Problem</a:t>
            </a:r>
          </a:p>
        </p:txBody>
      </p:sp>
    </p:spTree>
    <p:extLst>
      <p:ext uri="{BB962C8B-B14F-4D97-AF65-F5344CB8AC3E}">
        <p14:creationId xmlns:p14="http://schemas.microsoft.com/office/powerpoint/2010/main" val="420352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</a:p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F575F1-514A-4E06-94BF-6A6DEA96ABB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753" y="979597"/>
            <a:ext cx="1812909" cy="2723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0" y="3732088"/>
            <a:ext cx="2631719" cy="1977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6514" y="1064024"/>
            <a:ext cx="2402416" cy="2374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371" y="3503409"/>
            <a:ext cx="2928030" cy="2663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0" y="3985561"/>
            <a:ext cx="3019332" cy="169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5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257" y="1080416"/>
            <a:ext cx="4492172" cy="1196821"/>
          </a:xfrm>
        </p:spPr>
        <p:txBody>
          <a:bodyPr/>
          <a:lstStyle/>
          <a:p>
            <a:r>
              <a:rPr lang="en-US" sz="2400" dirty="0" smtClean="0"/>
              <a:t>Federal &amp; State Missions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F575F1-514A-4E06-94BF-6A6DEA96ABB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2" descr="C:\Users\1099430172N\AppData\Local\Microsoft\Windows\Temporary Internet Files\Content.Outlook\IHN686IW\129th S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219" y="4516925"/>
            <a:ext cx="2816467" cy="170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1099430172N\AppData\Local\Microsoft\Windows\Temporary Internet Files\Content.Outlook\IHN686IW\ESF 6 - DRMKT o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593" y="2610653"/>
            <a:ext cx="2863721" cy="189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612" y="842680"/>
            <a:ext cx="4306702" cy="1638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11" y="2660965"/>
            <a:ext cx="5254154" cy="358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0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22932</TotalTime>
  <Words>488</Words>
  <Application>Microsoft Office PowerPoint</Application>
  <PresentationFormat>On-screen Show (4:3)</PresentationFormat>
  <Paragraphs>125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Custom Design</vt:lpstr>
      <vt:lpstr>1_Custom Design</vt:lpstr>
      <vt:lpstr>NGAUS Industry Day </vt:lpstr>
      <vt:lpstr> OVERVIEW</vt:lpstr>
      <vt:lpstr>Strategic Environment</vt:lpstr>
      <vt:lpstr>Strategic Priorities</vt:lpstr>
      <vt:lpstr>ANG Priorities</vt:lpstr>
      <vt:lpstr>Tomorrow’s Fight: Recapitalization &amp; Modernization</vt:lpstr>
      <vt:lpstr>Recapitalization</vt:lpstr>
      <vt:lpstr>Modernization</vt:lpstr>
      <vt:lpstr>Dual Mission</vt:lpstr>
      <vt:lpstr>ANG and Industry</vt:lpstr>
      <vt:lpstr>QUESTIONS</vt:lpstr>
    </vt:vector>
  </TitlesOfParts>
  <Company>U.S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Savoy, Amy M CTR USAF ANG NGB/CFXP</dc:creator>
  <cp:lastModifiedBy>GILLEN, PATRICK Maj USAF ANG NGB/A8XC</cp:lastModifiedBy>
  <cp:revision>1253</cp:revision>
  <cp:lastPrinted>2016-06-01T17:12:32Z</cp:lastPrinted>
  <dcterms:created xsi:type="dcterms:W3CDTF">2013-01-30T14:48:58Z</dcterms:created>
  <dcterms:modified xsi:type="dcterms:W3CDTF">2019-12-09T16:56:32Z</dcterms:modified>
</cp:coreProperties>
</file>